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06"/>
  </p:notesMasterIdLst>
  <p:sldIdLst>
    <p:sldId id="256" r:id="rId2"/>
    <p:sldId id="402" r:id="rId3"/>
    <p:sldId id="404" r:id="rId4"/>
    <p:sldId id="405" r:id="rId5"/>
    <p:sldId id="295" r:id="rId6"/>
    <p:sldId id="559" r:id="rId7"/>
    <p:sldId id="406" r:id="rId8"/>
    <p:sldId id="409" r:id="rId9"/>
    <p:sldId id="362" r:id="rId10"/>
    <p:sldId id="435" r:id="rId11"/>
    <p:sldId id="478" r:id="rId12"/>
    <p:sldId id="477" r:id="rId13"/>
    <p:sldId id="582" r:id="rId14"/>
    <p:sldId id="560" r:id="rId15"/>
    <p:sldId id="403" r:id="rId16"/>
    <p:sldId id="412" r:id="rId17"/>
    <p:sldId id="419" r:id="rId18"/>
    <p:sldId id="558" r:id="rId19"/>
    <p:sldId id="421" r:id="rId20"/>
    <p:sldId id="564" r:id="rId21"/>
    <p:sldId id="423" r:id="rId22"/>
    <p:sldId id="420" r:id="rId23"/>
    <p:sldId id="561" r:id="rId24"/>
    <p:sldId id="562" r:id="rId25"/>
    <p:sldId id="577" r:id="rId26"/>
    <p:sldId id="578" r:id="rId27"/>
    <p:sldId id="563" r:id="rId28"/>
    <p:sldId id="290" r:id="rId29"/>
    <p:sldId id="574" r:id="rId30"/>
    <p:sldId id="565" r:id="rId31"/>
    <p:sldId id="576" r:id="rId32"/>
    <p:sldId id="573" r:id="rId33"/>
    <p:sldId id="587" r:id="rId34"/>
    <p:sldId id="566" r:id="rId35"/>
    <p:sldId id="579" r:id="rId36"/>
    <p:sldId id="567" r:id="rId37"/>
    <p:sldId id="501" r:id="rId38"/>
    <p:sldId id="535" r:id="rId39"/>
    <p:sldId id="581" r:id="rId40"/>
    <p:sldId id="580" r:id="rId41"/>
    <p:sldId id="502" r:id="rId42"/>
    <p:sldId id="568" r:id="rId43"/>
    <p:sldId id="570" r:id="rId44"/>
    <p:sldId id="571" r:id="rId45"/>
    <p:sldId id="586" r:id="rId46"/>
    <p:sldId id="569" r:id="rId47"/>
    <p:sldId id="323" r:id="rId48"/>
    <p:sldId id="395" r:id="rId49"/>
    <p:sldId id="572" r:id="rId50"/>
    <p:sldId id="583" r:id="rId51"/>
    <p:sldId id="584" r:id="rId52"/>
    <p:sldId id="585" r:id="rId53"/>
    <p:sldId id="422" r:id="rId54"/>
    <p:sldId id="257" r:id="rId55"/>
    <p:sldId id="368" r:id="rId56"/>
    <p:sldId id="367" r:id="rId57"/>
    <p:sldId id="369" r:id="rId58"/>
    <p:sldId id="378" r:id="rId59"/>
    <p:sldId id="294" r:id="rId60"/>
    <p:sldId id="373" r:id="rId61"/>
    <p:sldId id="381" r:id="rId62"/>
    <p:sldId id="386" r:id="rId63"/>
    <p:sldId id="400" r:id="rId64"/>
    <p:sldId id="389" r:id="rId65"/>
    <p:sldId id="391" r:id="rId66"/>
    <p:sldId id="289" r:id="rId67"/>
    <p:sldId id="287" r:id="rId68"/>
    <p:sldId id="286" r:id="rId69"/>
    <p:sldId id="285" r:id="rId70"/>
    <p:sldId id="392" r:id="rId71"/>
    <p:sldId id="394" r:id="rId72"/>
    <p:sldId id="396" r:id="rId73"/>
    <p:sldId id="291" r:id="rId74"/>
    <p:sldId id="292" r:id="rId75"/>
    <p:sldId id="270" r:id="rId76"/>
    <p:sldId id="271" r:id="rId77"/>
    <p:sldId id="269" r:id="rId78"/>
    <p:sldId id="284" r:id="rId79"/>
    <p:sldId id="267" r:id="rId80"/>
    <p:sldId id="274" r:id="rId81"/>
    <p:sldId id="276" r:id="rId82"/>
    <p:sldId id="397" r:id="rId83"/>
    <p:sldId id="398" r:id="rId84"/>
    <p:sldId id="399" r:id="rId85"/>
    <p:sldId id="376" r:id="rId86"/>
    <p:sldId id="372" r:id="rId87"/>
    <p:sldId id="370" r:id="rId88"/>
    <p:sldId id="371" r:id="rId89"/>
    <p:sldId id="382" r:id="rId90"/>
    <p:sldId id="379" r:id="rId91"/>
    <p:sldId id="375" r:id="rId92"/>
    <p:sldId id="380" r:id="rId93"/>
    <p:sldId id="365" r:id="rId94"/>
    <p:sldId id="384" r:id="rId95"/>
    <p:sldId id="385" r:id="rId96"/>
    <p:sldId id="383" r:id="rId97"/>
    <p:sldId id="387" r:id="rId98"/>
    <p:sldId id="415" r:id="rId99"/>
    <p:sldId id="424" r:id="rId100"/>
    <p:sldId id="425" r:id="rId101"/>
    <p:sldId id="426" r:id="rId102"/>
    <p:sldId id="427" r:id="rId103"/>
    <p:sldId id="428" r:id="rId104"/>
    <p:sldId id="430" r:id="rId10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9A9BBD7D-548E-4A65-951E-A7151F082936}">
          <p14:sldIdLst>
            <p14:sldId id="256"/>
            <p14:sldId id="402"/>
            <p14:sldId id="404"/>
            <p14:sldId id="405"/>
            <p14:sldId id="295"/>
            <p14:sldId id="559"/>
            <p14:sldId id="406"/>
            <p14:sldId id="409"/>
            <p14:sldId id="362"/>
            <p14:sldId id="435"/>
            <p14:sldId id="478"/>
            <p14:sldId id="477"/>
            <p14:sldId id="582"/>
            <p14:sldId id="560"/>
            <p14:sldId id="403"/>
            <p14:sldId id="412"/>
            <p14:sldId id="419"/>
            <p14:sldId id="558"/>
            <p14:sldId id="421"/>
            <p14:sldId id="564"/>
            <p14:sldId id="423"/>
            <p14:sldId id="420"/>
            <p14:sldId id="561"/>
            <p14:sldId id="562"/>
            <p14:sldId id="577"/>
            <p14:sldId id="578"/>
            <p14:sldId id="563"/>
            <p14:sldId id="290"/>
            <p14:sldId id="574"/>
            <p14:sldId id="565"/>
            <p14:sldId id="576"/>
            <p14:sldId id="573"/>
            <p14:sldId id="587"/>
            <p14:sldId id="566"/>
            <p14:sldId id="579"/>
            <p14:sldId id="567"/>
            <p14:sldId id="501"/>
            <p14:sldId id="535"/>
            <p14:sldId id="581"/>
            <p14:sldId id="580"/>
            <p14:sldId id="502"/>
            <p14:sldId id="568"/>
            <p14:sldId id="570"/>
            <p14:sldId id="571"/>
            <p14:sldId id="586"/>
            <p14:sldId id="569"/>
            <p14:sldId id="323"/>
            <p14:sldId id="395"/>
            <p14:sldId id="572"/>
            <p14:sldId id="583"/>
            <p14:sldId id="584"/>
            <p14:sldId id="585"/>
            <p14:sldId id="422"/>
            <p14:sldId id="257"/>
          </p14:sldIdLst>
        </p14:section>
        <p14:section name="Motivation与系统特征" id="{C15E42A2-95DE-4F78-A161-E263F126AD6C}">
          <p14:sldIdLst/>
        </p14:section>
        <p14:section name="TGraph：Introduction" id="{0C17D235-BF0A-42FD-AF06-168F9ED7A990}">
          <p14:sldIdLst/>
        </p14:section>
        <p14:section name="时态图模型" id="{E76C12E8-33AF-41C5-8DA2-1DEECE192996}">
          <p14:sldIdLst>
            <p14:sldId id="368"/>
            <p14:sldId id="367"/>
            <p14:sldId id="369"/>
            <p14:sldId id="378"/>
            <p14:sldId id="294"/>
            <p14:sldId id="373"/>
            <p14:sldId id="381"/>
            <p14:sldId id="386"/>
            <p14:sldId id="400"/>
            <p14:sldId id="389"/>
            <p14:sldId id="391"/>
          </p14:sldIdLst>
        </p14:section>
        <p14:section name="时态属性存储" id="{892CFA4E-B64A-48BA-8B67-779054CC57F0}">
          <p14:sldIdLst>
            <p14:sldId id="289"/>
          </p14:sldIdLst>
        </p14:section>
        <p14:section name="时态属性事务管理" id="{E00BC99D-EE0F-4E88-88D2-158C7EDBB0DB}">
          <p14:sldIdLst>
            <p14:sldId id="287"/>
          </p14:sldIdLst>
        </p14:section>
        <p14:section name="时态图索引" id="{7611F329-22C8-43E2-915A-8B8E67070707}">
          <p14:sldIdLst>
            <p14:sldId id="286"/>
          </p14:sldIdLst>
        </p14:section>
        <p14:section name="TCypher：时态图查询语言" id="{7245EBB9-23A8-47D8-A802-93F3D4BEA073}">
          <p14:sldIdLst>
            <p14:sldId id="285"/>
            <p14:sldId id="392"/>
            <p14:sldId id="394"/>
            <p14:sldId id="396"/>
          </p14:sldIdLst>
        </p14:section>
        <p14:section name="附录：需求分析举例" id="{293E72B0-FE77-41CF-8BBC-0F8A27B986F1}">
          <p14:sldIdLst/>
        </p14:section>
        <p14:section name="应用案例" id="{E4E980A5-8900-49D1-9888-C9D8C941F335}">
          <p14:sldIdLst>
            <p14:sldId id="291"/>
          </p14:sldIdLst>
        </p14:section>
        <p14:section name="实验" id="{6BD8BA84-1A53-4A44-98C9-50B04A18785F}">
          <p14:sldIdLst>
            <p14:sldId id="292"/>
          </p14:sldIdLst>
        </p14:section>
        <p14:section name="其他" id="{6F482138-2B38-4A99-AA75-D8E6DDAE635A}">
          <p14:sldIdLst>
            <p14:sldId id="270"/>
            <p14:sldId id="271"/>
            <p14:sldId id="269"/>
            <p14:sldId id="284"/>
            <p14:sldId id="267"/>
            <p14:sldId id="274"/>
            <p14:sldId id="276"/>
          </p14:sldIdLst>
        </p14:section>
        <p14:section name="附录A：概念解释" id="{1D7F017C-7DCC-4E27-9ADC-70003DDEDF60}">
          <p14:sldIdLst>
            <p14:sldId id="397"/>
            <p14:sldId id="398"/>
            <p14:sldId id="399"/>
            <p14:sldId id="376"/>
            <p14:sldId id="372"/>
            <p14:sldId id="370"/>
            <p14:sldId id="371"/>
            <p14:sldId id="382"/>
            <p14:sldId id="379"/>
            <p14:sldId id="375"/>
            <p14:sldId id="380"/>
            <p14:sldId id="365"/>
            <p14:sldId id="384"/>
            <p14:sldId id="385"/>
            <p14:sldId id="383"/>
            <p14:sldId id="387"/>
            <p14:sldId id="415"/>
            <p14:sldId id="424"/>
            <p14:sldId id="425"/>
            <p14:sldId id="426"/>
            <p14:sldId id="427"/>
            <p14:sldId id="428"/>
            <p14:sldId id="430"/>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ng jinghe" initials="sj" lastIdx="10" clrIdx="0">
    <p:extLst>
      <p:ext uri="{19B8F6BF-5375-455C-9EA6-DF929625EA0E}">
        <p15:presenceInfo xmlns:p15="http://schemas.microsoft.com/office/powerpoint/2012/main" userId="c0ac7405a0a1be5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5084" autoAdjust="0"/>
    <p:restoredTop sz="82765" autoAdjust="0"/>
  </p:normalViewPr>
  <p:slideViewPr>
    <p:cSldViewPr snapToGrid="0">
      <p:cViewPr varScale="1">
        <p:scale>
          <a:sx n="94" d="100"/>
          <a:sy n="94" d="100"/>
        </p:scale>
        <p:origin x="804" y="96"/>
      </p:cViewPr>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commentAuthors" Target="commentAuthor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773E93-EE10-4C89-8DD4-662231F4F7A4}"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5CB8DFE-5907-4FE3-B037-0DB2B83D1DC8}">
      <dgm:prSet phldrT="[文本]"/>
      <dgm:spPr/>
      <dgm:t>
        <a:bodyPr/>
        <a:lstStyle/>
        <a:p>
          <a:r>
            <a:rPr lang="zh-CN" altLang="en-US" dirty="0"/>
            <a:t>基本操作</a:t>
          </a:r>
        </a:p>
      </dgm:t>
    </dgm:pt>
    <dgm:pt modelId="{4D948F64-E8AF-4A8F-9908-877856B6D6D6}" type="parTrans" cxnId="{C54B003D-7DBD-4F66-9B68-59ECA2FC5D62}">
      <dgm:prSet/>
      <dgm:spPr/>
      <dgm:t>
        <a:bodyPr/>
        <a:lstStyle/>
        <a:p>
          <a:endParaRPr lang="zh-CN" altLang="en-US"/>
        </a:p>
      </dgm:t>
    </dgm:pt>
    <dgm:pt modelId="{7CBB0949-BEDD-4383-9CFD-3B798490E87A}" type="sibTrans" cxnId="{C54B003D-7DBD-4F66-9B68-59ECA2FC5D62}">
      <dgm:prSet/>
      <dgm:spPr/>
      <dgm:t>
        <a:bodyPr/>
        <a:lstStyle/>
        <a:p>
          <a:endParaRPr lang="zh-CN" altLang="en-US"/>
        </a:p>
      </dgm:t>
    </dgm:pt>
    <dgm:pt modelId="{86E655DF-6897-4C41-8E98-24A6FFAFF682}">
      <dgm:prSet phldrT="[文本]"/>
      <dgm:spPr/>
      <dgm:t>
        <a:bodyPr/>
        <a:lstStyle/>
        <a:p>
          <a:r>
            <a:rPr lang="zh-CN" altLang="en-US"/>
            <a:t>拓扑</a:t>
          </a:r>
          <a:endParaRPr lang="zh-CN" altLang="en-US" dirty="0"/>
        </a:p>
      </dgm:t>
    </dgm:pt>
    <dgm:pt modelId="{025DBE29-5BC8-4A66-A390-003537A543DA}" type="parTrans" cxnId="{C0D30EE9-B4F6-4E2A-A904-831A6FB3BD55}">
      <dgm:prSet/>
      <dgm:spPr/>
      <dgm:t>
        <a:bodyPr/>
        <a:lstStyle/>
        <a:p>
          <a:endParaRPr lang="zh-CN" altLang="en-US"/>
        </a:p>
      </dgm:t>
    </dgm:pt>
    <dgm:pt modelId="{60DE1318-DC73-4F95-A126-3725B0F76904}" type="sibTrans" cxnId="{C0D30EE9-B4F6-4E2A-A904-831A6FB3BD55}">
      <dgm:prSet/>
      <dgm:spPr/>
      <dgm:t>
        <a:bodyPr/>
        <a:lstStyle/>
        <a:p>
          <a:endParaRPr lang="zh-CN" altLang="en-US"/>
        </a:p>
      </dgm:t>
    </dgm:pt>
    <dgm:pt modelId="{A212BEF5-53EA-41CA-941C-FC59AFE28B5A}">
      <dgm:prSet phldrT="[文本]"/>
      <dgm:spPr/>
      <dgm:t>
        <a:bodyPr/>
        <a:lstStyle/>
        <a:p>
          <a:r>
            <a:rPr lang="zh-CN" altLang="en-US" dirty="0"/>
            <a:t>静态属性</a:t>
          </a:r>
        </a:p>
      </dgm:t>
    </dgm:pt>
    <dgm:pt modelId="{A5EB3F45-356A-44E0-8561-433FC56751DC}" type="parTrans" cxnId="{9451DA59-5AFE-42FA-BC65-6EE8725DBAEC}">
      <dgm:prSet/>
      <dgm:spPr/>
      <dgm:t>
        <a:bodyPr/>
        <a:lstStyle/>
        <a:p>
          <a:endParaRPr lang="zh-CN" altLang="en-US"/>
        </a:p>
      </dgm:t>
    </dgm:pt>
    <dgm:pt modelId="{189C7019-AEED-4FC4-B00E-5889C16A297F}" type="sibTrans" cxnId="{9451DA59-5AFE-42FA-BC65-6EE8725DBAEC}">
      <dgm:prSet/>
      <dgm:spPr/>
      <dgm:t>
        <a:bodyPr/>
        <a:lstStyle/>
        <a:p>
          <a:endParaRPr lang="zh-CN" altLang="en-US"/>
        </a:p>
      </dgm:t>
    </dgm:pt>
    <dgm:pt modelId="{A99ED90B-2A80-42AC-A16E-25F73BCBC2CF}">
      <dgm:prSet phldrT="[文本]"/>
      <dgm:spPr/>
      <dgm:t>
        <a:bodyPr/>
        <a:lstStyle/>
        <a:p>
          <a:r>
            <a:rPr lang="zh-CN" altLang="en-US" dirty="0"/>
            <a:t>时态属性</a:t>
          </a:r>
        </a:p>
      </dgm:t>
    </dgm:pt>
    <dgm:pt modelId="{78DCEFBC-31DB-4C34-9451-2A972B0353B6}" type="parTrans" cxnId="{54B614AE-2743-4FFC-BB7A-90B9A0E56E82}">
      <dgm:prSet/>
      <dgm:spPr/>
      <dgm:t>
        <a:bodyPr/>
        <a:lstStyle/>
        <a:p>
          <a:endParaRPr lang="zh-CN" altLang="en-US"/>
        </a:p>
      </dgm:t>
    </dgm:pt>
    <dgm:pt modelId="{070A65D3-13FF-426B-BE2D-1F4E9A53B440}" type="sibTrans" cxnId="{54B614AE-2743-4FFC-BB7A-90B9A0E56E82}">
      <dgm:prSet/>
      <dgm:spPr/>
      <dgm:t>
        <a:bodyPr/>
        <a:lstStyle/>
        <a:p>
          <a:endParaRPr lang="zh-CN" altLang="en-US"/>
        </a:p>
      </dgm:t>
    </dgm:pt>
    <dgm:pt modelId="{BB97CA6F-4450-4E12-ACBD-AA8D0840C4BB}">
      <dgm:prSet phldrT="[文本]"/>
      <dgm:spPr/>
      <dgm:t>
        <a:bodyPr/>
        <a:lstStyle/>
        <a:p>
          <a:r>
            <a:rPr lang="zh-CN" altLang="en-US"/>
            <a:t>查询</a:t>
          </a:r>
          <a:endParaRPr lang="zh-CN" altLang="en-US" dirty="0"/>
        </a:p>
      </dgm:t>
    </dgm:pt>
    <dgm:pt modelId="{87821EA9-E632-472D-A184-555573FD7899}" type="parTrans" cxnId="{4A1C1B4B-3E38-4B05-9F84-AE5A6491E87E}">
      <dgm:prSet/>
      <dgm:spPr/>
      <dgm:t>
        <a:bodyPr/>
        <a:lstStyle/>
        <a:p>
          <a:endParaRPr lang="zh-CN" altLang="en-US"/>
        </a:p>
      </dgm:t>
    </dgm:pt>
    <dgm:pt modelId="{125239CD-9F2A-4C53-B38F-6209F7AF629A}" type="sibTrans" cxnId="{4A1C1B4B-3E38-4B05-9F84-AE5A6491E87E}">
      <dgm:prSet/>
      <dgm:spPr/>
      <dgm:t>
        <a:bodyPr/>
        <a:lstStyle/>
        <a:p>
          <a:endParaRPr lang="zh-CN" altLang="en-US"/>
        </a:p>
      </dgm:t>
    </dgm:pt>
    <dgm:pt modelId="{43C96E48-CA12-4DC0-89B2-DD834ED8C61C}">
      <dgm:prSet phldrT="[文本]"/>
      <dgm:spPr/>
      <dgm:t>
        <a:bodyPr/>
        <a:lstStyle/>
        <a:p>
          <a:r>
            <a:rPr lang="zh-CN" altLang="en-US" dirty="0"/>
            <a:t>基本</a:t>
          </a:r>
        </a:p>
      </dgm:t>
    </dgm:pt>
    <dgm:pt modelId="{4368675A-7266-485E-99DF-7708F3533B3A}" type="parTrans" cxnId="{C62FE4FA-34C7-4D77-BFB8-9FD9493EFA80}">
      <dgm:prSet/>
      <dgm:spPr/>
      <dgm:t>
        <a:bodyPr/>
        <a:lstStyle/>
        <a:p>
          <a:endParaRPr lang="zh-CN" altLang="en-US"/>
        </a:p>
      </dgm:t>
    </dgm:pt>
    <dgm:pt modelId="{1F2BBA41-F292-42E9-9956-7857181F0B2C}" type="sibTrans" cxnId="{C62FE4FA-34C7-4D77-BFB8-9FD9493EFA80}">
      <dgm:prSet/>
      <dgm:spPr/>
      <dgm:t>
        <a:bodyPr/>
        <a:lstStyle/>
        <a:p>
          <a:endParaRPr lang="zh-CN" altLang="en-US"/>
        </a:p>
      </dgm:t>
    </dgm:pt>
    <dgm:pt modelId="{4AC80771-E8E6-40EE-9CFD-E207671684BA}">
      <dgm:prSet phldrT="[文本]"/>
      <dgm:spPr/>
      <dgm:t>
        <a:bodyPr/>
        <a:lstStyle/>
        <a:p>
          <a:r>
            <a:rPr lang="zh-CN" altLang="en-US" dirty="0"/>
            <a:t>写入</a:t>
          </a:r>
        </a:p>
      </dgm:t>
    </dgm:pt>
    <dgm:pt modelId="{0E20BEB5-E4DC-4A8A-89F6-0A9618A7FF7D}" type="parTrans" cxnId="{C3FC69C3-A55F-44A1-A111-FFF7397C83E5}">
      <dgm:prSet/>
      <dgm:spPr/>
      <dgm:t>
        <a:bodyPr/>
        <a:lstStyle/>
        <a:p>
          <a:endParaRPr lang="zh-CN" altLang="en-US"/>
        </a:p>
      </dgm:t>
    </dgm:pt>
    <dgm:pt modelId="{7563BDFF-4408-418B-9DA1-5844E0919849}" type="sibTrans" cxnId="{C3FC69C3-A55F-44A1-A111-FFF7397C83E5}">
      <dgm:prSet/>
      <dgm:spPr/>
      <dgm:t>
        <a:bodyPr/>
        <a:lstStyle/>
        <a:p>
          <a:endParaRPr lang="zh-CN" altLang="en-US"/>
        </a:p>
      </dgm:t>
    </dgm:pt>
    <dgm:pt modelId="{19050BE1-521D-424A-A93C-DA5777447A0F}">
      <dgm:prSet phldrT="[文本]"/>
      <dgm:spPr/>
      <dgm:t>
        <a:bodyPr/>
        <a:lstStyle/>
        <a:p>
          <a:r>
            <a:rPr lang="zh-CN" altLang="en-US" dirty="0"/>
            <a:t>拓扑结构</a:t>
          </a:r>
        </a:p>
      </dgm:t>
    </dgm:pt>
    <dgm:pt modelId="{3F394B05-0AB9-4026-888F-F6C758898DF4}" type="parTrans" cxnId="{83D3916B-DFAE-4A3A-87C3-44B2AAB51CEA}">
      <dgm:prSet/>
      <dgm:spPr/>
      <dgm:t>
        <a:bodyPr/>
        <a:lstStyle/>
        <a:p>
          <a:endParaRPr lang="zh-CN" altLang="en-US"/>
        </a:p>
      </dgm:t>
    </dgm:pt>
    <dgm:pt modelId="{5F5F9219-4451-4606-A60F-837A3592D78C}" type="sibTrans" cxnId="{83D3916B-DFAE-4A3A-87C3-44B2AAB51CEA}">
      <dgm:prSet/>
      <dgm:spPr/>
      <dgm:t>
        <a:bodyPr/>
        <a:lstStyle/>
        <a:p>
          <a:endParaRPr lang="zh-CN" altLang="en-US"/>
        </a:p>
      </dgm:t>
    </dgm:pt>
    <dgm:pt modelId="{0701D630-36F5-4610-BC05-5E7F35FE0ECE}">
      <dgm:prSet phldrT="[文本]"/>
      <dgm:spPr/>
      <dgm:t>
        <a:bodyPr/>
        <a:lstStyle/>
        <a:p>
          <a:r>
            <a:rPr lang="zh-CN" altLang="en-US" dirty="0"/>
            <a:t>组合</a:t>
          </a:r>
        </a:p>
      </dgm:t>
    </dgm:pt>
    <dgm:pt modelId="{1644887A-DF3E-404B-A5CA-3929BFCDE696}" type="sibTrans" cxnId="{4E6C3B18-4E67-4009-A8B5-A9335B3F5583}">
      <dgm:prSet/>
      <dgm:spPr/>
      <dgm:t>
        <a:bodyPr/>
        <a:lstStyle/>
        <a:p>
          <a:endParaRPr lang="zh-CN" altLang="en-US"/>
        </a:p>
      </dgm:t>
    </dgm:pt>
    <dgm:pt modelId="{FCD70258-31C7-4520-91F0-64AA597FE753}" type="parTrans" cxnId="{4E6C3B18-4E67-4009-A8B5-A9335B3F5583}">
      <dgm:prSet/>
      <dgm:spPr/>
      <dgm:t>
        <a:bodyPr/>
        <a:lstStyle/>
        <a:p>
          <a:endParaRPr lang="zh-CN" altLang="en-US"/>
        </a:p>
      </dgm:t>
    </dgm:pt>
    <dgm:pt modelId="{2A37B5E4-3CCD-4173-9987-928AD5EEC013}">
      <dgm:prSet phldrT="[文本]"/>
      <dgm:spPr/>
      <dgm:t>
        <a:bodyPr/>
        <a:lstStyle/>
        <a:p>
          <a:r>
            <a:rPr lang="zh-CN" altLang="en-US" dirty="0"/>
            <a:t>静态属性</a:t>
          </a:r>
        </a:p>
      </dgm:t>
    </dgm:pt>
    <dgm:pt modelId="{6469448A-55A8-420A-AAE4-C88F71360971}" type="parTrans" cxnId="{2B46376A-D6E8-4688-BA01-E2CBCD32C344}">
      <dgm:prSet/>
      <dgm:spPr/>
      <dgm:t>
        <a:bodyPr/>
        <a:lstStyle/>
        <a:p>
          <a:endParaRPr lang="zh-CN" altLang="en-US"/>
        </a:p>
      </dgm:t>
    </dgm:pt>
    <dgm:pt modelId="{E0B3D761-204A-4E53-8B80-771F57CBFC4A}" type="sibTrans" cxnId="{2B46376A-D6E8-4688-BA01-E2CBCD32C344}">
      <dgm:prSet/>
      <dgm:spPr/>
      <dgm:t>
        <a:bodyPr/>
        <a:lstStyle/>
        <a:p>
          <a:endParaRPr lang="zh-CN" altLang="en-US"/>
        </a:p>
      </dgm:t>
    </dgm:pt>
    <dgm:pt modelId="{F9E99D0D-1793-415B-A148-AFD3799DFDAC}">
      <dgm:prSet phldrT="[文本]"/>
      <dgm:spPr/>
      <dgm:t>
        <a:bodyPr/>
        <a:lstStyle/>
        <a:p>
          <a:r>
            <a:rPr lang="zh-CN" altLang="en-US" dirty="0"/>
            <a:t>时态属性</a:t>
          </a:r>
        </a:p>
      </dgm:t>
    </dgm:pt>
    <dgm:pt modelId="{49CF4834-08A3-403F-9D45-383FBB112280}" type="sibTrans" cxnId="{3FE2F85D-D2CC-441D-9120-580D46101E2F}">
      <dgm:prSet/>
      <dgm:spPr/>
      <dgm:t>
        <a:bodyPr/>
        <a:lstStyle/>
        <a:p>
          <a:endParaRPr lang="zh-CN" altLang="en-US"/>
        </a:p>
      </dgm:t>
    </dgm:pt>
    <dgm:pt modelId="{A395F4B0-EBCA-4060-BDC2-E3C66D3750DA}" type="parTrans" cxnId="{3FE2F85D-D2CC-441D-9120-580D46101E2F}">
      <dgm:prSet/>
      <dgm:spPr/>
      <dgm:t>
        <a:bodyPr/>
        <a:lstStyle/>
        <a:p>
          <a:endParaRPr lang="zh-CN" altLang="en-US"/>
        </a:p>
      </dgm:t>
    </dgm:pt>
    <dgm:pt modelId="{DBC604E3-3F10-4452-A5E1-C2EF4B100AC8}" type="pres">
      <dgm:prSet presAssocID="{41773E93-EE10-4C89-8DD4-662231F4F7A4}" presName="diagram" presStyleCnt="0">
        <dgm:presLayoutVars>
          <dgm:chPref val="1"/>
          <dgm:dir/>
          <dgm:animOne val="branch"/>
          <dgm:animLvl val="lvl"/>
          <dgm:resizeHandles val="exact"/>
        </dgm:presLayoutVars>
      </dgm:prSet>
      <dgm:spPr/>
    </dgm:pt>
    <dgm:pt modelId="{A8DBFA1B-7FA4-43CC-9B72-0FAADCE6D058}" type="pres">
      <dgm:prSet presAssocID="{D5CB8DFE-5907-4FE3-B037-0DB2B83D1DC8}" presName="root1" presStyleCnt="0"/>
      <dgm:spPr/>
    </dgm:pt>
    <dgm:pt modelId="{410FFA16-D461-4FDE-93D3-104450E6FBCB}" type="pres">
      <dgm:prSet presAssocID="{D5CB8DFE-5907-4FE3-B037-0DB2B83D1DC8}" presName="LevelOneTextNode" presStyleLbl="node0" presStyleIdx="0" presStyleCnt="1" custScaleX="52360" custScaleY="35029">
        <dgm:presLayoutVars>
          <dgm:chPref val="3"/>
        </dgm:presLayoutVars>
      </dgm:prSet>
      <dgm:spPr/>
    </dgm:pt>
    <dgm:pt modelId="{91206C75-1104-45EB-91A4-A0685851C1E1}" type="pres">
      <dgm:prSet presAssocID="{D5CB8DFE-5907-4FE3-B037-0DB2B83D1DC8}" presName="level2hierChild" presStyleCnt="0"/>
      <dgm:spPr/>
    </dgm:pt>
    <dgm:pt modelId="{8E2E9067-A689-4B8F-AAB0-7FF0DD43939E}" type="pres">
      <dgm:prSet presAssocID="{87821EA9-E632-472D-A184-555573FD7899}" presName="conn2-1" presStyleLbl="parChTrans1D2" presStyleIdx="0" presStyleCnt="2"/>
      <dgm:spPr/>
    </dgm:pt>
    <dgm:pt modelId="{38FD6ED8-ECCB-4029-A644-586A594F272C}" type="pres">
      <dgm:prSet presAssocID="{87821EA9-E632-472D-A184-555573FD7899}" presName="connTx" presStyleLbl="parChTrans1D2" presStyleIdx="0" presStyleCnt="2"/>
      <dgm:spPr/>
    </dgm:pt>
    <dgm:pt modelId="{8F72CA0A-2F67-43DA-91CC-BC7E747C396D}" type="pres">
      <dgm:prSet presAssocID="{BB97CA6F-4450-4E12-ACBD-AA8D0840C4BB}" presName="root2" presStyleCnt="0"/>
      <dgm:spPr/>
    </dgm:pt>
    <dgm:pt modelId="{507636E6-4A0E-4956-9127-67FD06BE7D0A}" type="pres">
      <dgm:prSet presAssocID="{BB97CA6F-4450-4E12-ACBD-AA8D0840C4BB}" presName="LevelTwoTextNode" presStyleLbl="node2" presStyleIdx="0" presStyleCnt="2" custScaleX="52360" custScaleY="35029">
        <dgm:presLayoutVars>
          <dgm:chPref val="3"/>
        </dgm:presLayoutVars>
      </dgm:prSet>
      <dgm:spPr/>
    </dgm:pt>
    <dgm:pt modelId="{94B93611-850B-45F1-996F-7CD2FD2748D7}" type="pres">
      <dgm:prSet presAssocID="{BB97CA6F-4450-4E12-ACBD-AA8D0840C4BB}" presName="level3hierChild" presStyleCnt="0"/>
      <dgm:spPr/>
    </dgm:pt>
    <dgm:pt modelId="{D43F33FB-0FE4-498A-AFE9-C942675F5888}" type="pres">
      <dgm:prSet presAssocID="{4368675A-7266-485E-99DF-7708F3533B3A}" presName="conn2-1" presStyleLbl="parChTrans1D3" presStyleIdx="0" presStyleCnt="5"/>
      <dgm:spPr/>
    </dgm:pt>
    <dgm:pt modelId="{AA6FB53C-3675-4C60-9856-812E206926F8}" type="pres">
      <dgm:prSet presAssocID="{4368675A-7266-485E-99DF-7708F3533B3A}" presName="connTx" presStyleLbl="parChTrans1D3" presStyleIdx="0" presStyleCnt="5"/>
      <dgm:spPr/>
    </dgm:pt>
    <dgm:pt modelId="{B8B89E32-BB22-42F7-B1F4-F2CC79E468FD}" type="pres">
      <dgm:prSet presAssocID="{43C96E48-CA12-4DC0-89B2-DD834ED8C61C}" presName="root2" presStyleCnt="0"/>
      <dgm:spPr/>
    </dgm:pt>
    <dgm:pt modelId="{C22A94E2-0F43-43F8-9305-2EFF891F24E0}" type="pres">
      <dgm:prSet presAssocID="{43C96E48-CA12-4DC0-89B2-DD834ED8C61C}" presName="LevelTwoTextNode" presStyleLbl="node3" presStyleIdx="0" presStyleCnt="5" custScaleX="52360" custScaleY="35029">
        <dgm:presLayoutVars>
          <dgm:chPref val="3"/>
        </dgm:presLayoutVars>
      </dgm:prSet>
      <dgm:spPr/>
    </dgm:pt>
    <dgm:pt modelId="{1D510B6D-391E-456C-A552-FD9BCC1969C7}" type="pres">
      <dgm:prSet presAssocID="{43C96E48-CA12-4DC0-89B2-DD834ED8C61C}" presName="level3hierChild" presStyleCnt="0"/>
      <dgm:spPr/>
    </dgm:pt>
    <dgm:pt modelId="{3F7FA82D-C6BE-4F74-B33A-D67FC2EC8F84}" type="pres">
      <dgm:prSet presAssocID="{3F394B05-0AB9-4026-888F-F6C758898DF4}" presName="conn2-1" presStyleLbl="parChTrans1D4" presStyleIdx="0" presStyleCnt="3"/>
      <dgm:spPr/>
    </dgm:pt>
    <dgm:pt modelId="{F40EAEB5-555D-4478-895E-AF211B8DCE24}" type="pres">
      <dgm:prSet presAssocID="{3F394B05-0AB9-4026-888F-F6C758898DF4}" presName="connTx" presStyleLbl="parChTrans1D4" presStyleIdx="0" presStyleCnt="3"/>
      <dgm:spPr/>
    </dgm:pt>
    <dgm:pt modelId="{D8A55522-E6F1-4363-92FF-6CA8518CF778}" type="pres">
      <dgm:prSet presAssocID="{19050BE1-521D-424A-A93C-DA5777447A0F}" presName="root2" presStyleCnt="0"/>
      <dgm:spPr/>
    </dgm:pt>
    <dgm:pt modelId="{528CA140-8FB6-40EA-95A2-89E378006954}" type="pres">
      <dgm:prSet presAssocID="{19050BE1-521D-424A-A93C-DA5777447A0F}" presName="LevelTwoTextNode" presStyleLbl="node4" presStyleIdx="0" presStyleCnt="3" custScaleX="52360" custScaleY="35029">
        <dgm:presLayoutVars>
          <dgm:chPref val="3"/>
        </dgm:presLayoutVars>
      </dgm:prSet>
      <dgm:spPr/>
    </dgm:pt>
    <dgm:pt modelId="{24FA9A24-B9FB-4CF8-ADE1-56B1796EC2EB}" type="pres">
      <dgm:prSet presAssocID="{19050BE1-521D-424A-A93C-DA5777447A0F}" presName="level3hierChild" presStyleCnt="0"/>
      <dgm:spPr/>
    </dgm:pt>
    <dgm:pt modelId="{74E35165-E0A5-4A1A-A5C3-8E5B8C4D35CC}" type="pres">
      <dgm:prSet presAssocID="{6469448A-55A8-420A-AAE4-C88F71360971}" presName="conn2-1" presStyleLbl="parChTrans1D4" presStyleIdx="1" presStyleCnt="3"/>
      <dgm:spPr/>
    </dgm:pt>
    <dgm:pt modelId="{72A7D9AA-C6D7-41E9-B75B-C2DEEBD72229}" type="pres">
      <dgm:prSet presAssocID="{6469448A-55A8-420A-AAE4-C88F71360971}" presName="connTx" presStyleLbl="parChTrans1D4" presStyleIdx="1" presStyleCnt="3"/>
      <dgm:spPr/>
    </dgm:pt>
    <dgm:pt modelId="{06FD238D-8294-452E-BDD4-963DED8191F4}" type="pres">
      <dgm:prSet presAssocID="{2A37B5E4-3CCD-4173-9987-928AD5EEC013}" presName="root2" presStyleCnt="0"/>
      <dgm:spPr/>
    </dgm:pt>
    <dgm:pt modelId="{81A99407-7968-448F-A427-96238FAE310E}" type="pres">
      <dgm:prSet presAssocID="{2A37B5E4-3CCD-4173-9987-928AD5EEC013}" presName="LevelTwoTextNode" presStyleLbl="node4" presStyleIdx="1" presStyleCnt="3" custScaleX="52360" custScaleY="35029">
        <dgm:presLayoutVars>
          <dgm:chPref val="3"/>
        </dgm:presLayoutVars>
      </dgm:prSet>
      <dgm:spPr/>
    </dgm:pt>
    <dgm:pt modelId="{87AE1BAE-6A69-4C00-B505-5890CAD4E35A}" type="pres">
      <dgm:prSet presAssocID="{2A37B5E4-3CCD-4173-9987-928AD5EEC013}" presName="level3hierChild" presStyleCnt="0"/>
      <dgm:spPr/>
    </dgm:pt>
    <dgm:pt modelId="{563B398C-8521-4C21-90A3-75D88290E14E}" type="pres">
      <dgm:prSet presAssocID="{A395F4B0-EBCA-4060-BDC2-E3C66D3750DA}" presName="conn2-1" presStyleLbl="parChTrans1D4" presStyleIdx="2" presStyleCnt="3"/>
      <dgm:spPr/>
    </dgm:pt>
    <dgm:pt modelId="{762D3233-A741-400D-AE14-0204E2129A90}" type="pres">
      <dgm:prSet presAssocID="{A395F4B0-EBCA-4060-BDC2-E3C66D3750DA}" presName="connTx" presStyleLbl="parChTrans1D4" presStyleIdx="2" presStyleCnt="3"/>
      <dgm:spPr/>
    </dgm:pt>
    <dgm:pt modelId="{07518DF4-37D8-4D5B-A35E-53D6DB64B4FA}" type="pres">
      <dgm:prSet presAssocID="{F9E99D0D-1793-415B-A148-AFD3799DFDAC}" presName="root2" presStyleCnt="0"/>
      <dgm:spPr/>
    </dgm:pt>
    <dgm:pt modelId="{4291B39B-1182-4C3C-9AFA-2A90A373A9EB}" type="pres">
      <dgm:prSet presAssocID="{F9E99D0D-1793-415B-A148-AFD3799DFDAC}" presName="LevelTwoTextNode" presStyleLbl="node4" presStyleIdx="2" presStyleCnt="3" custScaleX="52360" custScaleY="35029">
        <dgm:presLayoutVars>
          <dgm:chPref val="3"/>
        </dgm:presLayoutVars>
      </dgm:prSet>
      <dgm:spPr/>
    </dgm:pt>
    <dgm:pt modelId="{5C479286-56A0-47F0-876A-418931076D12}" type="pres">
      <dgm:prSet presAssocID="{F9E99D0D-1793-415B-A148-AFD3799DFDAC}" presName="level3hierChild" presStyleCnt="0"/>
      <dgm:spPr/>
    </dgm:pt>
    <dgm:pt modelId="{2B221F8F-32A2-463C-8DFA-C16A2E3C5CD1}" type="pres">
      <dgm:prSet presAssocID="{FCD70258-31C7-4520-91F0-64AA597FE753}" presName="conn2-1" presStyleLbl="parChTrans1D3" presStyleIdx="1" presStyleCnt="5"/>
      <dgm:spPr/>
    </dgm:pt>
    <dgm:pt modelId="{331EC595-3E38-49F6-A8E6-D07D7821CD50}" type="pres">
      <dgm:prSet presAssocID="{FCD70258-31C7-4520-91F0-64AA597FE753}" presName="connTx" presStyleLbl="parChTrans1D3" presStyleIdx="1" presStyleCnt="5"/>
      <dgm:spPr/>
    </dgm:pt>
    <dgm:pt modelId="{FB662D0F-B92C-4D4B-99F2-9ADFB797AC5E}" type="pres">
      <dgm:prSet presAssocID="{0701D630-36F5-4610-BC05-5E7F35FE0ECE}" presName="root2" presStyleCnt="0"/>
      <dgm:spPr/>
    </dgm:pt>
    <dgm:pt modelId="{D28ACDBA-B1C0-4035-92CE-0B6CE118C396}" type="pres">
      <dgm:prSet presAssocID="{0701D630-36F5-4610-BC05-5E7F35FE0ECE}" presName="LevelTwoTextNode" presStyleLbl="node3" presStyleIdx="1" presStyleCnt="5" custScaleX="52360" custScaleY="35029">
        <dgm:presLayoutVars>
          <dgm:chPref val="3"/>
        </dgm:presLayoutVars>
      </dgm:prSet>
      <dgm:spPr/>
    </dgm:pt>
    <dgm:pt modelId="{7809A65F-0678-4CB8-9187-D60666B80D6D}" type="pres">
      <dgm:prSet presAssocID="{0701D630-36F5-4610-BC05-5E7F35FE0ECE}" presName="level3hierChild" presStyleCnt="0"/>
      <dgm:spPr/>
    </dgm:pt>
    <dgm:pt modelId="{4189071A-ADCB-4918-96C7-6C9C1E9345A4}" type="pres">
      <dgm:prSet presAssocID="{0E20BEB5-E4DC-4A8A-89F6-0A9618A7FF7D}" presName="conn2-1" presStyleLbl="parChTrans1D2" presStyleIdx="1" presStyleCnt="2"/>
      <dgm:spPr/>
    </dgm:pt>
    <dgm:pt modelId="{9EABA949-AEC0-4ADB-8299-03FCC1E6687B}" type="pres">
      <dgm:prSet presAssocID="{0E20BEB5-E4DC-4A8A-89F6-0A9618A7FF7D}" presName="connTx" presStyleLbl="parChTrans1D2" presStyleIdx="1" presStyleCnt="2"/>
      <dgm:spPr/>
    </dgm:pt>
    <dgm:pt modelId="{77C9C058-F7FE-42B3-8929-9DB0560BABE4}" type="pres">
      <dgm:prSet presAssocID="{4AC80771-E8E6-40EE-9CFD-E207671684BA}" presName="root2" presStyleCnt="0"/>
      <dgm:spPr/>
    </dgm:pt>
    <dgm:pt modelId="{AC3E8466-4C23-4F91-A908-D79A69B73BE0}" type="pres">
      <dgm:prSet presAssocID="{4AC80771-E8E6-40EE-9CFD-E207671684BA}" presName="LevelTwoTextNode" presStyleLbl="node2" presStyleIdx="1" presStyleCnt="2" custScaleX="52360" custScaleY="35029">
        <dgm:presLayoutVars>
          <dgm:chPref val="3"/>
        </dgm:presLayoutVars>
      </dgm:prSet>
      <dgm:spPr/>
    </dgm:pt>
    <dgm:pt modelId="{5D5737F3-CC8D-48B9-A248-6E72A6414687}" type="pres">
      <dgm:prSet presAssocID="{4AC80771-E8E6-40EE-9CFD-E207671684BA}" presName="level3hierChild" presStyleCnt="0"/>
      <dgm:spPr/>
    </dgm:pt>
    <dgm:pt modelId="{F21A3AA5-4ED6-4140-88FB-81339A0927D1}" type="pres">
      <dgm:prSet presAssocID="{025DBE29-5BC8-4A66-A390-003537A543DA}" presName="conn2-1" presStyleLbl="parChTrans1D3" presStyleIdx="2" presStyleCnt="5"/>
      <dgm:spPr/>
    </dgm:pt>
    <dgm:pt modelId="{34A51E05-6BD0-4FEC-8757-59B6DFB0FFC9}" type="pres">
      <dgm:prSet presAssocID="{025DBE29-5BC8-4A66-A390-003537A543DA}" presName="connTx" presStyleLbl="parChTrans1D3" presStyleIdx="2" presStyleCnt="5"/>
      <dgm:spPr/>
    </dgm:pt>
    <dgm:pt modelId="{AAAE9ACE-C637-45A2-90B3-9FF3E4073C4A}" type="pres">
      <dgm:prSet presAssocID="{86E655DF-6897-4C41-8E98-24A6FFAFF682}" presName="root2" presStyleCnt="0"/>
      <dgm:spPr/>
    </dgm:pt>
    <dgm:pt modelId="{CFD5BBAE-70B8-4EF0-B314-206E0244B1CA}" type="pres">
      <dgm:prSet presAssocID="{86E655DF-6897-4C41-8E98-24A6FFAFF682}" presName="LevelTwoTextNode" presStyleLbl="node3" presStyleIdx="2" presStyleCnt="5" custScaleX="52360" custScaleY="35029">
        <dgm:presLayoutVars>
          <dgm:chPref val="3"/>
        </dgm:presLayoutVars>
      </dgm:prSet>
      <dgm:spPr/>
    </dgm:pt>
    <dgm:pt modelId="{FB9D1614-064D-4801-A578-520C178BD74F}" type="pres">
      <dgm:prSet presAssocID="{86E655DF-6897-4C41-8E98-24A6FFAFF682}" presName="level3hierChild" presStyleCnt="0"/>
      <dgm:spPr/>
    </dgm:pt>
    <dgm:pt modelId="{41DD28B7-989E-4EB3-83F1-94C9638741B6}" type="pres">
      <dgm:prSet presAssocID="{A5EB3F45-356A-44E0-8561-433FC56751DC}" presName="conn2-1" presStyleLbl="parChTrans1D3" presStyleIdx="3" presStyleCnt="5"/>
      <dgm:spPr/>
    </dgm:pt>
    <dgm:pt modelId="{CD5DDC0E-EBF8-4BB1-95CC-58BD80E2032C}" type="pres">
      <dgm:prSet presAssocID="{A5EB3F45-356A-44E0-8561-433FC56751DC}" presName="connTx" presStyleLbl="parChTrans1D3" presStyleIdx="3" presStyleCnt="5"/>
      <dgm:spPr/>
    </dgm:pt>
    <dgm:pt modelId="{6273D9DF-9C42-48DE-BEAF-2EACCC1804A1}" type="pres">
      <dgm:prSet presAssocID="{A212BEF5-53EA-41CA-941C-FC59AFE28B5A}" presName="root2" presStyleCnt="0"/>
      <dgm:spPr/>
    </dgm:pt>
    <dgm:pt modelId="{8F57FEB2-5129-4195-A7C0-083E8DF571BA}" type="pres">
      <dgm:prSet presAssocID="{A212BEF5-53EA-41CA-941C-FC59AFE28B5A}" presName="LevelTwoTextNode" presStyleLbl="node3" presStyleIdx="3" presStyleCnt="5" custScaleX="52360" custScaleY="35029">
        <dgm:presLayoutVars>
          <dgm:chPref val="3"/>
        </dgm:presLayoutVars>
      </dgm:prSet>
      <dgm:spPr/>
    </dgm:pt>
    <dgm:pt modelId="{CE8F84A4-6CDF-4384-A02F-1EE20BDDF63C}" type="pres">
      <dgm:prSet presAssocID="{A212BEF5-53EA-41CA-941C-FC59AFE28B5A}" presName="level3hierChild" presStyleCnt="0"/>
      <dgm:spPr/>
    </dgm:pt>
    <dgm:pt modelId="{0E0503C7-1D6E-4893-960B-0DE27868D4CB}" type="pres">
      <dgm:prSet presAssocID="{78DCEFBC-31DB-4C34-9451-2A972B0353B6}" presName="conn2-1" presStyleLbl="parChTrans1D3" presStyleIdx="4" presStyleCnt="5"/>
      <dgm:spPr/>
    </dgm:pt>
    <dgm:pt modelId="{295313F0-D5B4-4A62-AA07-A15AAE1322B6}" type="pres">
      <dgm:prSet presAssocID="{78DCEFBC-31DB-4C34-9451-2A972B0353B6}" presName="connTx" presStyleLbl="parChTrans1D3" presStyleIdx="4" presStyleCnt="5"/>
      <dgm:spPr/>
    </dgm:pt>
    <dgm:pt modelId="{559DF087-2C7E-4246-AC59-E859963DAB81}" type="pres">
      <dgm:prSet presAssocID="{A99ED90B-2A80-42AC-A16E-25F73BCBC2CF}" presName="root2" presStyleCnt="0"/>
      <dgm:spPr/>
    </dgm:pt>
    <dgm:pt modelId="{975E2411-87D3-4347-B43A-2F80AB4D7D0C}" type="pres">
      <dgm:prSet presAssocID="{A99ED90B-2A80-42AC-A16E-25F73BCBC2CF}" presName="LevelTwoTextNode" presStyleLbl="node3" presStyleIdx="4" presStyleCnt="5" custScaleX="52360" custScaleY="35029">
        <dgm:presLayoutVars>
          <dgm:chPref val="3"/>
        </dgm:presLayoutVars>
      </dgm:prSet>
      <dgm:spPr/>
    </dgm:pt>
    <dgm:pt modelId="{718A4712-1FE8-44B4-B719-950F8B0B6664}" type="pres">
      <dgm:prSet presAssocID="{A99ED90B-2A80-42AC-A16E-25F73BCBC2CF}" presName="level3hierChild" presStyleCnt="0"/>
      <dgm:spPr/>
    </dgm:pt>
  </dgm:ptLst>
  <dgm:cxnLst>
    <dgm:cxn modelId="{FF4FF709-57B4-4CA5-BD15-D28675131140}" type="presOf" srcId="{86E655DF-6897-4C41-8E98-24A6FFAFF682}" destId="{CFD5BBAE-70B8-4EF0-B314-206E0244B1CA}" srcOrd="0" destOrd="0" presId="urn:microsoft.com/office/officeart/2005/8/layout/hierarchy2"/>
    <dgm:cxn modelId="{05E8A312-3153-4F1D-9768-367FF4DE3066}" type="presOf" srcId="{A212BEF5-53EA-41CA-941C-FC59AFE28B5A}" destId="{8F57FEB2-5129-4195-A7C0-083E8DF571BA}" srcOrd="0" destOrd="0" presId="urn:microsoft.com/office/officeart/2005/8/layout/hierarchy2"/>
    <dgm:cxn modelId="{79A65317-419F-40FD-AAAB-3EC27119B110}" type="presOf" srcId="{78DCEFBC-31DB-4C34-9451-2A972B0353B6}" destId="{0E0503C7-1D6E-4893-960B-0DE27868D4CB}" srcOrd="0" destOrd="0" presId="urn:microsoft.com/office/officeart/2005/8/layout/hierarchy2"/>
    <dgm:cxn modelId="{C48FF817-12E8-4982-86CC-740DBDB946E2}" type="presOf" srcId="{A5EB3F45-356A-44E0-8561-433FC56751DC}" destId="{CD5DDC0E-EBF8-4BB1-95CC-58BD80E2032C}" srcOrd="1" destOrd="0" presId="urn:microsoft.com/office/officeart/2005/8/layout/hierarchy2"/>
    <dgm:cxn modelId="{4E6C3B18-4E67-4009-A8B5-A9335B3F5583}" srcId="{BB97CA6F-4450-4E12-ACBD-AA8D0840C4BB}" destId="{0701D630-36F5-4610-BC05-5E7F35FE0ECE}" srcOrd="1" destOrd="0" parTransId="{FCD70258-31C7-4520-91F0-64AA597FE753}" sibTransId="{1644887A-DF3E-404B-A5CA-3929BFCDE696}"/>
    <dgm:cxn modelId="{261B4823-6AE3-48E5-9D2E-ECBE44966C22}" type="presOf" srcId="{87821EA9-E632-472D-A184-555573FD7899}" destId="{38FD6ED8-ECCB-4029-A644-586A594F272C}" srcOrd="1" destOrd="0" presId="urn:microsoft.com/office/officeart/2005/8/layout/hierarchy2"/>
    <dgm:cxn modelId="{3829C724-B168-4448-8E0E-22F8EFF537C6}" type="presOf" srcId="{19050BE1-521D-424A-A93C-DA5777447A0F}" destId="{528CA140-8FB6-40EA-95A2-89E378006954}" srcOrd="0" destOrd="0" presId="urn:microsoft.com/office/officeart/2005/8/layout/hierarchy2"/>
    <dgm:cxn modelId="{6A008625-7957-48C8-A99E-50529DEDED50}" type="presOf" srcId="{4368675A-7266-485E-99DF-7708F3533B3A}" destId="{D43F33FB-0FE4-498A-AFE9-C942675F5888}" srcOrd="0" destOrd="0" presId="urn:microsoft.com/office/officeart/2005/8/layout/hierarchy2"/>
    <dgm:cxn modelId="{22B2F52D-89D8-43A1-9B52-5A8A8C3F534C}" type="presOf" srcId="{3F394B05-0AB9-4026-888F-F6C758898DF4}" destId="{3F7FA82D-C6BE-4F74-B33A-D67FC2EC8F84}" srcOrd="0" destOrd="0" presId="urn:microsoft.com/office/officeart/2005/8/layout/hierarchy2"/>
    <dgm:cxn modelId="{B5C5033A-33F0-4BF8-A513-22FD163B1743}" type="presOf" srcId="{78DCEFBC-31DB-4C34-9451-2A972B0353B6}" destId="{295313F0-D5B4-4A62-AA07-A15AAE1322B6}" srcOrd="1" destOrd="0" presId="urn:microsoft.com/office/officeart/2005/8/layout/hierarchy2"/>
    <dgm:cxn modelId="{C8A3283B-60B0-4A2E-A12E-AF18324110E5}" type="presOf" srcId="{025DBE29-5BC8-4A66-A390-003537A543DA}" destId="{34A51E05-6BD0-4FEC-8757-59B6DFB0FFC9}" srcOrd="1" destOrd="0" presId="urn:microsoft.com/office/officeart/2005/8/layout/hierarchy2"/>
    <dgm:cxn modelId="{C54B003D-7DBD-4F66-9B68-59ECA2FC5D62}" srcId="{41773E93-EE10-4C89-8DD4-662231F4F7A4}" destId="{D5CB8DFE-5907-4FE3-B037-0DB2B83D1DC8}" srcOrd="0" destOrd="0" parTransId="{4D948F64-E8AF-4A8F-9908-877856B6D6D6}" sibTransId="{7CBB0949-BEDD-4383-9CFD-3B798490E87A}"/>
    <dgm:cxn modelId="{51A9685B-2E1D-4C79-BF14-2948228AAE0D}" type="presOf" srcId="{FCD70258-31C7-4520-91F0-64AA597FE753}" destId="{2B221F8F-32A2-463C-8DFA-C16A2E3C5CD1}" srcOrd="0" destOrd="0" presId="urn:microsoft.com/office/officeart/2005/8/layout/hierarchy2"/>
    <dgm:cxn modelId="{3FE2F85D-D2CC-441D-9120-580D46101E2F}" srcId="{43C96E48-CA12-4DC0-89B2-DD834ED8C61C}" destId="{F9E99D0D-1793-415B-A148-AFD3799DFDAC}" srcOrd="2" destOrd="0" parTransId="{A395F4B0-EBCA-4060-BDC2-E3C66D3750DA}" sibTransId="{49CF4834-08A3-403F-9D45-383FBB112280}"/>
    <dgm:cxn modelId="{D6AC9B66-79E5-4844-B0CB-D83BC4894662}" type="presOf" srcId="{2A37B5E4-3CCD-4173-9987-928AD5EEC013}" destId="{81A99407-7968-448F-A427-96238FAE310E}" srcOrd="0" destOrd="0" presId="urn:microsoft.com/office/officeart/2005/8/layout/hierarchy2"/>
    <dgm:cxn modelId="{2B46376A-D6E8-4688-BA01-E2CBCD32C344}" srcId="{43C96E48-CA12-4DC0-89B2-DD834ED8C61C}" destId="{2A37B5E4-3CCD-4173-9987-928AD5EEC013}" srcOrd="1" destOrd="0" parTransId="{6469448A-55A8-420A-AAE4-C88F71360971}" sibTransId="{E0B3D761-204A-4E53-8B80-771F57CBFC4A}"/>
    <dgm:cxn modelId="{4A1C1B4B-3E38-4B05-9F84-AE5A6491E87E}" srcId="{D5CB8DFE-5907-4FE3-B037-0DB2B83D1DC8}" destId="{BB97CA6F-4450-4E12-ACBD-AA8D0840C4BB}" srcOrd="0" destOrd="0" parTransId="{87821EA9-E632-472D-A184-555573FD7899}" sibTransId="{125239CD-9F2A-4C53-B38F-6209F7AF629A}"/>
    <dgm:cxn modelId="{83D3916B-DFAE-4A3A-87C3-44B2AAB51CEA}" srcId="{43C96E48-CA12-4DC0-89B2-DD834ED8C61C}" destId="{19050BE1-521D-424A-A93C-DA5777447A0F}" srcOrd="0" destOrd="0" parTransId="{3F394B05-0AB9-4026-888F-F6C758898DF4}" sibTransId="{5F5F9219-4451-4606-A60F-837A3592D78C}"/>
    <dgm:cxn modelId="{19278A4D-66F2-4065-929C-5811F7BD8AC8}" type="presOf" srcId="{A395F4B0-EBCA-4060-BDC2-E3C66D3750DA}" destId="{563B398C-8521-4C21-90A3-75D88290E14E}" srcOrd="0" destOrd="0" presId="urn:microsoft.com/office/officeart/2005/8/layout/hierarchy2"/>
    <dgm:cxn modelId="{F80E6778-879C-4CEE-AE54-DF940F8EBC05}" type="presOf" srcId="{6469448A-55A8-420A-AAE4-C88F71360971}" destId="{72A7D9AA-C6D7-41E9-B75B-C2DEEBD72229}" srcOrd="1" destOrd="0" presId="urn:microsoft.com/office/officeart/2005/8/layout/hierarchy2"/>
    <dgm:cxn modelId="{9451DA59-5AFE-42FA-BC65-6EE8725DBAEC}" srcId="{4AC80771-E8E6-40EE-9CFD-E207671684BA}" destId="{A212BEF5-53EA-41CA-941C-FC59AFE28B5A}" srcOrd="1" destOrd="0" parTransId="{A5EB3F45-356A-44E0-8561-433FC56751DC}" sibTransId="{189C7019-AEED-4FC4-B00E-5889C16A297F}"/>
    <dgm:cxn modelId="{37A0795A-FD5F-4D17-A331-E75F25CC50BC}" type="presOf" srcId="{4AC80771-E8E6-40EE-9CFD-E207671684BA}" destId="{AC3E8466-4C23-4F91-A908-D79A69B73BE0}" srcOrd="0" destOrd="0" presId="urn:microsoft.com/office/officeart/2005/8/layout/hierarchy2"/>
    <dgm:cxn modelId="{175AD77A-F802-4765-A7DC-8390E132DB50}" type="presOf" srcId="{A395F4B0-EBCA-4060-BDC2-E3C66D3750DA}" destId="{762D3233-A741-400D-AE14-0204E2129A90}" srcOrd="1" destOrd="0" presId="urn:microsoft.com/office/officeart/2005/8/layout/hierarchy2"/>
    <dgm:cxn modelId="{E76EF27C-4370-4F20-9803-62525E74EF5E}" type="presOf" srcId="{41773E93-EE10-4C89-8DD4-662231F4F7A4}" destId="{DBC604E3-3F10-4452-A5E1-C2EF4B100AC8}" srcOrd="0" destOrd="0" presId="urn:microsoft.com/office/officeart/2005/8/layout/hierarchy2"/>
    <dgm:cxn modelId="{6F34118D-F128-4C7B-9840-1E07227E70B6}" type="presOf" srcId="{A99ED90B-2A80-42AC-A16E-25F73BCBC2CF}" destId="{975E2411-87D3-4347-B43A-2F80AB4D7D0C}" srcOrd="0" destOrd="0" presId="urn:microsoft.com/office/officeart/2005/8/layout/hierarchy2"/>
    <dgm:cxn modelId="{54B614AE-2743-4FFC-BB7A-90B9A0E56E82}" srcId="{4AC80771-E8E6-40EE-9CFD-E207671684BA}" destId="{A99ED90B-2A80-42AC-A16E-25F73BCBC2CF}" srcOrd="2" destOrd="0" parTransId="{78DCEFBC-31DB-4C34-9451-2A972B0353B6}" sibTransId="{070A65D3-13FF-426B-BE2D-1F4E9A53B440}"/>
    <dgm:cxn modelId="{E11AA4AE-B0DE-4FB0-93AE-E488AD8ADE52}" type="presOf" srcId="{D5CB8DFE-5907-4FE3-B037-0DB2B83D1DC8}" destId="{410FFA16-D461-4FDE-93D3-104450E6FBCB}" srcOrd="0" destOrd="0" presId="urn:microsoft.com/office/officeart/2005/8/layout/hierarchy2"/>
    <dgm:cxn modelId="{C3FC69C3-A55F-44A1-A111-FFF7397C83E5}" srcId="{D5CB8DFE-5907-4FE3-B037-0DB2B83D1DC8}" destId="{4AC80771-E8E6-40EE-9CFD-E207671684BA}" srcOrd="1" destOrd="0" parTransId="{0E20BEB5-E4DC-4A8A-89F6-0A9618A7FF7D}" sibTransId="{7563BDFF-4408-418B-9DA1-5844E0919849}"/>
    <dgm:cxn modelId="{828AF2C9-D3F9-44C7-9B39-15A56737AF78}" type="presOf" srcId="{6469448A-55A8-420A-AAE4-C88F71360971}" destId="{74E35165-E0A5-4A1A-A5C3-8E5B8C4D35CC}" srcOrd="0" destOrd="0" presId="urn:microsoft.com/office/officeart/2005/8/layout/hierarchy2"/>
    <dgm:cxn modelId="{A3911ECA-09E4-41A8-997C-E0946D4D5F12}" type="presOf" srcId="{025DBE29-5BC8-4A66-A390-003537A543DA}" destId="{F21A3AA5-4ED6-4140-88FB-81339A0927D1}" srcOrd="0" destOrd="0" presId="urn:microsoft.com/office/officeart/2005/8/layout/hierarchy2"/>
    <dgm:cxn modelId="{C98448CF-38C1-4396-B78C-B99E2C0203E8}" type="presOf" srcId="{BB97CA6F-4450-4E12-ACBD-AA8D0840C4BB}" destId="{507636E6-4A0E-4956-9127-67FD06BE7D0A}" srcOrd="0" destOrd="0" presId="urn:microsoft.com/office/officeart/2005/8/layout/hierarchy2"/>
    <dgm:cxn modelId="{6B55EFD2-7A94-4B9A-AD76-8383F5EAD821}" type="presOf" srcId="{FCD70258-31C7-4520-91F0-64AA597FE753}" destId="{331EC595-3E38-49F6-A8E6-D07D7821CD50}" srcOrd="1" destOrd="0" presId="urn:microsoft.com/office/officeart/2005/8/layout/hierarchy2"/>
    <dgm:cxn modelId="{EA5B46D5-1E9C-446D-9A1A-9B6B2FCD071F}" type="presOf" srcId="{43C96E48-CA12-4DC0-89B2-DD834ED8C61C}" destId="{C22A94E2-0F43-43F8-9305-2EFF891F24E0}" srcOrd="0" destOrd="0" presId="urn:microsoft.com/office/officeart/2005/8/layout/hierarchy2"/>
    <dgm:cxn modelId="{55E5DED5-7883-4781-ABBE-E604EB934D1B}" type="presOf" srcId="{0E20BEB5-E4DC-4A8A-89F6-0A9618A7FF7D}" destId="{4189071A-ADCB-4918-96C7-6C9C1E9345A4}" srcOrd="0" destOrd="0" presId="urn:microsoft.com/office/officeart/2005/8/layout/hierarchy2"/>
    <dgm:cxn modelId="{DEA2CED7-0AD7-4204-BDD5-E4A8C954301A}" type="presOf" srcId="{87821EA9-E632-472D-A184-555573FD7899}" destId="{8E2E9067-A689-4B8F-AAB0-7FF0DD43939E}" srcOrd="0" destOrd="0" presId="urn:microsoft.com/office/officeart/2005/8/layout/hierarchy2"/>
    <dgm:cxn modelId="{8955D4DA-5070-4AB3-9B7D-D86CC9A71288}" type="presOf" srcId="{A5EB3F45-356A-44E0-8561-433FC56751DC}" destId="{41DD28B7-989E-4EB3-83F1-94C9638741B6}" srcOrd="0" destOrd="0" presId="urn:microsoft.com/office/officeart/2005/8/layout/hierarchy2"/>
    <dgm:cxn modelId="{51789EDD-A963-4D25-A47B-5082022AF556}" type="presOf" srcId="{4368675A-7266-485E-99DF-7708F3533B3A}" destId="{AA6FB53C-3675-4C60-9856-812E206926F8}" srcOrd="1" destOrd="0" presId="urn:microsoft.com/office/officeart/2005/8/layout/hierarchy2"/>
    <dgm:cxn modelId="{C0D30EE9-B4F6-4E2A-A904-831A6FB3BD55}" srcId="{4AC80771-E8E6-40EE-9CFD-E207671684BA}" destId="{86E655DF-6897-4C41-8E98-24A6FFAFF682}" srcOrd="0" destOrd="0" parTransId="{025DBE29-5BC8-4A66-A390-003537A543DA}" sibTransId="{60DE1318-DC73-4F95-A126-3725B0F76904}"/>
    <dgm:cxn modelId="{0BB040F1-46F0-43F8-88FC-FF45122859C8}" type="presOf" srcId="{0E20BEB5-E4DC-4A8A-89F6-0A9618A7FF7D}" destId="{9EABA949-AEC0-4ADB-8299-03FCC1E6687B}" srcOrd="1" destOrd="0" presId="urn:microsoft.com/office/officeart/2005/8/layout/hierarchy2"/>
    <dgm:cxn modelId="{7825F0F6-FD9D-458B-A25D-02D967EB3C9D}" type="presOf" srcId="{F9E99D0D-1793-415B-A148-AFD3799DFDAC}" destId="{4291B39B-1182-4C3C-9AFA-2A90A373A9EB}" srcOrd="0" destOrd="0" presId="urn:microsoft.com/office/officeart/2005/8/layout/hierarchy2"/>
    <dgm:cxn modelId="{C62FE4FA-34C7-4D77-BFB8-9FD9493EFA80}" srcId="{BB97CA6F-4450-4E12-ACBD-AA8D0840C4BB}" destId="{43C96E48-CA12-4DC0-89B2-DD834ED8C61C}" srcOrd="0" destOrd="0" parTransId="{4368675A-7266-485E-99DF-7708F3533B3A}" sibTransId="{1F2BBA41-F292-42E9-9956-7857181F0B2C}"/>
    <dgm:cxn modelId="{2E4474FC-CB74-4DEC-810E-BC5EF0801081}" type="presOf" srcId="{0701D630-36F5-4610-BC05-5E7F35FE0ECE}" destId="{D28ACDBA-B1C0-4035-92CE-0B6CE118C396}" srcOrd="0" destOrd="0" presId="urn:microsoft.com/office/officeart/2005/8/layout/hierarchy2"/>
    <dgm:cxn modelId="{89283FFF-3425-4047-BC50-F3C3BBE711DB}" type="presOf" srcId="{3F394B05-0AB9-4026-888F-F6C758898DF4}" destId="{F40EAEB5-555D-4478-895E-AF211B8DCE24}" srcOrd="1" destOrd="0" presId="urn:microsoft.com/office/officeart/2005/8/layout/hierarchy2"/>
    <dgm:cxn modelId="{C13CF87C-876C-4B38-ADD5-773D253A0984}" type="presParOf" srcId="{DBC604E3-3F10-4452-A5E1-C2EF4B100AC8}" destId="{A8DBFA1B-7FA4-43CC-9B72-0FAADCE6D058}" srcOrd="0" destOrd="0" presId="urn:microsoft.com/office/officeart/2005/8/layout/hierarchy2"/>
    <dgm:cxn modelId="{5AC738CF-910C-4288-A782-66AA03C3190E}" type="presParOf" srcId="{A8DBFA1B-7FA4-43CC-9B72-0FAADCE6D058}" destId="{410FFA16-D461-4FDE-93D3-104450E6FBCB}" srcOrd="0" destOrd="0" presId="urn:microsoft.com/office/officeart/2005/8/layout/hierarchy2"/>
    <dgm:cxn modelId="{EC1D85FC-D513-4D0E-8EF5-5A53BCB6819D}" type="presParOf" srcId="{A8DBFA1B-7FA4-43CC-9B72-0FAADCE6D058}" destId="{91206C75-1104-45EB-91A4-A0685851C1E1}" srcOrd="1" destOrd="0" presId="urn:microsoft.com/office/officeart/2005/8/layout/hierarchy2"/>
    <dgm:cxn modelId="{6FFD2F10-0664-4A36-A57F-093832A8E118}" type="presParOf" srcId="{91206C75-1104-45EB-91A4-A0685851C1E1}" destId="{8E2E9067-A689-4B8F-AAB0-7FF0DD43939E}" srcOrd="0" destOrd="0" presId="urn:microsoft.com/office/officeart/2005/8/layout/hierarchy2"/>
    <dgm:cxn modelId="{BF4567CC-3E2F-4989-A01A-05D38F36EB04}" type="presParOf" srcId="{8E2E9067-A689-4B8F-AAB0-7FF0DD43939E}" destId="{38FD6ED8-ECCB-4029-A644-586A594F272C}" srcOrd="0" destOrd="0" presId="urn:microsoft.com/office/officeart/2005/8/layout/hierarchy2"/>
    <dgm:cxn modelId="{5C4F6835-049B-41B2-B191-585776D36CBA}" type="presParOf" srcId="{91206C75-1104-45EB-91A4-A0685851C1E1}" destId="{8F72CA0A-2F67-43DA-91CC-BC7E747C396D}" srcOrd="1" destOrd="0" presId="urn:microsoft.com/office/officeart/2005/8/layout/hierarchy2"/>
    <dgm:cxn modelId="{4A092209-7043-4E8C-92E2-7ED480B5AD1B}" type="presParOf" srcId="{8F72CA0A-2F67-43DA-91CC-BC7E747C396D}" destId="{507636E6-4A0E-4956-9127-67FD06BE7D0A}" srcOrd="0" destOrd="0" presId="urn:microsoft.com/office/officeart/2005/8/layout/hierarchy2"/>
    <dgm:cxn modelId="{1E1850F2-F2C6-41FB-8EA5-FB568DD0C602}" type="presParOf" srcId="{8F72CA0A-2F67-43DA-91CC-BC7E747C396D}" destId="{94B93611-850B-45F1-996F-7CD2FD2748D7}" srcOrd="1" destOrd="0" presId="urn:microsoft.com/office/officeart/2005/8/layout/hierarchy2"/>
    <dgm:cxn modelId="{BD1390B9-DBA0-4C0C-B83C-E192016D10C3}" type="presParOf" srcId="{94B93611-850B-45F1-996F-7CD2FD2748D7}" destId="{D43F33FB-0FE4-498A-AFE9-C942675F5888}" srcOrd="0" destOrd="0" presId="urn:microsoft.com/office/officeart/2005/8/layout/hierarchy2"/>
    <dgm:cxn modelId="{BD028C1D-9223-42B1-B348-65D4968EE7B8}" type="presParOf" srcId="{D43F33FB-0FE4-498A-AFE9-C942675F5888}" destId="{AA6FB53C-3675-4C60-9856-812E206926F8}" srcOrd="0" destOrd="0" presId="urn:microsoft.com/office/officeart/2005/8/layout/hierarchy2"/>
    <dgm:cxn modelId="{2E0FEF0F-7E73-45C3-BF79-09E9B393CAB0}" type="presParOf" srcId="{94B93611-850B-45F1-996F-7CD2FD2748D7}" destId="{B8B89E32-BB22-42F7-B1F4-F2CC79E468FD}" srcOrd="1" destOrd="0" presId="urn:microsoft.com/office/officeart/2005/8/layout/hierarchy2"/>
    <dgm:cxn modelId="{80709ECE-154F-4AB5-B936-4CDB17254853}" type="presParOf" srcId="{B8B89E32-BB22-42F7-B1F4-F2CC79E468FD}" destId="{C22A94E2-0F43-43F8-9305-2EFF891F24E0}" srcOrd="0" destOrd="0" presId="urn:microsoft.com/office/officeart/2005/8/layout/hierarchy2"/>
    <dgm:cxn modelId="{CED83568-7EAF-41E3-8C96-BEA53FEE5630}" type="presParOf" srcId="{B8B89E32-BB22-42F7-B1F4-F2CC79E468FD}" destId="{1D510B6D-391E-456C-A552-FD9BCC1969C7}" srcOrd="1" destOrd="0" presId="urn:microsoft.com/office/officeart/2005/8/layout/hierarchy2"/>
    <dgm:cxn modelId="{09274240-CE83-4807-A3D3-9E971D7CFE76}" type="presParOf" srcId="{1D510B6D-391E-456C-A552-FD9BCC1969C7}" destId="{3F7FA82D-C6BE-4F74-B33A-D67FC2EC8F84}" srcOrd="0" destOrd="0" presId="urn:microsoft.com/office/officeart/2005/8/layout/hierarchy2"/>
    <dgm:cxn modelId="{DD793E3F-930F-428C-B98D-4BE958DDFC63}" type="presParOf" srcId="{3F7FA82D-C6BE-4F74-B33A-D67FC2EC8F84}" destId="{F40EAEB5-555D-4478-895E-AF211B8DCE24}" srcOrd="0" destOrd="0" presId="urn:microsoft.com/office/officeart/2005/8/layout/hierarchy2"/>
    <dgm:cxn modelId="{9F85C318-4CAA-4050-B09F-76F27206C924}" type="presParOf" srcId="{1D510B6D-391E-456C-A552-FD9BCC1969C7}" destId="{D8A55522-E6F1-4363-92FF-6CA8518CF778}" srcOrd="1" destOrd="0" presId="urn:microsoft.com/office/officeart/2005/8/layout/hierarchy2"/>
    <dgm:cxn modelId="{BE7617AF-E213-4716-873D-56856FADC262}" type="presParOf" srcId="{D8A55522-E6F1-4363-92FF-6CA8518CF778}" destId="{528CA140-8FB6-40EA-95A2-89E378006954}" srcOrd="0" destOrd="0" presId="urn:microsoft.com/office/officeart/2005/8/layout/hierarchy2"/>
    <dgm:cxn modelId="{3A8FD0E5-0C69-458A-9B34-1814F15B4AAE}" type="presParOf" srcId="{D8A55522-E6F1-4363-92FF-6CA8518CF778}" destId="{24FA9A24-B9FB-4CF8-ADE1-56B1796EC2EB}" srcOrd="1" destOrd="0" presId="urn:microsoft.com/office/officeart/2005/8/layout/hierarchy2"/>
    <dgm:cxn modelId="{311B2FC6-9667-4C4E-A747-24C1FA9D5750}" type="presParOf" srcId="{1D510B6D-391E-456C-A552-FD9BCC1969C7}" destId="{74E35165-E0A5-4A1A-A5C3-8E5B8C4D35CC}" srcOrd="2" destOrd="0" presId="urn:microsoft.com/office/officeart/2005/8/layout/hierarchy2"/>
    <dgm:cxn modelId="{FD4FA357-340C-4F2B-B5BC-3F754765E15C}" type="presParOf" srcId="{74E35165-E0A5-4A1A-A5C3-8E5B8C4D35CC}" destId="{72A7D9AA-C6D7-41E9-B75B-C2DEEBD72229}" srcOrd="0" destOrd="0" presId="urn:microsoft.com/office/officeart/2005/8/layout/hierarchy2"/>
    <dgm:cxn modelId="{0C0EC23F-6415-4EE8-9A28-3DA329320527}" type="presParOf" srcId="{1D510B6D-391E-456C-A552-FD9BCC1969C7}" destId="{06FD238D-8294-452E-BDD4-963DED8191F4}" srcOrd="3" destOrd="0" presId="urn:microsoft.com/office/officeart/2005/8/layout/hierarchy2"/>
    <dgm:cxn modelId="{22D1D1A3-F55B-437B-A19F-03DCBE2F3000}" type="presParOf" srcId="{06FD238D-8294-452E-BDD4-963DED8191F4}" destId="{81A99407-7968-448F-A427-96238FAE310E}" srcOrd="0" destOrd="0" presId="urn:microsoft.com/office/officeart/2005/8/layout/hierarchy2"/>
    <dgm:cxn modelId="{DE2A75CF-7C9F-4317-A9FA-22431881DC1E}" type="presParOf" srcId="{06FD238D-8294-452E-BDD4-963DED8191F4}" destId="{87AE1BAE-6A69-4C00-B505-5890CAD4E35A}" srcOrd="1" destOrd="0" presId="urn:microsoft.com/office/officeart/2005/8/layout/hierarchy2"/>
    <dgm:cxn modelId="{BB4F1D77-DA93-4029-A7F6-565E29A77608}" type="presParOf" srcId="{1D510B6D-391E-456C-A552-FD9BCC1969C7}" destId="{563B398C-8521-4C21-90A3-75D88290E14E}" srcOrd="4" destOrd="0" presId="urn:microsoft.com/office/officeart/2005/8/layout/hierarchy2"/>
    <dgm:cxn modelId="{AE337C86-40D6-4646-8D8D-16761DAA39E9}" type="presParOf" srcId="{563B398C-8521-4C21-90A3-75D88290E14E}" destId="{762D3233-A741-400D-AE14-0204E2129A90}" srcOrd="0" destOrd="0" presId="urn:microsoft.com/office/officeart/2005/8/layout/hierarchy2"/>
    <dgm:cxn modelId="{0B1AA2CE-D026-43F7-AA70-CC96C49D90BB}" type="presParOf" srcId="{1D510B6D-391E-456C-A552-FD9BCC1969C7}" destId="{07518DF4-37D8-4D5B-A35E-53D6DB64B4FA}" srcOrd="5" destOrd="0" presId="urn:microsoft.com/office/officeart/2005/8/layout/hierarchy2"/>
    <dgm:cxn modelId="{FDA025FC-2D67-4033-A12F-710814A45585}" type="presParOf" srcId="{07518DF4-37D8-4D5B-A35E-53D6DB64B4FA}" destId="{4291B39B-1182-4C3C-9AFA-2A90A373A9EB}" srcOrd="0" destOrd="0" presId="urn:microsoft.com/office/officeart/2005/8/layout/hierarchy2"/>
    <dgm:cxn modelId="{F195DEF2-F320-4572-A871-AB96213B08CC}" type="presParOf" srcId="{07518DF4-37D8-4D5B-A35E-53D6DB64B4FA}" destId="{5C479286-56A0-47F0-876A-418931076D12}" srcOrd="1" destOrd="0" presId="urn:microsoft.com/office/officeart/2005/8/layout/hierarchy2"/>
    <dgm:cxn modelId="{71721F5B-BF39-4B70-8434-4A7A1B460843}" type="presParOf" srcId="{94B93611-850B-45F1-996F-7CD2FD2748D7}" destId="{2B221F8F-32A2-463C-8DFA-C16A2E3C5CD1}" srcOrd="2" destOrd="0" presId="urn:microsoft.com/office/officeart/2005/8/layout/hierarchy2"/>
    <dgm:cxn modelId="{687802D0-7B42-446E-8C1F-FB2AE8A23AB7}" type="presParOf" srcId="{2B221F8F-32A2-463C-8DFA-C16A2E3C5CD1}" destId="{331EC595-3E38-49F6-A8E6-D07D7821CD50}" srcOrd="0" destOrd="0" presId="urn:microsoft.com/office/officeart/2005/8/layout/hierarchy2"/>
    <dgm:cxn modelId="{8C3A114E-D50D-4C98-A6B8-EDEBC5935816}" type="presParOf" srcId="{94B93611-850B-45F1-996F-7CD2FD2748D7}" destId="{FB662D0F-B92C-4D4B-99F2-9ADFB797AC5E}" srcOrd="3" destOrd="0" presId="urn:microsoft.com/office/officeart/2005/8/layout/hierarchy2"/>
    <dgm:cxn modelId="{14B8EDA8-41B0-44BF-88BC-5F30F4A77997}" type="presParOf" srcId="{FB662D0F-B92C-4D4B-99F2-9ADFB797AC5E}" destId="{D28ACDBA-B1C0-4035-92CE-0B6CE118C396}" srcOrd="0" destOrd="0" presId="urn:microsoft.com/office/officeart/2005/8/layout/hierarchy2"/>
    <dgm:cxn modelId="{B06BDA6F-7E22-4834-99D2-CCBDC3C85348}" type="presParOf" srcId="{FB662D0F-B92C-4D4B-99F2-9ADFB797AC5E}" destId="{7809A65F-0678-4CB8-9187-D60666B80D6D}" srcOrd="1" destOrd="0" presId="urn:microsoft.com/office/officeart/2005/8/layout/hierarchy2"/>
    <dgm:cxn modelId="{0CA435AA-5F8B-42A5-B040-E7ECCB87EAAA}" type="presParOf" srcId="{91206C75-1104-45EB-91A4-A0685851C1E1}" destId="{4189071A-ADCB-4918-96C7-6C9C1E9345A4}" srcOrd="2" destOrd="0" presId="urn:microsoft.com/office/officeart/2005/8/layout/hierarchy2"/>
    <dgm:cxn modelId="{681E193D-7081-46C5-9023-DEAAD0F25342}" type="presParOf" srcId="{4189071A-ADCB-4918-96C7-6C9C1E9345A4}" destId="{9EABA949-AEC0-4ADB-8299-03FCC1E6687B}" srcOrd="0" destOrd="0" presId="urn:microsoft.com/office/officeart/2005/8/layout/hierarchy2"/>
    <dgm:cxn modelId="{ACD2F82B-E554-4552-B086-685964601EF6}" type="presParOf" srcId="{91206C75-1104-45EB-91A4-A0685851C1E1}" destId="{77C9C058-F7FE-42B3-8929-9DB0560BABE4}" srcOrd="3" destOrd="0" presId="urn:microsoft.com/office/officeart/2005/8/layout/hierarchy2"/>
    <dgm:cxn modelId="{0CF7C83C-CC09-4C3A-BC7E-1D1833621013}" type="presParOf" srcId="{77C9C058-F7FE-42B3-8929-9DB0560BABE4}" destId="{AC3E8466-4C23-4F91-A908-D79A69B73BE0}" srcOrd="0" destOrd="0" presId="urn:microsoft.com/office/officeart/2005/8/layout/hierarchy2"/>
    <dgm:cxn modelId="{8FA1D31A-C5CD-44C9-B01B-9B5B07A298FA}" type="presParOf" srcId="{77C9C058-F7FE-42B3-8929-9DB0560BABE4}" destId="{5D5737F3-CC8D-48B9-A248-6E72A6414687}" srcOrd="1" destOrd="0" presId="urn:microsoft.com/office/officeart/2005/8/layout/hierarchy2"/>
    <dgm:cxn modelId="{8FDBB580-B85C-4C0D-8E83-D21475184D55}" type="presParOf" srcId="{5D5737F3-CC8D-48B9-A248-6E72A6414687}" destId="{F21A3AA5-4ED6-4140-88FB-81339A0927D1}" srcOrd="0" destOrd="0" presId="urn:microsoft.com/office/officeart/2005/8/layout/hierarchy2"/>
    <dgm:cxn modelId="{80AFA39C-3B82-43FA-98B1-48608DDE9F5B}" type="presParOf" srcId="{F21A3AA5-4ED6-4140-88FB-81339A0927D1}" destId="{34A51E05-6BD0-4FEC-8757-59B6DFB0FFC9}" srcOrd="0" destOrd="0" presId="urn:microsoft.com/office/officeart/2005/8/layout/hierarchy2"/>
    <dgm:cxn modelId="{8B6ACE47-50C0-45D1-A8C6-335C45DA6301}" type="presParOf" srcId="{5D5737F3-CC8D-48B9-A248-6E72A6414687}" destId="{AAAE9ACE-C637-45A2-90B3-9FF3E4073C4A}" srcOrd="1" destOrd="0" presId="urn:microsoft.com/office/officeart/2005/8/layout/hierarchy2"/>
    <dgm:cxn modelId="{F15AF497-8282-4E84-B8E7-C18DC0F463F1}" type="presParOf" srcId="{AAAE9ACE-C637-45A2-90B3-9FF3E4073C4A}" destId="{CFD5BBAE-70B8-4EF0-B314-206E0244B1CA}" srcOrd="0" destOrd="0" presId="urn:microsoft.com/office/officeart/2005/8/layout/hierarchy2"/>
    <dgm:cxn modelId="{CC6C9DDF-EFFE-4ACD-A561-C8699A999644}" type="presParOf" srcId="{AAAE9ACE-C637-45A2-90B3-9FF3E4073C4A}" destId="{FB9D1614-064D-4801-A578-520C178BD74F}" srcOrd="1" destOrd="0" presId="urn:microsoft.com/office/officeart/2005/8/layout/hierarchy2"/>
    <dgm:cxn modelId="{57FDDF43-9AA6-4FB2-8660-30BA3B94A417}" type="presParOf" srcId="{5D5737F3-CC8D-48B9-A248-6E72A6414687}" destId="{41DD28B7-989E-4EB3-83F1-94C9638741B6}" srcOrd="2" destOrd="0" presId="urn:microsoft.com/office/officeart/2005/8/layout/hierarchy2"/>
    <dgm:cxn modelId="{D0CBCF9E-97C2-40CB-96EE-9178BFAD91A3}" type="presParOf" srcId="{41DD28B7-989E-4EB3-83F1-94C9638741B6}" destId="{CD5DDC0E-EBF8-4BB1-95CC-58BD80E2032C}" srcOrd="0" destOrd="0" presId="urn:microsoft.com/office/officeart/2005/8/layout/hierarchy2"/>
    <dgm:cxn modelId="{3A39CDA7-CA64-41F2-B240-E9589C191C2A}" type="presParOf" srcId="{5D5737F3-CC8D-48B9-A248-6E72A6414687}" destId="{6273D9DF-9C42-48DE-BEAF-2EACCC1804A1}" srcOrd="3" destOrd="0" presId="urn:microsoft.com/office/officeart/2005/8/layout/hierarchy2"/>
    <dgm:cxn modelId="{24FA7A16-E875-4DF3-A8C4-234FC0231CA2}" type="presParOf" srcId="{6273D9DF-9C42-48DE-BEAF-2EACCC1804A1}" destId="{8F57FEB2-5129-4195-A7C0-083E8DF571BA}" srcOrd="0" destOrd="0" presId="urn:microsoft.com/office/officeart/2005/8/layout/hierarchy2"/>
    <dgm:cxn modelId="{81F32BEB-E4C3-4E82-B249-53F2A3F115E9}" type="presParOf" srcId="{6273D9DF-9C42-48DE-BEAF-2EACCC1804A1}" destId="{CE8F84A4-6CDF-4384-A02F-1EE20BDDF63C}" srcOrd="1" destOrd="0" presId="urn:microsoft.com/office/officeart/2005/8/layout/hierarchy2"/>
    <dgm:cxn modelId="{D16A3E60-8241-42F6-9F03-35C1AEE828FC}" type="presParOf" srcId="{5D5737F3-CC8D-48B9-A248-6E72A6414687}" destId="{0E0503C7-1D6E-4893-960B-0DE27868D4CB}" srcOrd="4" destOrd="0" presId="urn:microsoft.com/office/officeart/2005/8/layout/hierarchy2"/>
    <dgm:cxn modelId="{8B3CD629-B967-4D2F-B36A-702A5305C00C}" type="presParOf" srcId="{0E0503C7-1D6E-4893-960B-0DE27868D4CB}" destId="{295313F0-D5B4-4A62-AA07-A15AAE1322B6}" srcOrd="0" destOrd="0" presId="urn:microsoft.com/office/officeart/2005/8/layout/hierarchy2"/>
    <dgm:cxn modelId="{B3719C9C-AB68-46B6-A769-CCA496A7D735}" type="presParOf" srcId="{5D5737F3-CC8D-48B9-A248-6E72A6414687}" destId="{559DF087-2C7E-4246-AC59-E859963DAB81}" srcOrd="5" destOrd="0" presId="urn:microsoft.com/office/officeart/2005/8/layout/hierarchy2"/>
    <dgm:cxn modelId="{0289E1E9-548D-4B14-B381-D55E6B0532D1}" type="presParOf" srcId="{559DF087-2C7E-4246-AC59-E859963DAB81}" destId="{975E2411-87D3-4347-B43A-2F80AB4D7D0C}" srcOrd="0" destOrd="0" presId="urn:microsoft.com/office/officeart/2005/8/layout/hierarchy2"/>
    <dgm:cxn modelId="{4D8D717B-CBD5-4DD0-8629-80BD8482EB9E}" type="presParOf" srcId="{559DF087-2C7E-4246-AC59-E859963DAB81}" destId="{718A4712-1FE8-44B4-B719-950F8B0B666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773E93-EE10-4C89-8DD4-662231F4F7A4}"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5CB8DFE-5907-4FE3-B037-0DB2B83D1DC8}">
      <dgm:prSet phldrT="[文本]" custT="1">
        <dgm:style>
          <a:lnRef idx="2">
            <a:schemeClr val="accent5"/>
          </a:lnRef>
          <a:fillRef idx="1">
            <a:schemeClr val="lt1"/>
          </a:fillRef>
          <a:effectRef idx="0">
            <a:schemeClr val="accent5"/>
          </a:effectRef>
          <a:fontRef idx="minor">
            <a:schemeClr val="dk1"/>
          </a:fontRef>
        </dgm:style>
      </dgm:prSet>
      <dgm:spPr/>
      <dgm:t>
        <a:bodyPr/>
        <a:lstStyle/>
        <a:p>
          <a:r>
            <a:rPr lang="zh-CN" altLang="en-US" sz="1800"/>
            <a:t>基本查询操作</a:t>
          </a:r>
          <a:endParaRPr lang="zh-CN" altLang="en-US" sz="1800" dirty="0"/>
        </a:p>
      </dgm:t>
    </dgm:pt>
    <dgm:pt modelId="{4D948F64-E8AF-4A8F-9908-877856B6D6D6}" type="parTrans" cxnId="{C54B003D-7DBD-4F66-9B68-59ECA2FC5D62}">
      <dgm:prSet/>
      <dgm:spPr/>
      <dgm:t>
        <a:bodyPr/>
        <a:lstStyle/>
        <a:p>
          <a:endParaRPr lang="zh-CN" altLang="en-US"/>
        </a:p>
      </dgm:t>
    </dgm:pt>
    <dgm:pt modelId="{7CBB0949-BEDD-4383-9CFD-3B798490E87A}" type="sibTrans" cxnId="{C54B003D-7DBD-4F66-9B68-59ECA2FC5D62}">
      <dgm:prSet/>
      <dgm:spPr/>
      <dgm:t>
        <a:bodyPr/>
        <a:lstStyle/>
        <a:p>
          <a:endParaRPr lang="zh-CN" altLang="en-US"/>
        </a:p>
      </dgm:t>
    </dgm:pt>
    <dgm:pt modelId="{86E655DF-6897-4C41-8E98-24A6FFAFF682}">
      <dgm:prSet phldrT="[文本]" custT="1">
        <dgm:style>
          <a:lnRef idx="2">
            <a:schemeClr val="accent5"/>
          </a:lnRef>
          <a:fillRef idx="1">
            <a:schemeClr val="lt1"/>
          </a:fillRef>
          <a:effectRef idx="0">
            <a:schemeClr val="accent5"/>
          </a:effectRef>
          <a:fontRef idx="minor">
            <a:schemeClr val="dk1"/>
          </a:fontRef>
        </dgm:style>
      </dgm:prSet>
      <dgm:spPr/>
      <dgm:t>
        <a:bodyPr/>
        <a:lstStyle/>
        <a:p>
          <a:r>
            <a:rPr lang="zh-CN" altLang="en-US" sz="1800" dirty="0"/>
            <a:t>单</a:t>
          </a:r>
          <a:r>
            <a:rPr lang="zh-CN" altLang="en-US" sz="1800"/>
            <a:t>属性条件</a:t>
          </a:r>
          <a:endParaRPr lang="zh-CN" altLang="en-US" sz="1800" b="1" dirty="0">
            <a:solidFill>
              <a:srgbClr val="FF0000"/>
            </a:solidFill>
          </a:endParaRPr>
        </a:p>
      </dgm:t>
    </dgm:pt>
    <dgm:pt modelId="{025DBE29-5BC8-4A66-A390-003537A543DA}" type="parTrans" cxnId="{C0D30EE9-B4F6-4E2A-A904-831A6FB3BD55}">
      <dgm:prSet/>
      <dgm:spPr/>
      <dgm:t>
        <a:bodyPr/>
        <a:lstStyle/>
        <a:p>
          <a:endParaRPr lang="zh-CN" altLang="en-US"/>
        </a:p>
      </dgm:t>
    </dgm:pt>
    <dgm:pt modelId="{60DE1318-DC73-4F95-A126-3725B0F76904}" type="sibTrans" cxnId="{C0D30EE9-B4F6-4E2A-A904-831A6FB3BD55}">
      <dgm:prSet/>
      <dgm:spPr/>
      <dgm:t>
        <a:bodyPr/>
        <a:lstStyle/>
        <a:p>
          <a:endParaRPr lang="zh-CN" altLang="en-US"/>
        </a:p>
      </dgm:t>
    </dgm:pt>
    <dgm:pt modelId="{A212BEF5-53EA-41CA-941C-FC59AFE28B5A}">
      <dgm:prSet phldrT="[文本]" custT="1">
        <dgm:style>
          <a:lnRef idx="1">
            <a:schemeClr val="accent4"/>
          </a:lnRef>
          <a:fillRef idx="2">
            <a:schemeClr val="accent4"/>
          </a:fillRef>
          <a:effectRef idx="1">
            <a:schemeClr val="accent4"/>
          </a:effectRef>
          <a:fontRef idx="minor">
            <a:schemeClr val="dk1"/>
          </a:fontRef>
        </dgm:style>
      </dgm:prSet>
      <dgm:spPr>
        <a:noFill/>
        <a:ln w="38100"/>
      </dgm:spPr>
      <dgm:t>
        <a:bodyPr/>
        <a:lstStyle/>
        <a:p>
          <a:r>
            <a:rPr lang="zh-CN" altLang="en-US" sz="1800"/>
            <a:t>查点</a:t>
          </a:r>
          <a:r>
            <a:rPr lang="en-US" altLang="zh-CN" sz="1800"/>
            <a:t>/</a:t>
          </a:r>
          <a:r>
            <a:rPr lang="zh-CN" altLang="en-US" sz="1800"/>
            <a:t>边</a:t>
          </a:r>
          <a:endParaRPr lang="zh-CN" altLang="en-US" sz="1800" dirty="0"/>
        </a:p>
      </dgm:t>
    </dgm:pt>
    <dgm:pt modelId="{A5EB3F45-356A-44E0-8561-433FC56751DC}" type="parTrans" cxnId="{9451DA59-5AFE-42FA-BC65-6EE8725DBAEC}">
      <dgm:prSet/>
      <dgm:spPr/>
      <dgm:t>
        <a:bodyPr/>
        <a:lstStyle/>
        <a:p>
          <a:endParaRPr lang="zh-CN" altLang="en-US"/>
        </a:p>
      </dgm:t>
    </dgm:pt>
    <dgm:pt modelId="{189C7019-AEED-4FC4-B00E-5889C16A297F}" type="sibTrans" cxnId="{9451DA59-5AFE-42FA-BC65-6EE8725DBAEC}">
      <dgm:prSet/>
      <dgm:spPr/>
      <dgm:t>
        <a:bodyPr/>
        <a:lstStyle/>
        <a:p>
          <a:endParaRPr lang="zh-CN" altLang="en-US"/>
        </a:p>
      </dgm:t>
    </dgm:pt>
    <dgm:pt modelId="{A99ED90B-2A80-42AC-A16E-25F73BCBC2CF}">
      <dgm:prSet phldrT="[文本]" custT="1">
        <dgm:style>
          <a:lnRef idx="2">
            <a:schemeClr val="accent5"/>
          </a:lnRef>
          <a:fillRef idx="1">
            <a:schemeClr val="lt1"/>
          </a:fillRef>
          <a:effectRef idx="0">
            <a:schemeClr val="accent5"/>
          </a:effectRef>
          <a:fontRef idx="minor">
            <a:schemeClr val="dk1"/>
          </a:fontRef>
        </dgm:style>
      </dgm:prSet>
      <dgm:spPr/>
      <dgm:t>
        <a:bodyPr/>
        <a:lstStyle/>
        <a:p>
          <a:r>
            <a:rPr lang="zh-CN" altLang="en-US" sz="1800"/>
            <a:t>给定点</a:t>
          </a:r>
          <a:r>
            <a:rPr lang="en-US" altLang="zh-CN" sz="1800"/>
            <a:t>/</a:t>
          </a:r>
          <a:r>
            <a:rPr lang="zh-CN" altLang="en-US" sz="1800"/>
            <a:t>边</a:t>
          </a:r>
          <a:endParaRPr lang="zh-CN" altLang="en-US" sz="1800" dirty="0"/>
        </a:p>
      </dgm:t>
    </dgm:pt>
    <dgm:pt modelId="{78DCEFBC-31DB-4C34-9451-2A972B0353B6}" type="parTrans" cxnId="{54B614AE-2743-4FFC-BB7A-90B9A0E56E82}">
      <dgm:prSet/>
      <dgm:spPr/>
      <dgm:t>
        <a:bodyPr/>
        <a:lstStyle/>
        <a:p>
          <a:endParaRPr lang="zh-CN" altLang="en-US"/>
        </a:p>
      </dgm:t>
    </dgm:pt>
    <dgm:pt modelId="{070A65D3-13FF-426B-BE2D-1F4E9A53B440}" type="sibTrans" cxnId="{54B614AE-2743-4FFC-BB7A-90B9A0E56E82}">
      <dgm:prSet/>
      <dgm:spPr/>
      <dgm:t>
        <a:bodyPr/>
        <a:lstStyle/>
        <a:p>
          <a:endParaRPr lang="zh-CN" altLang="en-US"/>
        </a:p>
      </dgm:t>
    </dgm:pt>
    <dgm:pt modelId="{71A225AE-0E7D-46C3-A2E5-557FDB766F5C}">
      <dgm:prSet phldrT="[文本]" custT="1">
        <dgm:style>
          <a:lnRef idx="2">
            <a:schemeClr val="accent5"/>
          </a:lnRef>
          <a:fillRef idx="1">
            <a:schemeClr val="lt1"/>
          </a:fillRef>
          <a:effectRef idx="0">
            <a:schemeClr val="accent5"/>
          </a:effectRef>
          <a:fontRef idx="minor">
            <a:schemeClr val="dk1"/>
          </a:fontRef>
        </dgm:style>
      </dgm:prSet>
      <dgm:spPr/>
      <dgm:t>
        <a:bodyPr/>
        <a:lstStyle/>
        <a:p>
          <a:r>
            <a:rPr lang="zh-CN" altLang="en-US" sz="1800"/>
            <a:t>多属性条件</a:t>
          </a:r>
          <a:endParaRPr lang="zh-CN" altLang="en-US" sz="1800" dirty="0"/>
        </a:p>
      </dgm:t>
    </dgm:pt>
    <dgm:pt modelId="{09A98C11-7B9B-4AEE-A8FC-0AC10C0566EB}" type="parTrans" cxnId="{5E24575E-11F6-482E-815F-A3EB4F908B0F}">
      <dgm:prSet/>
      <dgm:spPr/>
      <dgm:t>
        <a:bodyPr/>
        <a:lstStyle/>
        <a:p>
          <a:endParaRPr lang="zh-CN" altLang="en-US"/>
        </a:p>
      </dgm:t>
    </dgm:pt>
    <dgm:pt modelId="{4FB722A2-0BCB-415A-A77A-9E3081D20FC2}" type="sibTrans" cxnId="{5E24575E-11F6-482E-815F-A3EB4F908B0F}">
      <dgm:prSet/>
      <dgm:spPr/>
      <dgm:t>
        <a:bodyPr/>
        <a:lstStyle/>
        <a:p>
          <a:endParaRPr lang="zh-CN" altLang="en-US"/>
        </a:p>
      </dgm:t>
    </dgm:pt>
    <dgm:pt modelId="{C9037268-B303-4FAE-B9E3-AA1B7B6BA7B8}">
      <dgm:prSet phldrT="[文本]" custT="1">
        <dgm:style>
          <a:lnRef idx="1">
            <a:schemeClr val="accent4"/>
          </a:lnRef>
          <a:fillRef idx="2">
            <a:schemeClr val="accent4"/>
          </a:fillRef>
          <a:effectRef idx="1">
            <a:schemeClr val="accent4"/>
          </a:effectRef>
          <a:fontRef idx="minor">
            <a:schemeClr val="dk1"/>
          </a:fontRef>
        </dgm:style>
      </dgm:prSet>
      <dgm:spPr>
        <a:noFill/>
        <a:ln w="38100"/>
      </dgm:spPr>
      <dgm:t>
        <a:bodyPr/>
        <a:lstStyle/>
        <a:p>
          <a:r>
            <a:rPr lang="zh-CN" altLang="en-US" sz="1800"/>
            <a:t>查点</a:t>
          </a:r>
          <a:r>
            <a:rPr lang="en-US" altLang="zh-CN" sz="1800"/>
            <a:t>/</a:t>
          </a:r>
          <a:r>
            <a:rPr lang="zh-CN" altLang="en-US" sz="1800"/>
            <a:t>边</a:t>
          </a:r>
          <a:endParaRPr lang="zh-CN" altLang="en-US" sz="1800" dirty="0"/>
        </a:p>
      </dgm:t>
    </dgm:pt>
    <dgm:pt modelId="{76733977-F716-434C-A111-CE6F05D83121}" type="parTrans" cxnId="{0949C4FF-DBE6-4243-A60F-EBE9D91023E1}">
      <dgm:prSet/>
      <dgm:spPr/>
      <dgm:t>
        <a:bodyPr/>
        <a:lstStyle/>
        <a:p>
          <a:endParaRPr lang="zh-CN" altLang="en-US"/>
        </a:p>
      </dgm:t>
    </dgm:pt>
    <dgm:pt modelId="{E7B692F1-1D63-4C30-958B-EED1A673D8D2}" type="sibTrans" cxnId="{0949C4FF-DBE6-4243-A60F-EBE9D91023E1}">
      <dgm:prSet/>
      <dgm:spPr/>
      <dgm:t>
        <a:bodyPr/>
        <a:lstStyle/>
        <a:p>
          <a:endParaRPr lang="zh-CN" altLang="en-US"/>
        </a:p>
      </dgm:t>
    </dgm:pt>
    <dgm:pt modelId="{667E2378-78CF-4BA1-A7AE-28320FA4457D}">
      <dgm:prSet phldrT="[文本]" custT="1">
        <dgm:style>
          <a:lnRef idx="2">
            <a:schemeClr val="accent5"/>
          </a:lnRef>
          <a:fillRef idx="1">
            <a:schemeClr val="lt1"/>
          </a:fillRef>
          <a:effectRef idx="0">
            <a:schemeClr val="accent5"/>
          </a:effectRef>
          <a:fontRef idx="minor">
            <a:schemeClr val="dk1"/>
          </a:fontRef>
        </dgm:style>
      </dgm:prSet>
      <dgm:spPr/>
      <dgm:t>
        <a:bodyPr/>
        <a:lstStyle/>
        <a:p>
          <a:r>
            <a:rPr lang="zh-CN" altLang="en-US" sz="1800"/>
            <a:t>给定点</a:t>
          </a:r>
          <a:r>
            <a:rPr lang="en-US" altLang="zh-CN" sz="1800"/>
            <a:t>/</a:t>
          </a:r>
          <a:r>
            <a:rPr lang="zh-CN" altLang="en-US" sz="1800"/>
            <a:t>边</a:t>
          </a:r>
          <a:endParaRPr lang="zh-CN" altLang="en-US" sz="1800" dirty="0"/>
        </a:p>
      </dgm:t>
    </dgm:pt>
    <dgm:pt modelId="{707A4ABC-67B2-4EFB-B1E0-8E864609693C}" type="parTrans" cxnId="{1B538ED4-6C02-48EA-8E84-6F4434B50DE7}">
      <dgm:prSet/>
      <dgm:spPr/>
      <dgm:t>
        <a:bodyPr/>
        <a:lstStyle/>
        <a:p>
          <a:endParaRPr lang="zh-CN" altLang="en-US"/>
        </a:p>
      </dgm:t>
    </dgm:pt>
    <dgm:pt modelId="{9F4E6B8D-8DD9-4560-89EE-1E3143FE7396}" type="sibTrans" cxnId="{1B538ED4-6C02-48EA-8E84-6F4434B50DE7}">
      <dgm:prSet/>
      <dgm:spPr/>
      <dgm:t>
        <a:bodyPr/>
        <a:lstStyle/>
        <a:p>
          <a:endParaRPr lang="zh-CN" altLang="en-US"/>
        </a:p>
      </dgm:t>
    </dgm:pt>
    <dgm:pt modelId="{F41305BC-2B29-4564-B744-61F054028867}">
      <dgm:prSet phldrT="[文本]" custT="1"/>
      <dgm:spPr>
        <a:noFill/>
        <a:ln w="38100">
          <a:solidFill>
            <a:schemeClr val="accent5"/>
          </a:solidFill>
        </a:ln>
      </dgm:spPr>
      <dgm:t>
        <a:bodyPr/>
        <a:lstStyle/>
        <a:p>
          <a:r>
            <a:rPr lang="zh-CN" altLang="en-US" sz="1800" dirty="0">
              <a:solidFill>
                <a:schemeClr val="tx1"/>
              </a:solidFill>
            </a:rPr>
            <a:t>查</a:t>
          </a:r>
          <a:r>
            <a:rPr lang="en-US" altLang="zh-CN" sz="1800" dirty="0">
              <a:solidFill>
                <a:schemeClr val="tx1"/>
              </a:solidFill>
            </a:rPr>
            <a:t>Temporal Value</a:t>
          </a:r>
          <a:endParaRPr lang="zh-CN" altLang="en-US" sz="1800" dirty="0">
            <a:solidFill>
              <a:schemeClr val="tx1"/>
            </a:solidFill>
          </a:endParaRPr>
        </a:p>
      </dgm:t>
    </dgm:pt>
    <dgm:pt modelId="{34FF5E20-4CCF-4D74-B6A9-D130CF080339}" type="parTrans" cxnId="{212BE8AF-CD63-43DE-848B-022EBD1A999C}">
      <dgm:prSet/>
      <dgm:spPr/>
      <dgm:t>
        <a:bodyPr/>
        <a:lstStyle/>
        <a:p>
          <a:endParaRPr lang="zh-CN" altLang="en-US"/>
        </a:p>
      </dgm:t>
    </dgm:pt>
    <dgm:pt modelId="{5780226F-EA62-4062-AAE9-EF90127F05FA}" type="sibTrans" cxnId="{212BE8AF-CD63-43DE-848B-022EBD1A999C}">
      <dgm:prSet/>
      <dgm:spPr/>
      <dgm:t>
        <a:bodyPr/>
        <a:lstStyle/>
        <a:p>
          <a:endParaRPr lang="zh-CN" altLang="en-US"/>
        </a:p>
      </dgm:t>
    </dgm:pt>
    <dgm:pt modelId="{5996123F-FE67-45DB-AAF9-428CCEB997C0}">
      <dgm:prSet phldrT="[文本]" custT="1">
        <dgm:style>
          <a:lnRef idx="1">
            <a:schemeClr val="accent4"/>
          </a:lnRef>
          <a:fillRef idx="2">
            <a:schemeClr val="accent4"/>
          </a:fillRef>
          <a:effectRef idx="1">
            <a:schemeClr val="accent4"/>
          </a:effectRef>
          <a:fontRef idx="minor">
            <a:schemeClr val="dk1"/>
          </a:fontRef>
        </dgm:style>
      </dgm:prSet>
      <dgm:spPr>
        <a:noFill/>
        <a:ln w="38100"/>
      </dgm:spPr>
      <dgm:t>
        <a:bodyPr/>
        <a:lstStyle/>
        <a:p>
          <a:r>
            <a:rPr lang="en-US" altLang="zh-CN" sz="1800" b="0" dirty="0"/>
            <a:t>Temporal Value</a:t>
          </a:r>
          <a:r>
            <a:rPr lang="zh-CN" altLang="en-US" sz="1800" b="0" dirty="0"/>
            <a:t>聚合</a:t>
          </a:r>
        </a:p>
      </dgm:t>
    </dgm:pt>
    <dgm:pt modelId="{0AC36782-24F3-4B4C-AC55-4479A8620B43}" type="parTrans" cxnId="{829D5168-E0CF-43D5-9A15-661DAB379609}">
      <dgm:prSet/>
      <dgm:spPr/>
      <dgm:t>
        <a:bodyPr/>
        <a:lstStyle/>
        <a:p>
          <a:endParaRPr lang="zh-CN" altLang="en-US"/>
        </a:p>
      </dgm:t>
    </dgm:pt>
    <dgm:pt modelId="{CB8C6C9D-0982-4176-80E3-E228DBE57587}" type="sibTrans" cxnId="{829D5168-E0CF-43D5-9A15-661DAB379609}">
      <dgm:prSet/>
      <dgm:spPr/>
      <dgm:t>
        <a:bodyPr/>
        <a:lstStyle/>
        <a:p>
          <a:endParaRPr lang="zh-CN" altLang="en-US"/>
        </a:p>
      </dgm:t>
    </dgm:pt>
    <dgm:pt modelId="{05AE02E9-4AEF-4B9D-80DD-47A5C4AE132C}">
      <dgm:prSet phldrT="[文本]" custT="1"/>
      <dgm:spPr>
        <a:noFill/>
        <a:ln w="38100">
          <a:solidFill>
            <a:schemeClr val="accent5"/>
          </a:solidFill>
        </a:ln>
      </dgm:spPr>
      <dgm:t>
        <a:bodyPr/>
        <a:lstStyle/>
        <a:p>
          <a:r>
            <a:rPr lang="zh-CN" altLang="en-US" sz="1800" dirty="0">
              <a:solidFill>
                <a:schemeClr val="tx1"/>
              </a:solidFill>
            </a:rPr>
            <a:t>查</a:t>
          </a:r>
          <a:r>
            <a:rPr lang="en-US" altLang="zh-CN" sz="1800" dirty="0">
              <a:solidFill>
                <a:schemeClr val="tx1"/>
              </a:solidFill>
            </a:rPr>
            <a:t>Temporal Value</a:t>
          </a:r>
          <a:endParaRPr lang="zh-CN" altLang="en-US" sz="1800" dirty="0">
            <a:solidFill>
              <a:schemeClr val="tx1"/>
            </a:solidFill>
          </a:endParaRPr>
        </a:p>
      </dgm:t>
    </dgm:pt>
    <dgm:pt modelId="{952D6FA8-AB73-4427-8A25-9D620BABDAEB}" type="parTrans" cxnId="{615B860D-9903-48A4-A8E0-996855A36108}">
      <dgm:prSet/>
      <dgm:spPr/>
      <dgm:t>
        <a:bodyPr/>
        <a:lstStyle/>
        <a:p>
          <a:endParaRPr lang="zh-CN" altLang="en-US"/>
        </a:p>
      </dgm:t>
    </dgm:pt>
    <dgm:pt modelId="{2E25182F-27DA-43D9-BDC5-ECBCF889260F}" type="sibTrans" cxnId="{615B860D-9903-48A4-A8E0-996855A36108}">
      <dgm:prSet/>
      <dgm:spPr/>
      <dgm:t>
        <a:bodyPr/>
        <a:lstStyle/>
        <a:p>
          <a:endParaRPr lang="zh-CN" altLang="en-US"/>
        </a:p>
      </dgm:t>
    </dgm:pt>
    <dgm:pt modelId="{BB97CA6F-4450-4E12-ACBD-AA8D0840C4BB}">
      <dgm:prSet phldrT="[文本]"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zh-CN" altLang="en-US" sz="1800" kern="1200" dirty="0">
              <a:solidFill>
                <a:prstClr val="black"/>
              </a:solidFill>
              <a:latin typeface="Arial"/>
              <a:ea typeface="微软雅黑 Light"/>
              <a:cs typeface="+mn-cs"/>
            </a:rPr>
            <a:t>拓扑结构</a:t>
          </a:r>
        </a:p>
      </dgm:t>
    </dgm:pt>
    <dgm:pt modelId="{87821EA9-E632-472D-A184-555573FD7899}" type="parTrans" cxnId="{4A1C1B4B-3E38-4B05-9F84-AE5A6491E87E}">
      <dgm:prSet/>
      <dgm:spPr/>
      <dgm:t>
        <a:bodyPr/>
        <a:lstStyle/>
        <a:p>
          <a:endParaRPr lang="zh-CN" altLang="en-US"/>
        </a:p>
      </dgm:t>
    </dgm:pt>
    <dgm:pt modelId="{125239CD-9F2A-4C53-B38F-6209F7AF629A}" type="sibTrans" cxnId="{4A1C1B4B-3E38-4B05-9F84-AE5A6491E87E}">
      <dgm:prSet/>
      <dgm:spPr/>
      <dgm:t>
        <a:bodyPr/>
        <a:lstStyle/>
        <a:p>
          <a:endParaRPr lang="zh-CN" altLang="en-US"/>
        </a:p>
      </dgm:t>
    </dgm:pt>
    <dgm:pt modelId="{43C96E48-CA12-4DC0-89B2-DD834ED8C61C}">
      <dgm:prSet phldrT="[文本]" custT="1">
        <dgm:style>
          <a:lnRef idx="2">
            <a:schemeClr val="accent5"/>
          </a:lnRef>
          <a:fillRef idx="1">
            <a:schemeClr val="lt1"/>
          </a:fillRef>
          <a:effectRef idx="0">
            <a:schemeClr val="accent5"/>
          </a:effectRef>
          <a:fontRef idx="minor">
            <a:schemeClr val="dk1"/>
          </a:fontRef>
        </dgm:style>
      </dgm:prSet>
      <dgm:spPr>
        <a:ln w="38100"/>
      </dgm:spPr>
      <dgm:t>
        <a:bodyPr/>
        <a:lstStyle/>
        <a:p>
          <a:r>
            <a:rPr lang="zh-CN" altLang="en-US" sz="1800" kern="1200" dirty="0">
              <a:solidFill>
                <a:schemeClr val="tx1"/>
              </a:solidFill>
              <a:latin typeface="Arial"/>
              <a:ea typeface="微软雅黑 Light"/>
              <a:cs typeface="+mn-cs"/>
            </a:rPr>
            <a:t>给定点查相连边</a:t>
          </a:r>
        </a:p>
      </dgm:t>
    </dgm:pt>
    <dgm:pt modelId="{4368675A-7266-485E-99DF-7708F3533B3A}" type="parTrans" cxnId="{C62FE4FA-34C7-4D77-BFB8-9FD9493EFA80}">
      <dgm:prSet/>
      <dgm:spPr/>
      <dgm:t>
        <a:bodyPr/>
        <a:lstStyle/>
        <a:p>
          <a:endParaRPr lang="zh-CN" altLang="en-US"/>
        </a:p>
      </dgm:t>
    </dgm:pt>
    <dgm:pt modelId="{1F2BBA41-F292-42E9-9956-7857181F0B2C}" type="sibTrans" cxnId="{C62FE4FA-34C7-4D77-BFB8-9FD9493EFA80}">
      <dgm:prSet/>
      <dgm:spPr/>
      <dgm:t>
        <a:bodyPr/>
        <a:lstStyle/>
        <a:p>
          <a:endParaRPr lang="zh-CN" altLang="en-US"/>
        </a:p>
      </dgm:t>
    </dgm:pt>
    <dgm:pt modelId="{B71F0CA7-9F42-431C-BC3F-93F1F32D9037}">
      <dgm:prSet phldrT="[文本]" custT="1">
        <dgm:style>
          <a:lnRef idx="2">
            <a:schemeClr val="accent5"/>
          </a:lnRef>
          <a:fillRef idx="1">
            <a:schemeClr val="lt1"/>
          </a:fillRef>
          <a:effectRef idx="0">
            <a:schemeClr val="accent5"/>
          </a:effectRef>
          <a:fontRef idx="minor">
            <a:schemeClr val="dk1"/>
          </a:fontRef>
        </dgm:style>
      </dgm:prSet>
      <dgm:spPr>
        <a:ln w="38100"/>
      </dgm:spPr>
      <dgm:t>
        <a:bodyPr/>
        <a:lstStyle/>
        <a:p>
          <a:r>
            <a:rPr lang="zh-CN" altLang="en-US" sz="1800" kern="1200" dirty="0">
              <a:solidFill>
                <a:schemeClr val="tx1"/>
              </a:solidFill>
              <a:latin typeface="Arial"/>
              <a:ea typeface="微软雅黑 Light"/>
              <a:cs typeface="+mn-cs"/>
            </a:rPr>
            <a:t>给定边查起止点</a:t>
          </a:r>
        </a:p>
      </dgm:t>
    </dgm:pt>
    <dgm:pt modelId="{7DFE18E8-440E-428C-9C14-7A95D3EAD94A}" type="parTrans" cxnId="{23F3A2D7-84B1-4115-84A4-E7349BBA91CF}">
      <dgm:prSet/>
      <dgm:spPr/>
      <dgm:t>
        <a:bodyPr/>
        <a:lstStyle/>
        <a:p>
          <a:endParaRPr lang="zh-CN" altLang="en-US"/>
        </a:p>
      </dgm:t>
    </dgm:pt>
    <dgm:pt modelId="{B5BBD35A-143D-4138-BAD0-061DB220106C}" type="sibTrans" cxnId="{23F3A2D7-84B1-4115-84A4-E7349BBA91CF}">
      <dgm:prSet/>
      <dgm:spPr/>
      <dgm:t>
        <a:bodyPr/>
        <a:lstStyle/>
        <a:p>
          <a:endParaRPr lang="zh-CN" altLang="en-US"/>
        </a:p>
      </dgm:t>
    </dgm:pt>
    <dgm:pt modelId="{E2D6C915-BAFC-4E9C-A856-8968AE3ED149}">
      <dgm:prSet phldrT="[文本]" custT="1">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zh-CN" altLang="en-US" sz="1800" b="0" dirty="0">
              <a:solidFill>
                <a:schemeClr val="tx1"/>
              </a:solidFill>
            </a:rPr>
            <a:t>时态属性</a:t>
          </a:r>
        </a:p>
      </dgm:t>
    </dgm:pt>
    <dgm:pt modelId="{F3F26B2E-553B-4F43-BF08-96CCE2137460}" type="parTrans" cxnId="{E8B70E4E-E782-45EA-8EC1-C59864755075}">
      <dgm:prSet/>
      <dgm:spPr/>
      <dgm:t>
        <a:bodyPr/>
        <a:lstStyle/>
        <a:p>
          <a:endParaRPr lang="zh-CN" altLang="en-US"/>
        </a:p>
      </dgm:t>
    </dgm:pt>
    <dgm:pt modelId="{2CD1E4C7-1645-4669-830D-E634D4730E08}" type="sibTrans" cxnId="{E8B70E4E-E782-45EA-8EC1-C59864755075}">
      <dgm:prSet/>
      <dgm:spPr/>
      <dgm:t>
        <a:bodyPr/>
        <a:lstStyle/>
        <a:p>
          <a:endParaRPr lang="zh-CN" altLang="en-US"/>
        </a:p>
      </dgm:t>
    </dgm:pt>
    <dgm:pt modelId="{B4ECCB6A-DDCF-414A-9C1B-CF1751D78F77}">
      <dgm:prSet phldrT="[文本]"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zh-CN" altLang="en-US" sz="1800" b="0">
              <a:solidFill>
                <a:schemeClr val="tx1"/>
              </a:solidFill>
            </a:rPr>
            <a:t>静态属性</a:t>
          </a:r>
          <a:endParaRPr lang="zh-CN" altLang="en-US" sz="1800" b="0" dirty="0">
            <a:solidFill>
              <a:schemeClr val="tx1"/>
            </a:solidFill>
          </a:endParaRPr>
        </a:p>
      </dgm:t>
    </dgm:pt>
    <dgm:pt modelId="{D2E3F693-D8DB-483D-A037-C361C57DFAAC}" type="parTrans" cxnId="{89AE795C-9ED4-458E-8830-EFD65503319A}">
      <dgm:prSet/>
      <dgm:spPr/>
      <dgm:t>
        <a:bodyPr/>
        <a:lstStyle/>
        <a:p>
          <a:endParaRPr lang="zh-CN" altLang="en-US"/>
        </a:p>
      </dgm:t>
    </dgm:pt>
    <dgm:pt modelId="{F5FF7A82-F645-4D34-9AD5-92BA3DD7562B}" type="sibTrans" cxnId="{89AE795C-9ED4-458E-8830-EFD65503319A}">
      <dgm:prSet/>
      <dgm:spPr/>
      <dgm:t>
        <a:bodyPr/>
        <a:lstStyle/>
        <a:p>
          <a:endParaRPr lang="zh-CN" altLang="en-US"/>
        </a:p>
      </dgm:t>
    </dgm:pt>
    <dgm:pt modelId="{098F9300-442A-41A9-91A7-DD8CC065E259}">
      <dgm:prSet phldrT="[文本]" custT="1">
        <dgm:style>
          <a:lnRef idx="1">
            <a:schemeClr val="accent4"/>
          </a:lnRef>
          <a:fillRef idx="2">
            <a:schemeClr val="accent4"/>
          </a:fillRef>
          <a:effectRef idx="1">
            <a:schemeClr val="accent4"/>
          </a:effectRef>
          <a:fontRef idx="minor">
            <a:schemeClr val="dk1"/>
          </a:fontRef>
        </dgm:style>
      </dgm:prSet>
      <dgm:spPr>
        <a:noFill/>
        <a:ln w="38100"/>
      </dgm:spPr>
      <dgm:t>
        <a:bodyPr/>
        <a:lstStyle/>
        <a:p>
          <a:r>
            <a:rPr lang="zh-CN" altLang="en-US" sz="1800" dirty="0"/>
            <a:t>给定点</a:t>
          </a:r>
          <a:r>
            <a:rPr lang="en-US" altLang="zh-CN" sz="1800" dirty="0"/>
            <a:t>/</a:t>
          </a:r>
          <a:r>
            <a:rPr lang="zh-CN" altLang="en-US" sz="1800" dirty="0"/>
            <a:t>边查属性值</a:t>
          </a:r>
          <a:endParaRPr lang="zh-CN" altLang="en-US" sz="1800" b="1" dirty="0">
            <a:solidFill>
              <a:srgbClr val="FF0000"/>
            </a:solidFill>
          </a:endParaRPr>
        </a:p>
      </dgm:t>
    </dgm:pt>
    <dgm:pt modelId="{F11B7B87-9968-4292-9D1B-94817BA6668A}" type="parTrans" cxnId="{96B23139-A804-404F-B12A-9301B68C0567}">
      <dgm:prSet/>
      <dgm:spPr/>
      <dgm:t>
        <a:bodyPr/>
        <a:lstStyle/>
        <a:p>
          <a:endParaRPr lang="zh-CN" altLang="en-US"/>
        </a:p>
      </dgm:t>
    </dgm:pt>
    <dgm:pt modelId="{0275C9A7-6218-44AD-9DD6-4D6D06CA07C5}" type="sibTrans" cxnId="{96B23139-A804-404F-B12A-9301B68C0567}">
      <dgm:prSet/>
      <dgm:spPr/>
      <dgm:t>
        <a:bodyPr/>
        <a:lstStyle/>
        <a:p>
          <a:endParaRPr lang="zh-CN" altLang="en-US"/>
        </a:p>
      </dgm:t>
    </dgm:pt>
    <dgm:pt modelId="{DBC604E3-3F10-4452-A5E1-C2EF4B100AC8}" type="pres">
      <dgm:prSet presAssocID="{41773E93-EE10-4C89-8DD4-662231F4F7A4}" presName="diagram" presStyleCnt="0">
        <dgm:presLayoutVars>
          <dgm:chPref val="1"/>
          <dgm:dir/>
          <dgm:animOne val="branch"/>
          <dgm:animLvl val="lvl"/>
          <dgm:resizeHandles val="exact"/>
        </dgm:presLayoutVars>
      </dgm:prSet>
      <dgm:spPr/>
    </dgm:pt>
    <dgm:pt modelId="{A8DBFA1B-7FA4-43CC-9B72-0FAADCE6D058}" type="pres">
      <dgm:prSet presAssocID="{D5CB8DFE-5907-4FE3-B037-0DB2B83D1DC8}" presName="root1" presStyleCnt="0"/>
      <dgm:spPr/>
    </dgm:pt>
    <dgm:pt modelId="{410FFA16-D461-4FDE-93D3-104450E6FBCB}" type="pres">
      <dgm:prSet presAssocID="{D5CB8DFE-5907-4FE3-B037-0DB2B83D1DC8}" presName="LevelOneTextNode" presStyleLbl="node0" presStyleIdx="0" presStyleCnt="1" custScaleX="32186" custScaleY="327020" custLinFactNeighborX="2322" custLinFactNeighborY="8672">
        <dgm:presLayoutVars>
          <dgm:chPref val="3"/>
        </dgm:presLayoutVars>
      </dgm:prSet>
      <dgm:spPr/>
    </dgm:pt>
    <dgm:pt modelId="{91206C75-1104-45EB-91A4-A0685851C1E1}" type="pres">
      <dgm:prSet presAssocID="{D5CB8DFE-5907-4FE3-B037-0DB2B83D1DC8}" presName="level2hierChild" presStyleCnt="0"/>
      <dgm:spPr/>
    </dgm:pt>
    <dgm:pt modelId="{8E2E9067-A689-4B8F-AAB0-7FF0DD43939E}" type="pres">
      <dgm:prSet presAssocID="{87821EA9-E632-472D-A184-555573FD7899}" presName="conn2-1" presStyleLbl="parChTrans1D2" presStyleIdx="0" presStyleCnt="3"/>
      <dgm:spPr/>
    </dgm:pt>
    <dgm:pt modelId="{38FD6ED8-ECCB-4029-A644-586A594F272C}" type="pres">
      <dgm:prSet presAssocID="{87821EA9-E632-472D-A184-555573FD7899}" presName="connTx" presStyleLbl="parChTrans1D2" presStyleIdx="0" presStyleCnt="3"/>
      <dgm:spPr/>
    </dgm:pt>
    <dgm:pt modelId="{8F72CA0A-2F67-43DA-91CC-BC7E747C396D}" type="pres">
      <dgm:prSet presAssocID="{BB97CA6F-4450-4E12-ACBD-AA8D0840C4BB}" presName="root2" presStyleCnt="0"/>
      <dgm:spPr/>
    </dgm:pt>
    <dgm:pt modelId="{507636E6-4A0E-4956-9127-67FD06BE7D0A}" type="pres">
      <dgm:prSet presAssocID="{BB97CA6F-4450-4E12-ACBD-AA8D0840C4BB}" presName="LevelTwoTextNode" presStyleLbl="node2" presStyleIdx="0" presStyleCnt="3" custScaleY="41800" custLinFactNeighborX="-11366" custLinFactNeighborY="11064">
        <dgm:presLayoutVars>
          <dgm:chPref val="3"/>
        </dgm:presLayoutVars>
      </dgm:prSet>
      <dgm:spPr/>
    </dgm:pt>
    <dgm:pt modelId="{94B93611-850B-45F1-996F-7CD2FD2748D7}" type="pres">
      <dgm:prSet presAssocID="{BB97CA6F-4450-4E12-ACBD-AA8D0840C4BB}" presName="level3hierChild" presStyleCnt="0"/>
      <dgm:spPr/>
    </dgm:pt>
    <dgm:pt modelId="{D43F33FB-0FE4-498A-AFE9-C942675F5888}" type="pres">
      <dgm:prSet presAssocID="{4368675A-7266-485E-99DF-7708F3533B3A}" presName="conn2-1" presStyleLbl="parChTrans1D3" presStyleIdx="0" presStyleCnt="5"/>
      <dgm:spPr/>
    </dgm:pt>
    <dgm:pt modelId="{AA6FB53C-3675-4C60-9856-812E206926F8}" type="pres">
      <dgm:prSet presAssocID="{4368675A-7266-485E-99DF-7708F3533B3A}" presName="connTx" presStyleLbl="parChTrans1D3" presStyleIdx="0" presStyleCnt="5"/>
      <dgm:spPr/>
    </dgm:pt>
    <dgm:pt modelId="{B8B89E32-BB22-42F7-B1F4-F2CC79E468FD}" type="pres">
      <dgm:prSet presAssocID="{43C96E48-CA12-4DC0-89B2-DD834ED8C61C}" presName="root2" presStyleCnt="0"/>
      <dgm:spPr/>
    </dgm:pt>
    <dgm:pt modelId="{C22A94E2-0F43-43F8-9305-2EFF891F24E0}" type="pres">
      <dgm:prSet presAssocID="{43C96E48-CA12-4DC0-89B2-DD834ED8C61C}" presName="LevelTwoTextNode" presStyleLbl="node3" presStyleIdx="0" presStyleCnt="5" custScaleX="135398" custScaleY="41800" custLinFactNeighborY="14229">
        <dgm:presLayoutVars>
          <dgm:chPref val="3"/>
        </dgm:presLayoutVars>
      </dgm:prSet>
      <dgm:spPr/>
    </dgm:pt>
    <dgm:pt modelId="{1D510B6D-391E-456C-A552-FD9BCC1969C7}" type="pres">
      <dgm:prSet presAssocID="{43C96E48-CA12-4DC0-89B2-DD834ED8C61C}" presName="level3hierChild" presStyleCnt="0"/>
      <dgm:spPr/>
    </dgm:pt>
    <dgm:pt modelId="{572BC268-B573-4968-953A-CA4323486C75}" type="pres">
      <dgm:prSet presAssocID="{7DFE18E8-440E-428C-9C14-7A95D3EAD94A}" presName="conn2-1" presStyleLbl="parChTrans1D3" presStyleIdx="1" presStyleCnt="5"/>
      <dgm:spPr/>
    </dgm:pt>
    <dgm:pt modelId="{157E34A4-EAFA-4F61-A05B-E9F05A28AE5E}" type="pres">
      <dgm:prSet presAssocID="{7DFE18E8-440E-428C-9C14-7A95D3EAD94A}" presName="connTx" presStyleLbl="parChTrans1D3" presStyleIdx="1" presStyleCnt="5"/>
      <dgm:spPr/>
    </dgm:pt>
    <dgm:pt modelId="{04C7D56C-09D8-4808-A66D-D202B4ED66EF}" type="pres">
      <dgm:prSet presAssocID="{B71F0CA7-9F42-431C-BC3F-93F1F32D9037}" presName="root2" presStyleCnt="0"/>
      <dgm:spPr/>
    </dgm:pt>
    <dgm:pt modelId="{4CE4C79B-0EC7-4CEB-9541-66F34A8B0E58}" type="pres">
      <dgm:prSet presAssocID="{B71F0CA7-9F42-431C-BC3F-93F1F32D9037}" presName="LevelTwoTextNode" presStyleLbl="node3" presStyleIdx="1" presStyleCnt="5" custScaleX="124798" custScaleY="41800" custLinFactNeighborX="1423" custLinFactNeighborY="14291">
        <dgm:presLayoutVars>
          <dgm:chPref val="3"/>
        </dgm:presLayoutVars>
      </dgm:prSet>
      <dgm:spPr/>
    </dgm:pt>
    <dgm:pt modelId="{44EE3AB6-30DB-4575-B5CA-80CAD3521606}" type="pres">
      <dgm:prSet presAssocID="{B71F0CA7-9F42-431C-BC3F-93F1F32D9037}" presName="level3hierChild" presStyleCnt="0"/>
      <dgm:spPr/>
    </dgm:pt>
    <dgm:pt modelId="{7049C992-99F9-408B-BD32-7FE97E3B6BD4}" type="pres">
      <dgm:prSet presAssocID="{D2E3F693-D8DB-483D-A037-C361C57DFAAC}" presName="conn2-1" presStyleLbl="parChTrans1D2" presStyleIdx="1" presStyleCnt="3"/>
      <dgm:spPr/>
    </dgm:pt>
    <dgm:pt modelId="{9C242697-B74B-46A5-9BB1-52254D6DB80E}" type="pres">
      <dgm:prSet presAssocID="{D2E3F693-D8DB-483D-A037-C361C57DFAAC}" presName="connTx" presStyleLbl="parChTrans1D2" presStyleIdx="1" presStyleCnt="3"/>
      <dgm:spPr/>
    </dgm:pt>
    <dgm:pt modelId="{2306B4AF-9441-4441-A6DD-8CD08F01B628}" type="pres">
      <dgm:prSet presAssocID="{B4ECCB6A-DDCF-414A-9C1B-CF1751D78F77}" presName="root2" presStyleCnt="0"/>
      <dgm:spPr/>
    </dgm:pt>
    <dgm:pt modelId="{6338AD8B-C6CF-4E83-90E0-6E85AF87735E}" type="pres">
      <dgm:prSet presAssocID="{B4ECCB6A-DDCF-414A-9C1B-CF1751D78F77}" presName="LevelTwoTextNode" presStyleLbl="node2" presStyleIdx="1" presStyleCnt="3" custScaleY="41800" custLinFactNeighborX="-12312" custLinFactNeighborY="29901">
        <dgm:presLayoutVars>
          <dgm:chPref val="3"/>
        </dgm:presLayoutVars>
      </dgm:prSet>
      <dgm:spPr/>
    </dgm:pt>
    <dgm:pt modelId="{115A5C9D-265B-40FA-95AA-31F28879D94E}" type="pres">
      <dgm:prSet presAssocID="{B4ECCB6A-DDCF-414A-9C1B-CF1751D78F77}" presName="level3hierChild" presStyleCnt="0"/>
      <dgm:spPr/>
    </dgm:pt>
    <dgm:pt modelId="{C1B04B88-F1BB-4D3C-8C6D-0F8943B8636A}" type="pres">
      <dgm:prSet presAssocID="{F11B7B87-9968-4292-9D1B-94817BA6668A}" presName="conn2-1" presStyleLbl="parChTrans1D3" presStyleIdx="2" presStyleCnt="5"/>
      <dgm:spPr/>
    </dgm:pt>
    <dgm:pt modelId="{209874C5-58BC-4BF4-B68C-E8DBE7DB4E3E}" type="pres">
      <dgm:prSet presAssocID="{F11B7B87-9968-4292-9D1B-94817BA6668A}" presName="connTx" presStyleLbl="parChTrans1D3" presStyleIdx="2" presStyleCnt="5"/>
      <dgm:spPr/>
    </dgm:pt>
    <dgm:pt modelId="{0DD1F167-DE5E-410E-AD68-DEC8519A13C1}" type="pres">
      <dgm:prSet presAssocID="{098F9300-442A-41A9-91A7-DD8CC065E259}" presName="root2" presStyleCnt="0"/>
      <dgm:spPr/>
    </dgm:pt>
    <dgm:pt modelId="{E658FD3A-DBD6-483C-94D9-8A1D5F87BEB3}" type="pres">
      <dgm:prSet presAssocID="{098F9300-442A-41A9-91A7-DD8CC065E259}" presName="LevelTwoTextNode" presStyleLbl="node3" presStyleIdx="2" presStyleCnt="5" custScaleX="167815" custScaleY="41800" custLinFactNeighborX="0" custLinFactNeighborY="19909">
        <dgm:presLayoutVars>
          <dgm:chPref val="3"/>
        </dgm:presLayoutVars>
      </dgm:prSet>
      <dgm:spPr/>
    </dgm:pt>
    <dgm:pt modelId="{52C88858-3F52-4178-BE40-F37E57D81332}" type="pres">
      <dgm:prSet presAssocID="{098F9300-442A-41A9-91A7-DD8CC065E259}" presName="level3hierChild" presStyleCnt="0"/>
      <dgm:spPr/>
    </dgm:pt>
    <dgm:pt modelId="{DF552C61-D910-421E-BC9B-2B721B9C0D04}" type="pres">
      <dgm:prSet presAssocID="{F3F26B2E-553B-4F43-BF08-96CCE2137460}" presName="conn2-1" presStyleLbl="parChTrans1D2" presStyleIdx="2" presStyleCnt="3"/>
      <dgm:spPr/>
    </dgm:pt>
    <dgm:pt modelId="{A80AF2E2-E5A4-4D76-8C62-D82768C5D754}" type="pres">
      <dgm:prSet presAssocID="{F3F26B2E-553B-4F43-BF08-96CCE2137460}" presName="connTx" presStyleLbl="parChTrans1D2" presStyleIdx="2" presStyleCnt="3"/>
      <dgm:spPr/>
    </dgm:pt>
    <dgm:pt modelId="{224031DF-268A-472C-B125-53BD84C87C67}" type="pres">
      <dgm:prSet presAssocID="{E2D6C915-BAFC-4E9C-A856-8968AE3ED149}" presName="root2" presStyleCnt="0"/>
      <dgm:spPr/>
    </dgm:pt>
    <dgm:pt modelId="{B3D539E8-C108-4432-A737-F9B94D658524}" type="pres">
      <dgm:prSet presAssocID="{E2D6C915-BAFC-4E9C-A856-8968AE3ED149}" presName="LevelTwoTextNode" presStyleLbl="node2" presStyleIdx="2" presStyleCnt="3" custScaleX="89140" custScaleY="41800" custLinFactNeighborX="-8943" custLinFactNeighborY="-15296">
        <dgm:presLayoutVars>
          <dgm:chPref val="3"/>
        </dgm:presLayoutVars>
      </dgm:prSet>
      <dgm:spPr/>
    </dgm:pt>
    <dgm:pt modelId="{90BD101C-F0D1-4758-80FC-1AB22B01522A}" type="pres">
      <dgm:prSet presAssocID="{E2D6C915-BAFC-4E9C-A856-8968AE3ED149}" presName="level3hierChild" presStyleCnt="0"/>
      <dgm:spPr/>
    </dgm:pt>
    <dgm:pt modelId="{FEC6B7F8-0D32-4351-9421-CF4598ACB784}" type="pres">
      <dgm:prSet presAssocID="{025DBE29-5BC8-4A66-A390-003537A543DA}" presName="conn2-1" presStyleLbl="parChTrans1D3" presStyleIdx="3" presStyleCnt="5"/>
      <dgm:spPr/>
    </dgm:pt>
    <dgm:pt modelId="{5D0D5B4F-861D-4CEE-9BEF-8CCCB592CEA9}" type="pres">
      <dgm:prSet presAssocID="{025DBE29-5BC8-4A66-A390-003537A543DA}" presName="connTx" presStyleLbl="parChTrans1D3" presStyleIdx="3" presStyleCnt="5"/>
      <dgm:spPr/>
    </dgm:pt>
    <dgm:pt modelId="{36ACEA5E-75AB-408C-8F29-1945A1FDEBE7}" type="pres">
      <dgm:prSet presAssocID="{86E655DF-6897-4C41-8E98-24A6FFAFF682}" presName="root2" presStyleCnt="0"/>
      <dgm:spPr/>
    </dgm:pt>
    <dgm:pt modelId="{AAC4B393-B771-41C6-85F4-EA3F037CFD79}" type="pres">
      <dgm:prSet presAssocID="{86E655DF-6897-4C41-8E98-24A6FFAFF682}" presName="LevelTwoTextNode" presStyleLbl="node3" presStyleIdx="3" presStyleCnt="5" custScaleX="88128" custScaleY="41800" custLinFactNeighborX="-20033" custLinFactNeighborY="40951">
        <dgm:presLayoutVars>
          <dgm:chPref val="3"/>
        </dgm:presLayoutVars>
      </dgm:prSet>
      <dgm:spPr/>
    </dgm:pt>
    <dgm:pt modelId="{443907F3-0B9F-4381-AEEA-DEA8ACB7E894}" type="pres">
      <dgm:prSet presAssocID="{86E655DF-6897-4C41-8E98-24A6FFAFF682}" presName="level3hierChild" presStyleCnt="0"/>
      <dgm:spPr/>
    </dgm:pt>
    <dgm:pt modelId="{41DD28B7-989E-4EB3-83F1-94C9638741B6}" type="pres">
      <dgm:prSet presAssocID="{A5EB3F45-356A-44E0-8561-433FC56751DC}" presName="conn2-1" presStyleLbl="parChTrans1D4" presStyleIdx="0" presStyleCnt="7"/>
      <dgm:spPr/>
    </dgm:pt>
    <dgm:pt modelId="{CD5DDC0E-EBF8-4BB1-95CC-58BD80E2032C}" type="pres">
      <dgm:prSet presAssocID="{A5EB3F45-356A-44E0-8561-433FC56751DC}" presName="connTx" presStyleLbl="parChTrans1D4" presStyleIdx="0" presStyleCnt="7"/>
      <dgm:spPr/>
    </dgm:pt>
    <dgm:pt modelId="{6273D9DF-9C42-48DE-BEAF-2EACCC1804A1}" type="pres">
      <dgm:prSet presAssocID="{A212BEF5-53EA-41CA-941C-FC59AFE28B5A}" presName="root2" presStyleCnt="0"/>
      <dgm:spPr/>
    </dgm:pt>
    <dgm:pt modelId="{8F57FEB2-5129-4195-A7C0-083E8DF571BA}" type="pres">
      <dgm:prSet presAssocID="{A212BEF5-53EA-41CA-941C-FC59AFE28B5A}" presName="LevelTwoTextNode" presStyleLbl="node4" presStyleIdx="0" presStyleCnt="7" custScaleX="81585" custScaleY="41800" custLinFactNeighborX="-13185" custLinFactNeighborY="17638">
        <dgm:presLayoutVars>
          <dgm:chPref val="3"/>
        </dgm:presLayoutVars>
      </dgm:prSet>
      <dgm:spPr/>
    </dgm:pt>
    <dgm:pt modelId="{CE8F84A4-6CDF-4384-A02F-1EE20BDDF63C}" type="pres">
      <dgm:prSet presAssocID="{A212BEF5-53EA-41CA-941C-FC59AFE28B5A}" presName="level3hierChild" presStyleCnt="0"/>
      <dgm:spPr/>
    </dgm:pt>
    <dgm:pt modelId="{0E0503C7-1D6E-4893-960B-0DE27868D4CB}" type="pres">
      <dgm:prSet presAssocID="{78DCEFBC-31DB-4C34-9451-2A972B0353B6}" presName="conn2-1" presStyleLbl="parChTrans1D4" presStyleIdx="1" presStyleCnt="7"/>
      <dgm:spPr/>
    </dgm:pt>
    <dgm:pt modelId="{295313F0-D5B4-4A62-AA07-A15AAE1322B6}" type="pres">
      <dgm:prSet presAssocID="{78DCEFBC-31DB-4C34-9451-2A972B0353B6}" presName="connTx" presStyleLbl="parChTrans1D4" presStyleIdx="1" presStyleCnt="7"/>
      <dgm:spPr/>
    </dgm:pt>
    <dgm:pt modelId="{559DF087-2C7E-4246-AC59-E859963DAB81}" type="pres">
      <dgm:prSet presAssocID="{A99ED90B-2A80-42AC-A16E-25F73BCBC2CF}" presName="root2" presStyleCnt="0"/>
      <dgm:spPr/>
    </dgm:pt>
    <dgm:pt modelId="{975E2411-87D3-4347-B43A-2F80AB4D7D0C}" type="pres">
      <dgm:prSet presAssocID="{A99ED90B-2A80-42AC-A16E-25F73BCBC2CF}" presName="LevelTwoTextNode" presStyleLbl="node4" presStyleIdx="1" presStyleCnt="7" custScaleX="86820" custScaleY="41800" custLinFactNeighborX="-15802" custLinFactNeighborY="14858">
        <dgm:presLayoutVars>
          <dgm:chPref val="3"/>
        </dgm:presLayoutVars>
      </dgm:prSet>
      <dgm:spPr/>
    </dgm:pt>
    <dgm:pt modelId="{718A4712-1FE8-44B4-B719-950F8B0B6664}" type="pres">
      <dgm:prSet presAssocID="{A99ED90B-2A80-42AC-A16E-25F73BCBC2CF}" presName="level3hierChild" presStyleCnt="0"/>
      <dgm:spPr/>
    </dgm:pt>
    <dgm:pt modelId="{AFEC2FB2-4B7C-4A3F-935E-086951445933}" type="pres">
      <dgm:prSet presAssocID="{34FF5E20-4CCF-4D74-B6A9-D130CF080339}" presName="conn2-1" presStyleLbl="parChTrans1D4" presStyleIdx="2" presStyleCnt="7"/>
      <dgm:spPr/>
    </dgm:pt>
    <dgm:pt modelId="{66D10B00-67F4-4596-AF28-2E8A2EFFE2CC}" type="pres">
      <dgm:prSet presAssocID="{34FF5E20-4CCF-4D74-B6A9-D130CF080339}" presName="connTx" presStyleLbl="parChTrans1D4" presStyleIdx="2" presStyleCnt="7"/>
      <dgm:spPr/>
    </dgm:pt>
    <dgm:pt modelId="{3122DC95-195D-4E66-991D-02956510ED4E}" type="pres">
      <dgm:prSet presAssocID="{F41305BC-2B29-4564-B744-61F054028867}" presName="root2" presStyleCnt="0"/>
      <dgm:spPr/>
    </dgm:pt>
    <dgm:pt modelId="{FBBC7C52-3C00-47CB-B82F-4078D1B14A60}" type="pres">
      <dgm:prSet presAssocID="{F41305BC-2B29-4564-B744-61F054028867}" presName="LevelTwoTextNode" presStyleLbl="node4" presStyleIdx="2" presStyleCnt="7" custScaleX="147611" custScaleY="41800" custLinFactNeighborX="-33667" custLinFactNeighborY="23599">
        <dgm:presLayoutVars>
          <dgm:chPref val="3"/>
        </dgm:presLayoutVars>
      </dgm:prSet>
      <dgm:spPr/>
    </dgm:pt>
    <dgm:pt modelId="{5E6FA2AB-D55E-4EA6-AD19-705C1F664DBE}" type="pres">
      <dgm:prSet presAssocID="{F41305BC-2B29-4564-B744-61F054028867}" presName="level3hierChild" presStyleCnt="0"/>
      <dgm:spPr/>
    </dgm:pt>
    <dgm:pt modelId="{213C5451-B4BB-488E-B268-B0BB9C0DF21F}" type="pres">
      <dgm:prSet presAssocID="{0AC36782-24F3-4B4C-AC55-4479A8620B43}" presName="conn2-1" presStyleLbl="parChTrans1D4" presStyleIdx="3" presStyleCnt="7"/>
      <dgm:spPr/>
    </dgm:pt>
    <dgm:pt modelId="{DEC9EDD1-82B1-4B3D-A0F2-57E3FFC31E2E}" type="pres">
      <dgm:prSet presAssocID="{0AC36782-24F3-4B4C-AC55-4479A8620B43}" presName="connTx" presStyleLbl="parChTrans1D4" presStyleIdx="3" presStyleCnt="7"/>
      <dgm:spPr/>
    </dgm:pt>
    <dgm:pt modelId="{60C572B1-79E3-4564-A813-35BBA49DE366}" type="pres">
      <dgm:prSet presAssocID="{5996123F-FE67-45DB-AAF9-428CCEB997C0}" presName="root2" presStyleCnt="0"/>
      <dgm:spPr/>
    </dgm:pt>
    <dgm:pt modelId="{B1465ED1-A47E-4F40-85B8-1884BA9FD7A3}" type="pres">
      <dgm:prSet presAssocID="{5996123F-FE67-45DB-AAF9-428CCEB997C0}" presName="LevelTwoTextNode" presStyleLbl="node4" presStyleIdx="3" presStyleCnt="7" custScaleX="152762" custScaleY="41800" custLinFactNeighborX="-29115" custLinFactNeighborY="14388">
        <dgm:presLayoutVars>
          <dgm:chPref val="3"/>
        </dgm:presLayoutVars>
      </dgm:prSet>
      <dgm:spPr/>
    </dgm:pt>
    <dgm:pt modelId="{50894F41-5301-48E9-90C0-35BA63E24F42}" type="pres">
      <dgm:prSet presAssocID="{5996123F-FE67-45DB-AAF9-428CCEB997C0}" presName="level3hierChild" presStyleCnt="0"/>
      <dgm:spPr/>
    </dgm:pt>
    <dgm:pt modelId="{1141F905-E870-448A-96F8-0ED612347801}" type="pres">
      <dgm:prSet presAssocID="{09A98C11-7B9B-4AEE-A8FC-0AC10C0566EB}" presName="conn2-1" presStyleLbl="parChTrans1D3" presStyleIdx="4" presStyleCnt="5"/>
      <dgm:spPr/>
    </dgm:pt>
    <dgm:pt modelId="{E1744AF7-360B-49EB-AF80-25FA8EAED86F}" type="pres">
      <dgm:prSet presAssocID="{09A98C11-7B9B-4AEE-A8FC-0AC10C0566EB}" presName="connTx" presStyleLbl="parChTrans1D3" presStyleIdx="4" presStyleCnt="5"/>
      <dgm:spPr/>
    </dgm:pt>
    <dgm:pt modelId="{087F8E5D-B213-4CDC-AEB7-5D5F5B522C45}" type="pres">
      <dgm:prSet presAssocID="{71A225AE-0E7D-46C3-A2E5-557FDB766F5C}" presName="root2" presStyleCnt="0"/>
      <dgm:spPr/>
    </dgm:pt>
    <dgm:pt modelId="{1C62391B-3FBB-42B2-8E4A-6F0A351C9F62}" type="pres">
      <dgm:prSet presAssocID="{71A225AE-0E7D-46C3-A2E5-557FDB766F5C}" presName="LevelTwoTextNode" presStyleLbl="node3" presStyleIdx="4" presStyleCnt="5" custScaleX="91486" custScaleY="41800" custLinFactNeighborX="-20183" custLinFactNeighborY="-7927">
        <dgm:presLayoutVars>
          <dgm:chPref val="3"/>
        </dgm:presLayoutVars>
      </dgm:prSet>
      <dgm:spPr/>
    </dgm:pt>
    <dgm:pt modelId="{1603D1BA-A573-48C1-928F-D3D64DB610D2}" type="pres">
      <dgm:prSet presAssocID="{71A225AE-0E7D-46C3-A2E5-557FDB766F5C}" presName="level3hierChild" presStyleCnt="0"/>
      <dgm:spPr/>
    </dgm:pt>
    <dgm:pt modelId="{EA803C36-6D5D-4BDB-88EF-AF071ABE52AC}" type="pres">
      <dgm:prSet presAssocID="{76733977-F716-434C-A111-CE6F05D83121}" presName="conn2-1" presStyleLbl="parChTrans1D4" presStyleIdx="4" presStyleCnt="7"/>
      <dgm:spPr/>
    </dgm:pt>
    <dgm:pt modelId="{EBBB8B23-B050-4A87-8B86-35708C00A270}" type="pres">
      <dgm:prSet presAssocID="{76733977-F716-434C-A111-CE6F05D83121}" presName="connTx" presStyleLbl="parChTrans1D4" presStyleIdx="4" presStyleCnt="7"/>
      <dgm:spPr/>
    </dgm:pt>
    <dgm:pt modelId="{7E9EEE2B-C4FE-4DC6-851B-44D5AA73E6E2}" type="pres">
      <dgm:prSet presAssocID="{C9037268-B303-4FAE-B9E3-AA1B7B6BA7B8}" presName="root2" presStyleCnt="0"/>
      <dgm:spPr/>
    </dgm:pt>
    <dgm:pt modelId="{9F06D8A1-CD59-4AE3-8062-FFAA5E474795}" type="pres">
      <dgm:prSet presAssocID="{C9037268-B303-4FAE-B9E3-AA1B7B6BA7B8}" presName="LevelTwoTextNode" presStyleLbl="node4" presStyleIdx="4" presStyleCnt="7" custScaleX="77093" custScaleY="41800" custLinFactNeighborX="-16510" custLinFactNeighborY="13901">
        <dgm:presLayoutVars>
          <dgm:chPref val="3"/>
        </dgm:presLayoutVars>
      </dgm:prSet>
      <dgm:spPr/>
    </dgm:pt>
    <dgm:pt modelId="{B080303D-1153-4B90-828A-6269380F587C}" type="pres">
      <dgm:prSet presAssocID="{C9037268-B303-4FAE-B9E3-AA1B7B6BA7B8}" presName="level3hierChild" presStyleCnt="0"/>
      <dgm:spPr/>
    </dgm:pt>
    <dgm:pt modelId="{B35B295B-BDB1-4C5F-A5DA-87CE72180DA8}" type="pres">
      <dgm:prSet presAssocID="{707A4ABC-67B2-4EFB-B1E0-8E864609693C}" presName="conn2-1" presStyleLbl="parChTrans1D4" presStyleIdx="5" presStyleCnt="7"/>
      <dgm:spPr/>
    </dgm:pt>
    <dgm:pt modelId="{543F810F-A329-41A6-8124-207759595938}" type="pres">
      <dgm:prSet presAssocID="{707A4ABC-67B2-4EFB-B1E0-8E864609693C}" presName="connTx" presStyleLbl="parChTrans1D4" presStyleIdx="5" presStyleCnt="7"/>
      <dgm:spPr/>
    </dgm:pt>
    <dgm:pt modelId="{64F6EF29-7BE8-4036-AB77-CD8DC8282EA8}" type="pres">
      <dgm:prSet presAssocID="{667E2378-78CF-4BA1-A7AE-28320FA4457D}" presName="root2" presStyleCnt="0"/>
      <dgm:spPr/>
    </dgm:pt>
    <dgm:pt modelId="{8291DA08-CE25-4915-AD76-1E2E67AD9798}" type="pres">
      <dgm:prSet presAssocID="{667E2378-78CF-4BA1-A7AE-28320FA4457D}" presName="LevelTwoTextNode" presStyleLbl="node4" presStyleIdx="5" presStyleCnt="7" custScaleX="78500" custScaleY="41800" custLinFactNeighborX="-16448" custLinFactNeighborY="20413">
        <dgm:presLayoutVars>
          <dgm:chPref val="3"/>
        </dgm:presLayoutVars>
      </dgm:prSet>
      <dgm:spPr/>
    </dgm:pt>
    <dgm:pt modelId="{5BA8F42C-7828-4875-BD2B-982D06CB88FA}" type="pres">
      <dgm:prSet presAssocID="{667E2378-78CF-4BA1-A7AE-28320FA4457D}" presName="level3hierChild" presStyleCnt="0"/>
      <dgm:spPr/>
    </dgm:pt>
    <dgm:pt modelId="{F0FFF789-0C34-47BD-9EA4-9EE3FCA25EE0}" type="pres">
      <dgm:prSet presAssocID="{952D6FA8-AB73-4427-8A25-9D620BABDAEB}" presName="conn2-1" presStyleLbl="parChTrans1D4" presStyleIdx="6" presStyleCnt="7"/>
      <dgm:spPr/>
    </dgm:pt>
    <dgm:pt modelId="{F69EEB87-FA56-426E-BCBD-8914BE31A753}" type="pres">
      <dgm:prSet presAssocID="{952D6FA8-AB73-4427-8A25-9D620BABDAEB}" presName="connTx" presStyleLbl="parChTrans1D4" presStyleIdx="6" presStyleCnt="7"/>
      <dgm:spPr/>
    </dgm:pt>
    <dgm:pt modelId="{9B564420-51BF-42D5-B4A3-67284490DDC6}" type="pres">
      <dgm:prSet presAssocID="{05AE02E9-4AEF-4B9D-80DD-47A5C4AE132C}" presName="root2" presStyleCnt="0"/>
      <dgm:spPr/>
    </dgm:pt>
    <dgm:pt modelId="{124968E9-77B1-41C3-AA0C-B15CC18BCDAD}" type="pres">
      <dgm:prSet presAssocID="{05AE02E9-4AEF-4B9D-80DD-47A5C4AE132C}" presName="LevelTwoTextNode" presStyleLbl="node4" presStyleIdx="6" presStyleCnt="7" custScaleX="148593" custScaleY="41800" custLinFactNeighborX="-24180" custLinFactNeighborY="20429">
        <dgm:presLayoutVars>
          <dgm:chPref val="3"/>
        </dgm:presLayoutVars>
      </dgm:prSet>
      <dgm:spPr/>
    </dgm:pt>
    <dgm:pt modelId="{5D3242D2-2093-4CE2-B4B5-7BD83E7C758C}" type="pres">
      <dgm:prSet presAssocID="{05AE02E9-4AEF-4B9D-80DD-47A5C4AE132C}" presName="level3hierChild" presStyleCnt="0"/>
      <dgm:spPr/>
    </dgm:pt>
  </dgm:ptLst>
  <dgm:cxnLst>
    <dgm:cxn modelId="{1A962400-A835-441E-843F-7C621880289F}" type="presOf" srcId="{A5EB3F45-356A-44E0-8561-433FC56751DC}" destId="{41DD28B7-989E-4EB3-83F1-94C9638741B6}" srcOrd="0" destOrd="0" presId="urn:microsoft.com/office/officeart/2005/8/layout/hierarchy2"/>
    <dgm:cxn modelId="{AC844703-5D81-4411-A1AF-86A717134DFF}" type="presOf" srcId="{76733977-F716-434C-A111-CE6F05D83121}" destId="{EBBB8B23-B050-4A87-8B86-35708C00A270}" srcOrd="1" destOrd="0" presId="urn:microsoft.com/office/officeart/2005/8/layout/hierarchy2"/>
    <dgm:cxn modelId="{9F306806-3125-4EB9-8DF6-710CC76E2D2D}" type="presOf" srcId="{667E2378-78CF-4BA1-A7AE-28320FA4457D}" destId="{8291DA08-CE25-4915-AD76-1E2E67AD9798}" srcOrd="0" destOrd="0" presId="urn:microsoft.com/office/officeart/2005/8/layout/hierarchy2"/>
    <dgm:cxn modelId="{E48C480A-F695-4909-B4DC-2DB2B5F98914}" type="presOf" srcId="{86E655DF-6897-4C41-8E98-24A6FFAFF682}" destId="{AAC4B393-B771-41C6-85F4-EA3F037CFD79}" srcOrd="0" destOrd="0" presId="urn:microsoft.com/office/officeart/2005/8/layout/hierarchy2"/>
    <dgm:cxn modelId="{615B860D-9903-48A4-A8E0-996855A36108}" srcId="{667E2378-78CF-4BA1-A7AE-28320FA4457D}" destId="{05AE02E9-4AEF-4B9D-80DD-47A5C4AE132C}" srcOrd="0" destOrd="0" parTransId="{952D6FA8-AB73-4427-8A25-9D620BABDAEB}" sibTransId="{2E25182F-27DA-43D9-BDC5-ECBCF889260F}"/>
    <dgm:cxn modelId="{9CF02017-7B76-4CE7-A860-CF5E72A6E939}" type="presOf" srcId="{78DCEFBC-31DB-4C34-9451-2A972B0353B6}" destId="{0E0503C7-1D6E-4893-960B-0DE27868D4CB}" srcOrd="0" destOrd="0" presId="urn:microsoft.com/office/officeart/2005/8/layout/hierarchy2"/>
    <dgm:cxn modelId="{9D8B1D18-79C9-48D6-BC92-BAE39349688B}" type="presOf" srcId="{A99ED90B-2A80-42AC-A16E-25F73BCBC2CF}" destId="{975E2411-87D3-4347-B43A-2F80AB4D7D0C}" srcOrd="0" destOrd="0" presId="urn:microsoft.com/office/officeart/2005/8/layout/hierarchy2"/>
    <dgm:cxn modelId="{54C5731D-1B0F-4107-A20F-AD3A0A7234D5}" type="presOf" srcId="{09A98C11-7B9B-4AEE-A8FC-0AC10C0566EB}" destId="{1141F905-E870-448A-96F8-0ED612347801}" srcOrd="0" destOrd="0" presId="urn:microsoft.com/office/officeart/2005/8/layout/hierarchy2"/>
    <dgm:cxn modelId="{D45B3221-88E0-496A-88D9-4D8BB550F2AD}" type="presOf" srcId="{F3F26B2E-553B-4F43-BF08-96CCE2137460}" destId="{DF552C61-D910-421E-BC9B-2B721B9C0D04}" srcOrd="0" destOrd="0" presId="urn:microsoft.com/office/officeart/2005/8/layout/hierarchy2"/>
    <dgm:cxn modelId="{261B4823-6AE3-48E5-9D2E-ECBE44966C22}" type="presOf" srcId="{87821EA9-E632-472D-A184-555573FD7899}" destId="{38FD6ED8-ECCB-4029-A644-586A594F272C}" srcOrd="1" destOrd="0" presId="urn:microsoft.com/office/officeart/2005/8/layout/hierarchy2"/>
    <dgm:cxn modelId="{6A008625-7957-48C8-A99E-50529DEDED50}" type="presOf" srcId="{4368675A-7266-485E-99DF-7708F3533B3A}" destId="{D43F33FB-0FE4-498A-AFE9-C942675F5888}" srcOrd="0" destOrd="0" presId="urn:microsoft.com/office/officeart/2005/8/layout/hierarchy2"/>
    <dgm:cxn modelId="{4EE24E34-2C96-46A9-986E-402DCF8C5DEE}" type="presOf" srcId="{F3F26B2E-553B-4F43-BF08-96CCE2137460}" destId="{A80AF2E2-E5A4-4D76-8C62-D82768C5D754}" srcOrd="1" destOrd="0" presId="urn:microsoft.com/office/officeart/2005/8/layout/hierarchy2"/>
    <dgm:cxn modelId="{96B23139-A804-404F-B12A-9301B68C0567}" srcId="{B4ECCB6A-DDCF-414A-9C1B-CF1751D78F77}" destId="{098F9300-442A-41A9-91A7-DD8CC065E259}" srcOrd="0" destOrd="0" parTransId="{F11B7B87-9968-4292-9D1B-94817BA6668A}" sibTransId="{0275C9A7-6218-44AD-9DD6-4D6D06CA07C5}"/>
    <dgm:cxn modelId="{C54B003D-7DBD-4F66-9B68-59ECA2FC5D62}" srcId="{41773E93-EE10-4C89-8DD4-662231F4F7A4}" destId="{D5CB8DFE-5907-4FE3-B037-0DB2B83D1DC8}" srcOrd="0" destOrd="0" parTransId="{4D948F64-E8AF-4A8F-9908-877856B6D6D6}" sibTransId="{7CBB0949-BEDD-4383-9CFD-3B798490E87A}"/>
    <dgm:cxn modelId="{9B78E53E-EAD6-4B35-AB76-9C78E913C485}" type="presOf" srcId="{D2E3F693-D8DB-483D-A037-C361C57DFAAC}" destId="{9C242697-B74B-46A5-9BB1-52254D6DB80E}" srcOrd="1" destOrd="0" presId="urn:microsoft.com/office/officeart/2005/8/layout/hierarchy2"/>
    <dgm:cxn modelId="{14C8205C-9CB8-45AE-9F8E-BD53A32A481D}" type="presOf" srcId="{F11B7B87-9968-4292-9D1B-94817BA6668A}" destId="{C1B04B88-F1BB-4D3C-8C6D-0F8943B8636A}" srcOrd="0" destOrd="0" presId="urn:microsoft.com/office/officeart/2005/8/layout/hierarchy2"/>
    <dgm:cxn modelId="{89AE795C-9ED4-458E-8830-EFD65503319A}" srcId="{D5CB8DFE-5907-4FE3-B037-0DB2B83D1DC8}" destId="{B4ECCB6A-DDCF-414A-9C1B-CF1751D78F77}" srcOrd="1" destOrd="0" parTransId="{D2E3F693-D8DB-483D-A037-C361C57DFAAC}" sibTransId="{F5FF7A82-F645-4D34-9AD5-92BA3DD7562B}"/>
    <dgm:cxn modelId="{5E24575E-11F6-482E-815F-A3EB4F908B0F}" srcId="{E2D6C915-BAFC-4E9C-A856-8968AE3ED149}" destId="{71A225AE-0E7D-46C3-A2E5-557FDB766F5C}" srcOrd="1" destOrd="0" parTransId="{09A98C11-7B9B-4AEE-A8FC-0AC10C0566EB}" sibTransId="{4FB722A2-0BCB-415A-A77A-9E3081D20FC2}"/>
    <dgm:cxn modelId="{DF85DC42-3BE7-4B2B-9084-024BEC14762A}" type="presOf" srcId="{952D6FA8-AB73-4427-8A25-9D620BABDAEB}" destId="{F69EEB87-FA56-426E-BCBD-8914BE31A753}" srcOrd="1" destOrd="0" presId="urn:microsoft.com/office/officeart/2005/8/layout/hierarchy2"/>
    <dgm:cxn modelId="{54072D45-886C-4CDB-BC46-839FA07916DD}" type="presOf" srcId="{B71F0CA7-9F42-431C-BC3F-93F1F32D9037}" destId="{4CE4C79B-0EC7-4CEB-9541-66F34A8B0E58}" srcOrd="0" destOrd="0" presId="urn:microsoft.com/office/officeart/2005/8/layout/hierarchy2"/>
    <dgm:cxn modelId="{B271DB46-E637-4F4C-A785-508A44D8E02A}" type="presOf" srcId="{0AC36782-24F3-4B4C-AC55-4479A8620B43}" destId="{DEC9EDD1-82B1-4B3D-A0F2-57E3FFC31E2E}" srcOrd="1" destOrd="0" presId="urn:microsoft.com/office/officeart/2005/8/layout/hierarchy2"/>
    <dgm:cxn modelId="{AEB00048-2406-4D87-9BA8-686BE9D3E84B}" type="presOf" srcId="{78DCEFBC-31DB-4C34-9451-2A972B0353B6}" destId="{295313F0-D5B4-4A62-AA07-A15AAE1322B6}" srcOrd="1" destOrd="0" presId="urn:microsoft.com/office/officeart/2005/8/layout/hierarchy2"/>
    <dgm:cxn modelId="{829D5168-E0CF-43D5-9A15-661DAB379609}" srcId="{A99ED90B-2A80-42AC-A16E-25F73BCBC2CF}" destId="{5996123F-FE67-45DB-AAF9-428CCEB997C0}" srcOrd="1" destOrd="0" parTransId="{0AC36782-24F3-4B4C-AC55-4479A8620B43}" sibTransId="{CB8C6C9D-0982-4176-80E3-E228DBE57587}"/>
    <dgm:cxn modelId="{6DAF914A-4BBE-4151-A1FE-933F8664C3B1}" type="presOf" srcId="{34FF5E20-4CCF-4D74-B6A9-D130CF080339}" destId="{66D10B00-67F4-4596-AF28-2E8A2EFFE2CC}" srcOrd="1" destOrd="0" presId="urn:microsoft.com/office/officeart/2005/8/layout/hierarchy2"/>
    <dgm:cxn modelId="{B687C16A-9836-499B-90CA-B4AE76E22690}" type="presOf" srcId="{71A225AE-0E7D-46C3-A2E5-557FDB766F5C}" destId="{1C62391B-3FBB-42B2-8E4A-6F0A351C9F62}" srcOrd="0" destOrd="0" presId="urn:microsoft.com/office/officeart/2005/8/layout/hierarchy2"/>
    <dgm:cxn modelId="{4A1C1B4B-3E38-4B05-9F84-AE5A6491E87E}" srcId="{D5CB8DFE-5907-4FE3-B037-0DB2B83D1DC8}" destId="{BB97CA6F-4450-4E12-ACBD-AA8D0840C4BB}" srcOrd="0" destOrd="0" parTransId="{87821EA9-E632-472D-A184-555573FD7899}" sibTransId="{125239CD-9F2A-4C53-B38F-6209F7AF629A}"/>
    <dgm:cxn modelId="{E8B70E4E-E782-45EA-8EC1-C59864755075}" srcId="{D5CB8DFE-5907-4FE3-B037-0DB2B83D1DC8}" destId="{E2D6C915-BAFC-4E9C-A856-8968AE3ED149}" srcOrd="2" destOrd="0" parTransId="{F3F26B2E-553B-4F43-BF08-96CCE2137460}" sibTransId="{2CD1E4C7-1645-4669-830D-E634D4730E08}"/>
    <dgm:cxn modelId="{8996724E-7629-4B89-A09A-04B1079EC073}" type="presOf" srcId="{098F9300-442A-41A9-91A7-DD8CC065E259}" destId="{E658FD3A-DBD6-483C-94D9-8A1D5F87BEB3}" srcOrd="0" destOrd="0" presId="urn:microsoft.com/office/officeart/2005/8/layout/hierarchy2"/>
    <dgm:cxn modelId="{28793075-C584-4E18-908F-98DCFEF5252A}" type="presOf" srcId="{7DFE18E8-440E-428C-9C14-7A95D3EAD94A}" destId="{572BC268-B573-4968-953A-CA4323486C75}" srcOrd="0" destOrd="0" presId="urn:microsoft.com/office/officeart/2005/8/layout/hierarchy2"/>
    <dgm:cxn modelId="{9451DA59-5AFE-42FA-BC65-6EE8725DBAEC}" srcId="{86E655DF-6897-4C41-8E98-24A6FFAFF682}" destId="{A212BEF5-53EA-41CA-941C-FC59AFE28B5A}" srcOrd="0" destOrd="0" parTransId="{A5EB3F45-356A-44E0-8561-433FC56751DC}" sibTransId="{189C7019-AEED-4FC4-B00E-5889C16A297F}"/>
    <dgm:cxn modelId="{6A3B977A-1C90-4257-8CB0-E36486F9D8E4}" type="presOf" srcId="{D2E3F693-D8DB-483D-A037-C361C57DFAAC}" destId="{7049C992-99F9-408B-BD32-7FE97E3B6BD4}" srcOrd="0" destOrd="0" presId="urn:microsoft.com/office/officeart/2005/8/layout/hierarchy2"/>
    <dgm:cxn modelId="{E76EF27C-4370-4F20-9803-62525E74EF5E}" type="presOf" srcId="{41773E93-EE10-4C89-8DD4-662231F4F7A4}" destId="{DBC604E3-3F10-4452-A5E1-C2EF4B100AC8}" srcOrd="0" destOrd="0" presId="urn:microsoft.com/office/officeart/2005/8/layout/hierarchy2"/>
    <dgm:cxn modelId="{8FFA0590-1222-4C5D-BA3B-EEAF5C3031EE}" type="presOf" srcId="{A212BEF5-53EA-41CA-941C-FC59AFE28B5A}" destId="{8F57FEB2-5129-4195-A7C0-083E8DF571BA}" srcOrd="0" destOrd="0" presId="urn:microsoft.com/office/officeart/2005/8/layout/hierarchy2"/>
    <dgm:cxn modelId="{D3B49594-FB0C-48C0-A06E-44F64D426540}" type="presOf" srcId="{E2D6C915-BAFC-4E9C-A856-8968AE3ED149}" destId="{B3D539E8-C108-4432-A737-F9B94D658524}" srcOrd="0" destOrd="0" presId="urn:microsoft.com/office/officeart/2005/8/layout/hierarchy2"/>
    <dgm:cxn modelId="{6AF47E96-16E7-438C-BE94-7A430A10F47E}" type="presOf" srcId="{76733977-F716-434C-A111-CE6F05D83121}" destId="{EA803C36-6D5D-4BDB-88EF-AF071ABE52AC}" srcOrd="0" destOrd="0" presId="urn:microsoft.com/office/officeart/2005/8/layout/hierarchy2"/>
    <dgm:cxn modelId="{BCED0EAC-2771-4C1A-B81B-24FAEC5036FA}" type="presOf" srcId="{7DFE18E8-440E-428C-9C14-7A95D3EAD94A}" destId="{157E34A4-EAFA-4F61-A05B-E9F05A28AE5E}" srcOrd="1" destOrd="0" presId="urn:microsoft.com/office/officeart/2005/8/layout/hierarchy2"/>
    <dgm:cxn modelId="{54B614AE-2743-4FFC-BB7A-90B9A0E56E82}" srcId="{86E655DF-6897-4C41-8E98-24A6FFAFF682}" destId="{A99ED90B-2A80-42AC-A16E-25F73BCBC2CF}" srcOrd="1" destOrd="0" parTransId="{78DCEFBC-31DB-4C34-9451-2A972B0353B6}" sibTransId="{070A65D3-13FF-426B-BE2D-1F4E9A53B440}"/>
    <dgm:cxn modelId="{E11AA4AE-B0DE-4FB0-93AE-E488AD8ADE52}" type="presOf" srcId="{D5CB8DFE-5907-4FE3-B037-0DB2B83D1DC8}" destId="{410FFA16-D461-4FDE-93D3-104450E6FBCB}" srcOrd="0" destOrd="0" presId="urn:microsoft.com/office/officeart/2005/8/layout/hierarchy2"/>
    <dgm:cxn modelId="{6A28DAAE-9C2C-47C7-83C0-524BEBDC36B5}" type="presOf" srcId="{C9037268-B303-4FAE-B9E3-AA1B7B6BA7B8}" destId="{9F06D8A1-CD59-4AE3-8062-FFAA5E474795}" srcOrd="0" destOrd="0" presId="urn:microsoft.com/office/officeart/2005/8/layout/hierarchy2"/>
    <dgm:cxn modelId="{212BE8AF-CD63-43DE-848B-022EBD1A999C}" srcId="{A99ED90B-2A80-42AC-A16E-25F73BCBC2CF}" destId="{F41305BC-2B29-4564-B744-61F054028867}" srcOrd="0" destOrd="0" parTransId="{34FF5E20-4CCF-4D74-B6A9-D130CF080339}" sibTransId="{5780226F-EA62-4062-AAE9-EF90127F05FA}"/>
    <dgm:cxn modelId="{F69313B0-4749-42A5-969C-A81A7CD9EED0}" type="presOf" srcId="{34FF5E20-4CCF-4D74-B6A9-D130CF080339}" destId="{AFEC2FB2-4B7C-4A3F-935E-086951445933}" srcOrd="0" destOrd="0" presId="urn:microsoft.com/office/officeart/2005/8/layout/hierarchy2"/>
    <dgm:cxn modelId="{EF286FB1-55E7-4F73-9F40-C198944E1FEA}" type="presOf" srcId="{5996123F-FE67-45DB-AAF9-428CCEB997C0}" destId="{B1465ED1-A47E-4F40-85B8-1884BA9FD7A3}" srcOrd="0" destOrd="0" presId="urn:microsoft.com/office/officeart/2005/8/layout/hierarchy2"/>
    <dgm:cxn modelId="{674B1AB3-B95B-4955-BCCF-4DC03CEDE6FA}" type="presOf" srcId="{05AE02E9-4AEF-4B9D-80DD-47A5C4AE132C}" destId="{124968E9-77B1-41C3-AA0C-B15CC18BCDAD}" srcOrd="0" destOrd="0" presId="urn:microsoft.com/office/officeart/2005/8/layout/hierarchy2"/>
    <dgm:cxn modelId="{57603FBB-C900-415F-9D8C-629B881F961A}" type="presOf" srcId="{952D6FA8-AB73-4427-8A25-9D620BABDAEB}" destId="{F0FFF789-0C34-47BD-9EA4-9EE3FCA25EE0}" srcOrd="0" destOrd="0" presId="urn:microsoft.com/office/officeart/2005/8/layout/hierarchy2"/>
    <dgm:cxn modelId="{F84641BB-BCE9-4E6F-8502-8789773E985A}" type="presOf" srcId="{707A4ABC-67B2-4EFB-B1E0-8E864609693C}" destId="{B35B295B-BDB1-4C5F-A5DA-87CE72180DA8}" srcOrd="0" destOrd="0" presId="urn:microsoft.com/office/officeart/2005/8/layout/hierarchy2"/>
    <dgm:cxn modelId="{D972CABD-66C1-49D3-BD5D-6B5DBE30204B}" type="presOf" srcId="{B4ECCB6A-DDCF-414A-9C1B-CF1751D78F77}" destId="{6338AD8B-C6CF-4E83-90E0-6E85AF87735E}" srcOrd="0" destOrd="0" presId="urn:microsoft.com/office/officeart/2005/8/layout/hierarchy2"/>
    <dgm:cxn modelId="{F977B5BE-791D-4FE3-88B1-AC903C1C6AB5}" type="presOf" srcId="{707A4ABC-67B2-4EFB-B1E0-8E864609693C}" destId="{543F810F-A329-41A6-8124-207759595938}" srcOrd="1" destOrd="0" presId="urn:microsoft.com/office/officeart/2005/8/layout/hierarchy2"/>
    <dgm:cxn modelId="{934904C4-D11F-4A6B-BC29-00F2FA70D7AF}" type="presOf" srcId="{025DBE29-5BC8-4A66-A390-003537A543DA}" destId="{FEC6B7F8-0D32-4351-9421-CF4598ACB784}" srcOrd="0" destOrd="0" presId="urn:microsoft.com/office/officeart/2005/8/layout/hierarchy2"/>
    <dgm:cxn modelId="{4E868ECB-697D-4238-A4B6-852AD9B0A711}" type="presOf" srcId="{F41305BC-2B29-4564-B744-61F054028867}" destId="{FBBC7C52-3C00-47CB-B82F-4078D1B14A60}" srcOrd="0" destOrd="0" presId="urn:microsoft.com/office/officeart/2005/8/layout/hierarchy2"/>
    <dgm:cxn modelId="{C98448CF-38C1-4396-B78C-B99E2C0203E8}" type="presOf" srcId="{BB97CA6F-4450-4E12-ACBD-AA8D0840C4BB}" destId="{507636E6-4A0E-4956-9127-67FD06BE7D0A}" srcOrd="0" destOrd="0" presId="urn:microsoft.com/office/officeart/2005/8/layout/hierarchy2"/>
    <dgm:cxn modelId="{298672D0-76A1-4902-B27A-BD2EDF8370A5}" type="presOf" srcId="{A5EB3F45-356A-44E0-8561-433FC56751DC}" destId="{CD5DDC0E-EBF8-4BB1-95CC-58BD80E2032C}" srcOrd="1" destOrd="0" presId="urn:microsoft.com/office/officeart/2005/8/layout/hierarchy2"/>
    <dgm:cxn modelId="{1B538ED4-6C02-48EA-8E84-6F4434B50DE7}" srcId="{71A225AE-0E7D-46C3-A2E5-557FDB766F5C}" destId="{667E2378-78CF-4BA1-A7AE-28320FA4457D}" srcOrd="1" destOrd="0" parTransId="{707A4ABC-67B2-4EFB-B1E0-8E864609693C}" sibTransId="{9F4E6B8D-8DD9-4560-89EE-1E3143FE7396}"/>
    <dgm:cxn modelId="{EA5B46D5-1E9C-446D-9A1A-9B6B2FCD071F}" type="presOf" srcId="{43C96E48-CA12-4DC0-89B2-DD834ED8C61C}" destId="{C22A94E2-0F43-43F8-9305-2EFF891F24E0}" srcOrd="0" destOrd="0" presId="urn:microsoft.com/office/officeart/2005/8/layout/hierarchy2"/>
    <dgm:cxn modelId="{631177D7-8C12-4DE3-B021-062383CBC411}" type="presOf" srcId="{09A98C11-7B9B-4AEE-A8FC-0AC10C0566EB}" destId="{E1744AF7-360B-49EB-AF80-25FA8EAED86F}" srcOrd="1" destOrd="0" presId="urn:microsoft.com/office/officeart/2005/8/layout/hierarchy2"/>
    <dgm:cxn modelId="{23F3A2D7-84B1-4115-84A4-E7349BBA91CF}" srcId="{BB97CA6F-4450-4E12-ACBD-AA8D0840C4BB}" destId="{B71F0CA7-9F42-431C-BC3F-93F1F32D9037}" srcOrd="1" destOrd="0" parTransId="{7DFE18E8-440E-428C-9C14-7A95D3EAD94A}" sibTransId="{B5BBD35A-143D-4138-BAD0-061DB220106C}"/>
    <dgm:cxn modelId="{DEA2CED7-0AD7-4204-BDD5-E4A8C954301A}" type="presOf" srcId="{87821EA9-E632-472D-A184-555573FD7899}" destId="{8E2E9067-A689-4B8F-AAB0-7FF0DD43939E}" srcOrd="0" destOrd="0" presId="urn:microsoft.com/office/officeart/2005/8/layout/hierarchy2"/>
    <dgm:cxn modelId="{51789EDD-A963-4D25-A47B-5082022AF556}" type="presOf" srcId="{4368675A-7266-485E-99DF-7708F3533B3A}" destId="{AA6FB53C-3675-4C60-9856-812E206926F8}" srcOrd="1" destOrd="0" presId="urn:microsoft.com/office/officeart/2005/8/layout/hierarchy2"/>
    <dgm:cxn modelId="{C0D30EE9-B4F6-4E2A-A904-831A6FB3BD55}" srcId="{E2D6C915-BAFC-4E9C-A856-8968AE3ED149}" destId="{86E655DF-6897-4C41-8E98-24A6FFAFF682}" srcOrd="0" destOrd="0" parTransId="{025DBE29-5BC8-4A66-A390-003537A543DA}" sibTransId="{60DE1318-DC73-4F95-A126-3725B0F76904}"/>
    <dgm:cxn modelId="{A3FA93EE-AD82-49E1-9FD8-0F83CF9D3516}" type="presOf" srcId="{025DBE29-5BC8-4A66-A390-003537A543DA}" destId="{5D0D5B4F-861D-4CEE-9BEF-8CCCB592CEA9}" srcOrd="1" destOrd="0" presId="urn:microsoft.com/office/officeart/2005/8/layout/hierarchy2"/>
    <dgm:cxn modelId="{99E6FAF6-FB0B-48FC-85A6-94BE316FE7A8}" type="presOf" srcId="{F11B7B87-9968-4292-9D1B-94817BA6668A}" destId="{209874C5-58BC-4BF4-B68C-E8DBE7DB4E3E}" srcOrd="1" destOrd="0" presId="urn:microsoft.com/office/officeart/2005/8/layout/hierarchy2"/>
    <dgm:cxn modelId="{C62FE4FA-34C7-4D77-BFB8-9FD9493EFA80}" srcId="{BB97CA6F-4450-4E12-ACBD-AA8D0840C4BB}" destId="{43C96E48-CA12-4DC0-89B2-DD834ED8C61C}" srcOrd="0" destOrd="0" parTransId="{4368675A-7266-485E-99DF-7708F3533B3A}" sibTransId="{1F2BBA41-F292-42E9-9956-7857181F0B2C}"/>
    <dgm:cxn modelId="{C97DB4FF-817B-49EB-BB5A-EA66FFCB0217}" type="presOf" srcId="{0AC36782-24F3-4B4C-AC55-4479A8620B43}" destId="{213C5451-B4BB-488E-B268-B0BB9C0DF21F}" srcOrd="0" destOrd="0" presId="urn:microsoft.com/office/officeart/2005/8/layout/hierarchy2"/>
    <dgm:cxn modelId="{0949C4FF-DBE6-4243-A60F-EBE9D91023E1}" srcId="{71A225AE-0E7D-46C3-A2E5-557FDB766F5C}" destId="{C9037268-B303-4FAE-B9E3-AA1B7B6BA7B8}" srcOrd="0" destOrd="0" parTransId="{76733977-F716-434C-A111-CE6F05D83121}" sibTransId="{E7B692F1-1D63-4C30-958B-EED1A673D8D2}"/>
    <dgm:cxn modelId="{C13CF87C-876C-4B38-ADD5-773D253A0984}" type="presParOf" srcId="{DBC604E3-3F10-4452-A5E1-C2EF4B100AC8}" destId="{A8DBFA1B-7FA4-43CC-9B72-0FAADCE6D058}" srcOrd="0" destOrd="0" presId="urn:microsoft.com/office/officeart/2005/8/layout/hierarchy2"/>
    <dgm:cxn modelId="{5AC738CF-910C-4288-A782-66AA03C3190E}" type="presParOf" srcId="{A8DBFA1B-7FA4-43CC-9B72-0FAADCE6D058}" destId="{410FFA16-D461-4FDE-93D3-104450E6FBCB}" srcOrd="0" destOrd="0" presId="urn:microsoft.com/office/officeart/2005/8/layout/hierarchy2"/>
    <dgm:cxn modelId="{EC1D85FC-D513-4D0E-8EF5-5A53BCB6819D}" type="presParOf" srcId="{A8DBFA1B-7FA4-43CC-9B72-0FAADCE6D058}" destId="{91206C75-1104-45EB-91A4-A0685851C1E1}" srcOrd="1" destOrd="0" presId="urn:microsoft.com/office/officeart/2005/8/layout/hierarchy2"/>
    <dgm:cxn modelId="{6FFD2F10-0664-4A36-A57F-093832A8E118}" type="presParOf" srcId="{91206C75-1104-45EB-91A4-A0685851C1E1}" destId="{8E2E9067-A689-4B8F-AAB0-7FF0DD43939E}" srcOrd="0" destOrd="0" presId="urn:microsoft.com/office/officeart/2005/8/layout/hierarchy2"/>
    <dgm:cxn modelId="{BF4567CC-3E2F-4989-A01A-05D38F36EB04}" type="presParOf" srcId="{8E2E9067-A689-4B8F-AAB0-7FF0DD43939E}" destId="{38FD6ED8-ECCB-4029-A644-586A594F272C}" srcOrd="0" destOrd="0" presId="urn:microsoft.com/office/officeart/2005/8/layout/hierarchy2"/>
    <dgm:cxn modelId="{5C4F6835-049B-41B2-B191-585776D36CBA}" type="presParOf" srcId="{91206C75-1104-45EB-91A4-A0685851C1E1}" destId="{8F72CA0A-2F67-43DA-91CC-BC7E747C396D}" srcOrd="1" destOrd="0" presId="urn:microsoft.com/office/officeart/2005/8/layout/hierarchy2"/>
    <dgm:cxn modelId="{4A092209-7043-4E8C-92E2-7ED480B5AD1B}" type="presParOf" srcId="{8F72CA0A-2F67-43DA-91CC-BC7E747C396D}" destId="{507636E6-4A0E-4956-9127-67FD06BE7D0A}" srcOrd="0" destOrd="0" presId="urn:microsoft.com/office/officeart/2005/8/layout/hierarchy2"/>
    <dgm:cxn modelId="{1E1850F2-F2C6-41FB-8EA5-FB568DD0C602}" type="presParOf" srcId="{8F72CA0A-2F67-43DA-91CC-BC7E747C396D}" destId="{94B93611-850B-45F1-996F-7CD2FD2748D7}" srcOrd="1" destOrd="0" presId="urn:microsoft.com/office/officeart/2005/8/layout/hierarchy2"/>
    <dgm:cxn modelId="{BD1390B9-DBA0-4C0C-B83C-E192016D10C3}" type="presParOf" srcId="{94B93611-850B-45F1-996F-7CD2FD2748D7}" destId="{D43F33FB-0FE4-498A-AFE9-C942675F5888}" srcOrd="0" destOrd="0" presId="urn:microsoft.com/office/officeart/2005/8/layout/hierarchy2"/>
    <dgm:cxn modelId="{BD028C1D-9223-42B1-B348-65D4968EE7B8}" type="presParOf" srcId="{D43F33FB-0FE4-498A-AFE9-C942675F5888}" destId="{AA6FB53C-3675-4C60-9856-812E206926F8}" srcOrd="0" destOrd="0" presId="urn:microsoft.com/office/officeart/2005/8/layout/hierarchy2"/>
    <dgm:cxn modelId="{2E0FEF0F-7E73-45C3-BF79-09E9B393CAB0}" type="presParOf" srcId="{94B93611-850B-45F1-996F-7CD2FD2748D7}" destId="{B8B89E32-BB22-42F7-B1F4-F2CC79E468FD}" srcOrd="1" destOrd="0" presId="urn:microsoft.com/office/officeart/2005/8/layout/hierarchy2"/>
    <dgm:cxn modelId="{80709ECE-154F-4AB5-B936-4CDB17254853}" type="presParOf" srcId="{B8B89E32-BB22-42F7-B1F4-F2CC79E468FD}" destId="{C22A94E2-0F43-43F8-9305-2EFF891F24E0}" srcOrd="0" destOrd="0" presId="urn:microsoft.com/office/officeart/2005/8/layout/hierarchy2"/>
    <dgm:cxn modelId="{CED83568-7EAF-41E3-8C96-BEA53FEE5630}" type="presParOf" srcId="{B8B89E32-BB22-42F7-B1F4-F2CC79E468FD}" destId="{1D510B6D-391E-456C-A552-FD9BCC1969C7}" srcOrd="1" destOrd="0" presId="urn:microsoft.com/office/officeart/2005/8/layout/hierarchy2"/>
    <dgm:cxn modelId="{F18C6F28-DD18-43D1-8FA2-277761FBC87B}" type="presParOf" srcId="{94B93611-850B-45F1-996F-7CD2FD2748D7}" destId="{572BC268-B573-4968-953A-CA4323486C75}" srcOrd="2" destOrd="0" presId="urn:microsoft.com/office/officeart/2005/8/layout/hierarchy2"/>
    <dgm:cxn modelId="{09D2CB6F-CB28-4B47-BC09-183DBF9FD703}" type="presParOf" srcId="{572BC268-B573-4968-953A-CA4323486C75}" destId="{157E34A4-EAFA-4F61-A05B-E9F05A28AE5E}" srcOrd="0" destOrd="0" presId="urn:microsoft.com/office/officeart/2005/8/layout/hierarchy2"/>
    <dgm:cxn modelId="{8BB2C70F-A00E-4D32-AD14-BCA1824F643D}" type="presParOf" srcId="{94B93611-850B-45F1-996F-7CD2FD2748D7}" destId="{04C7D56C-09D8-4808-A66D-D202B4ED66EF}" srcOrd="3" destOrd="0" presId="urn:microsoft.com/office/officeart/2005/8/layout/hierarchy2"/>
    <dgm:cxn modelId="{FF2855F9-EF03-4177-9515-E2E276FFEA1A}" type="presParOf" srcId="{04C7D56C-09D8-4808-A66D-D202B4ED66EF}" destId="{4CE4C79B-0EC7-4CEB-9541-66F34A8B0E58}" srcOrd="0" destOrd="0" presId="urn:microsoft.com/office/officeart/2005/8/layout/hierarchy2"/>
    <dgm:cxn modelId="{462C3879-CE7B-4340-841C-F0C1C4BFB1FE}" type="presParOf" srcId="{04C7D56C-09D8-4808-A66D-D202B4ED66EF}" destId="{44EE3AB6-30DB-4575-B5CA-80CAD3521606}" srcOrd="1" destOrd="0" presId="urn:microsoft.com/office/officeart/2005/8/layout/hierarchy2"/>
    <dgm:cxn modelId="{15498A14-E9EB-4B1B-9783-63096A4B11AC}" type="presParOf" srcId="{91206C75-1104-45EB-91A4-A0685851C1E1}" destId="{7049C992-99F9-408B-BD32-7FE97E3B6BD4}" srcOrd="2" destOrd="0" presId="urn:microsoft.com/office/officeart/2005/8/layout/hierarchy2"/>
    <dgm:cxn modelId="{8821EAD7-FEA7-4F3D-B395-A56C3DB41874}" type="presParOf" srcId="{7049C992-99F9-408B-BD32-7FE97E3B6BD4}" destId="{9C242697-B74B-46A5-9BB1-52254D6DB80E}" srcOrd="0" destOrd="0" presId="urn:microsoft.com/office/officeart/2005/8/layout/hierarchy2"/>
    <dgm:cxn modelId="{E1D332A9-8650-4F9C-8D56-9FBCE1909B3A}" type="presParOf" srcId="{91206C75-1104-45EB-91A4-A0685851C1E1}" destId="{2306B4AF-9441-4441-A6DD-8CD08F01B628}" srcOrd="3" destOrd="0" presId="urn:microsoft.com/office/officeart/2005/8/layout/hierarchy2"/>
    <dgm:cxn modelId="{124119AA-57DE-4363-86CC-5FB0CF82A535}" type="presParOf" srcId="{2306B4AF-9441-4441-A6DD-8CD08F01B628}" destId="{6338AD8B-C6CF-4E83-90E0-6E85AF87735E}" srcOrd="0" destOrd="0" presId="urn:microsoft.com/office/officeart/2005/8/layout/hierarchy2"/>
    <dgm:cxn modelId="{BD928A06-7BE3-4DDB-B7EC-EF4A18AA209C}" type="presParOf" srcId="{2306B4AF-9441-4441-A6DD-8CD08F01B628}" destId="{115A5C9D-265B-40FA-95AA-31F28879D94E}" srcOrd="1" destOrd="0" presId="urn:microsoft.com/office/officeart/2005/8/layout/hierarchy2"/>
    <dgm:cxn modelId="{1135175F-1881-426E-B88C-347576E7B388}" type="presParOf" srcId="{115A5C9D-265B-40FA-95AA-31F28879D94E}" destId="{C1B04B88-F1BB-4D3C-8C6D-0F8943B8636A}" srcOrd="0" destOrd="0" presId="urn:microsoft.com/office/officeart/2005/8/layout/hierarchy2"/>
    <dgm:cxn modelId="{FE20D1A3-5AC6-47DD-BF1D-2A8412993D6D}" type="presParOf" srcId="{C1B04B88-F1BB-4D3C-8C6D-0F8943B8636A}" destId="{209874C5-58BC-4BF4-B68C-E8DBE7DB4E3E}" srcOrd="0" destOrd="0" presId="urn:microsoft.com/office/officeart/2005/8/layout/hierarchy2"/>
    <dgm:cxn modelId="{7CC7C1EF-2663-4F62-A695-37D052D795D6}" type="presParOf" srcId="{115A5C9D-265B-40FA-95AA-31F28879D94E}" destId="{0DD1F167-DE5E-410E-AD68-DEC8519A13C1}" srcOrd="1" destOrd="0" presId="urn:microsoft.com/office/officeart/2005/8/layout/hierarchy2"/>
    <dgm:cxn modelId="{8A76DDA0-1C24-4D80-A640-962880B2D14B}" type="presParOf" srcId="{0DD1F167-DE5E-410E-AD68-DEC8519A13C1}" destId="{E658FD3A-DBD6-483C-94D9-8A1D5F87BEB3}" srcOrd="0" destOrd="0" presId="urn:microsoft.com/office/officeart/2005/8/layout/hierarchy2"/>
    <dgm:cxn modelId="{CCBCCC9D-5B5D-4DF8-A5ED-1077701309C3}" type="presParOf" srcId="{0DD1F167-DE5E-410E-AD68-DEC8519A13C1}" destId="{52C88858-3F52-4178-BE40-F37E57D81332}" srcOrd="1" destOrd="0" presId="urn:microsoft.com/office/officeart/2005/8/layout/hierarchy2"/>
    <dgm:cxn modelId="{CBBCCC7D-9579-4E50-B4A6-E90684235DFE}" type="presParOf" srcId="{91206C75-1104-45EB-91A4-A0685851C1E1}" destId="{DF552C61-D910-421E-BC9B-2B721B9C0D04}" srcOrd="4" destOrd="0" presId="urn:microsoft.com/office/officeart/2005/8/layout/hierarchy2"/>
    <dgm:cxn modelId="{C3853515-E3B7-4B6C-A28A-31991F796D4F}" type="presParOf" srcId="{DF552C61-D910-421E-BC9B-2B721B9C0D04}" destId="{A80AF2E2-E5A4-4D76-8C62-D82768C5D754}" srcOrd="0" destOrd="0" presId="urn:microsoft.com/office/officeart/2005/8/layout/hierarchy2"/>
    <dgm:cxn modelId="{7B87E588-97C3-4C01-A124-27963233CCDA}" type="presParOf" srcId="{91206C75-1104-45EB-91A4-A0685851C1E1}" destId="{224031DF-268A-472C-B125-53BD84C87C67}" srcOrd="5" destOrd="0" presId="urn:microsoft.com/office/officeart/2005/8/layout/hierarchy2"/>
    <dgm:cxn modelId="{D39843EB-A578-45B4-B93E-5AD57C691FDF}" type="presParOf" srcId="{224031DF-268A-472C-B125-53BD84C87C67}" destId="{B3D539E8-C108-4432-A737-F9B94D658524}" srcOrd="0" destOrd="0" presId="urn:microsoft.com/office/officeart/2005/8/layout/hierarchy2"/>
    <dgm:cxn modelId="{678B7D79-C04F-461D-A646-2A2FDBCF5212}" type="presParOf" srcId="{224031DF-268A-472C-B125-53BD84C87C67}" destId="{90BD101C-F0D1-4758-80FC-1AB22B01522A}" srcOrd="1" destOrd="0" presId="urn:microsoft.com/office/officeart/2005/8/layout/hierarchy2"/>
    <dgm:cxn modelId="{F5627DEC-A06C-4E12-A374-4D90EABAD99C}" type="presParOf" srcId="{90BD101C-F0D1-4758-80FC-1AB22B01522A}" destId="{FEC6B7F8-0D32-4351-9421-CF4598ACB784}" srcOrd="0" destOrd="0" presId="urn:microsoft.com/office/officeart/2005/8/layout/hierarchy2"/>
    <dgm:cxn modelId="{472A2983-949E-4D80-93D8-B865782B8B6F}" type="presParOf" srcId="{FEC6B7F8-0D32-4351-9421-CF4598ACB784}" destId="{5D0D5B4F-861D-4CEE-9BEF-8CCCB592CEA9}" srcOrd="0" destOrd="0" presId="urn:microsoft.com/office/officeart/2005/8/layout/hierarchy2"/>
    <dgm:cxn modelId="{C2953C8A-769E-4C8C-B36C-46C25DF3C857}" type="presParOf" srcId="{90BD101C-F0D1-4758-80FC-1AB22B01522A}" destId="{36ACEA5E-75AB-408C-8F29-1945A1FDEBE7}" srcOrd="1" destOrd="0" presId="urn:microsoft.com/office/officeart/2005/8/layout/hierarchy2"/>
    <dgm:cxn modelId="{545D38A9-4A7E-41AD-89F7-3E339D0DDF05}" type="presParOf" srcId="{36ACEA5E-75AB-408C-8F29-1945A1FDEBE7}" destId="{AAC4B393-B771-41C6-85F4-EA3F037CFD79}" srcOrd="0" destOrd="0" presId="urn:microsoft.com/office/officeart/2005/8/layout/hierarchy2"/>
    <dgm:cxn modelId="{0DE5E3CD-856D-44D5-A76D-1018CF1118F4}" type="presParOf" srcId="{36ACEA5E-75AB-408C-8F29-1945A1FDEBE7}" destId="{443907F3-0B9F-4381-AEEA-DEA8ACB7E894}" srcOrd="1" destOrd="0" presId="urn:microsoft.com/office/officeart/2005/8/layout/hierarchy2"/>
    <dgm:cxn modelId="{37BF62DF-E127-4B81-97F5-6930A23E7116}" type="presParOf" srcId="{443907F3-0B9F-4381-AEEA-DEA8ACB7E894}" destId="{41DD28B7-989E-4EB3-83F1-94C9638741B6}" srcOrd="0" destOrd="0" presId="urn:microsoft.com/office/officeart/2005/8/layout/hierarchy2"/>
    <dgm:cxn modelId="{0299991D-32AA-4CE5-9FA8-262E8086F270}" type="presParOf" srcId="{41DD28B7-989E-4EB3-83F1-94C9638741B6}" destId="{CD5DDC0E-EBF8-4BB1-95CC-58BD80E2032C}" srcOrd="0" destOrd="0" presId="urn:microsoft.com/office/officeart/2005/8/layout/hierarchy2"/>
    <dgm:cxn modelId="{C7664676-71C8-4E3E-8207-994E288B9432}" type="presParOf" srcId="{443907F3-0B9F-4381-AEEA-DEA8ACB7E894}" destId="{6273D9DF-9C42-48DE-BEAF-2EACCC1804A1}" srcOrd="1" destOrd="0" presId="urn:microsoft.com/office/officeart/2005/8/layout/hierarchy2"/>
    <dgm:cxn modelId="{FF7A5FD8-D580-47BF-AF43-3D4F634DD61C}" type="presParOf" srcId="{6273D9DF-9C42-48DE-BEAF-2EACCC1804A1}" destId="{8F57FEB2-5129-4195-A7C0-083E8DF571BA}" srcOrd="0" destOrd="0" presId="urn:microsoft.com/office/officeart/2005/8/layout/hierarchy2"/>
    <dgm:cxn modelId="{2C217B84-0895-449F-94FA-84D236519844}" type="presParOf" srcId="{6273D9DF-9C42-48DE-BEAF-2EACCC1804A1}" destId="{CE8F84A4-6CDF-4384-A02F-1EE20BDDF63C}" srcOrd="1" destOrd="0" presId="urn:microsoft.com/office/officeart/2005/8/layout/hierarchy2"/>
    <dgm:cxn modelId="{594B2B96-9797-4324-93ED-826EEC424404}" type="presParOf" srcId="{443907F3-0B9F-4381-AEEA-DEA8ACB7E894}" destId="{0E0503C7-1D6E-4893-960B-0DE27868D4CB}" srcOrd="2" destOrd="0" presId="urn:microsoft.com/office/officeart/2005/8/layout/hierarchy2"/>
    <dgm:cxn modelId="{A3F178DD-DFC3-4F0F-B169-5E45F976CE52}" type="presParOf" srcId="{0E0503C7-1D6E-4893-960B-0DE27868D4CB}" destId="{295313F0-D5B4-4A62-AA07-A15AAE1322B6}" srcOrd="0" destOrd="0" presId="urn:microsoft.com/office/officeart/2005/8/layout/hierarchy2"/>
    <dgm:cxn modelId="{C96EA389-3C2F-4D17-882E-FAED25C4321E}" type="presParOf" srcId="{443907F3-0B9F-4381-AEEA-DEA8ACB7E894}" destId="{559DF087-2C7E-4246-AC59-E859963DAB81}" srcOrd="3" destOrd="0" presId="urn:microsoft.com/office/officeart/2005/8/layout/hierarchy2"/>
    <dgm:cxn modelId="{67890CAC-4703-42E1-8EDC-762E6D8F9147}" type="presParOf" srcId="{559DF087-2C7E-4246-AC59-E859963DAB81}" destId="{975E2411-87D3-4347-B43A-2F80AB4D7D0C}" srcOrd="0" destOrd="0" presId="urn:microsoft.com/office/officeart/2005/8/layout/hierarchy2"/>
    <dgm:cxn modelId="{694DBC3A-CAA5-4EBC-B2FA-12EFE25E62F4}" type="presParOf" srcId="{559DF087-2C7E-4246-AC59-E859963DAB81}" destId="{718A4712-1FE8-44B4-B719-950F8B0B6664}" srcOrd="1" destOrd="0" presId="urn:microsoft.com/office/officeart/2005/8/layout/hierarchy2"/>
    <dgm:cxn modelId="{F106718A-C543-4AF7-AE2F-E08D1D52256A}" type="presParOf" srcId="{718A4712-1FE8-44B4-B719-950F8B0B6664}" destId="{AFEC2FB2-4B7C-4A3F-935E-086951445933}" srcOrd="0" destOrd="0" presId="urn:microsoft.com/office/officeart/2005/8/layout/hierarchy2"/>
    <dgm:cxn modelId="{3ABA5A2A-88CE-49C7-B06E-6379BA596892}" type="presParOf" srcId="{AFEC2FB2-4B7C-4A3F-935E-086951445933}" destId="{66D10B00-67F4-4596-AF28-2E8A2EFFE2CC}" srcOrd="0" destOrd="0" presId="urn:microsoft.com/office/officeart/2005/8/layout/hierarchy2"/>
    <dgm:cxn modelId="{ACDDBB33-D202-4FAC-8E42-ED2BF48FDF87}" type="presParOf" srcId="{718A4712-1FE8-44B4-B719-950F8B0B6664}" destId="{3122DC95-195D-4E66-991D-02956510ED4E}" srcOrd="1" destOrd="0" presId="urn:microsoft.com/office/officeart/2005/8/layout/hierarchy2"/>
    <dgm:cxn modelId="{5A2794E5-13D5-49C3-B343-D57E7AB1791B}" type="presParOf" srcId="{3122DC95-195D-4E66-991D-02956510ED4E}" destId="{FBBC7C52-3C00-47CB-B82F-4078D1B14A60}" srcOrd="0" destOrd="0" presId="urn:microsoft.com/office/officeart/2005/8/layout/hierarchy2"/>
    <dgm:cxn modelId="{2514BA6F-B262-4B2A-B8D1-D2DCCF5A898B}" type="presParOf" srcId="{3122DC95-195D-4E66-991D-02956510ED4E}" destId="{5E6FA2AB-D55E-4EA6-AD19-705C1F664DBE}" srcOrd="1" destOrd="0" presId="urn:microsoft.com/office/officeart/2005/8/layout/hierarchy2"/>
    <dgm:cxn modelId="{1F8E0020-C0FA-40E2-B451-D3670F097CB4}" type="presParOf" srcId="{718A4712-1FE8-44B4-B719-950F8B0B6664}" destId="{213C5451-B4BB-488E-B268-B0BB9C0DF21F}" srcOrd="2" destOrd="0" presId="urn:microsoft.com/office/officeart/2005/8/layout/hierarchy2"/>
    <dgm:cxn modelId="{7041EEF2-104D-4158-865D-0F5E0121A6FF}" type="presParOf" srcId="{213C5451-B4BB-488E-B268-B0BB9C0DF21F}" destId="{DEC9EDD1-82B1-4B3D-A0F2-57E3FFC31E2E}" srcOrd="0" destOrd="0" presId="urn:microsoft.com/office/officeart/2005/8/layout/hierarchy2"/>
    <dgm:cxn modelId="{FFC8BD10-86CA-493E-B5D2-59E871702D9B}" type="presParOf" srcId="{718A4712-1FE8-44B4-B719-950F8B0B6664}" destId="{60C572B1-79E3-4564-A813-35BBA49DE366}" srcOrd="3" destOrd="0" presId="urn:microsoft.com/office/officeart/2005/8/layout/hierarchy2"/>
    <dgm:cxn modelId="{20B10C91-37A5-4161-80B8-49F578D84B2B}" type="presParOf" srcId="{60C572B1-79E3-4564-A813-35BBA49DE366}" destId="{B1465ED1-A47E-4F40-85B8-1884BA9FD7A3}" srcOrd="0" destOrd="0" presId="urn:microsoft.com/office/officeart/2005/8/layout/hierarchy2"/>
    <dgm:cxn modelId="{1E812907-29F2-4BE9-80AC-DFDB8DDEE029}" type="presParOf" srcId="{60C572B1-79E3-4564-A813-35BBA49DE366}" destId="{50894F41-5301-48E9-90C0-35BA63E24F42}" srcOrd="1" destOrd="0" presId="urn:microsoft.com/office/officeart/2005/8/layout/hierarchy2"/>
    <dgm:cxn modelId="{D0041C59-AAD6-4F91-A08C-56BA2745BDD1}" type="presParOf" srcId="{90BD101C-F0D1-4758-80FC-1AB22B01522A}" destId="{1141F905-E870-448A-96F8-0ED612347801}" srcOrd="2" destOrd="0" presId="urn:microsoft.com/office/officeart/2005/8/layout/hierarchy2"/>
    <dgm:cxn modelId="{B7D633F7-E5E6-405E-A568-A69B12B111AF}" type="presParOf" srcId="{1141F905-E870-448A-96F8-0ED612347801}" destId="{E1744AF7-360B-49EB-AF80-25FA8EAED86F}" srcOrd="0" destOrd="0" presId="urn:microsoft.com/office/officeart/2005/8/layout/hierarchy2"/>
    <dgm:cxn modelId="{4BB998D5-3143-4157-B3CE-803CF534B24B}" type="presParOf" srcId="{90BD101C-F0D1-4758-80FC-1AB22B01522A}" destId="{087F8E5D-B213-4CDC-AEB7-5D5F5B522C45}" srcOrd="3" destOrd="0" presId="urn:microsoft.com/office/officeart/2005/8/layout/hierarchy2"/>
    <dgm:cxn modelId="{769D39AE-DF83-4743-ADAF-FC19237DD0AA}" type="presParOf" srcId="{087F8E5D-B213-4CDC-AEB7-5D5F5B522C45}" destId="{1C62391B-3FBB-42B2-8E4A-6F0A351C9F62}" srcOrd="0" destOrd="0" presId="urn:microsoft.com/office/officeart/2005/8/layout/hierarchy2"/>
    <dgm:cxn modelId="{B082DCA0-37D5-4953-8AC3-DEA12555FC8A}" type="presParOf" srcId="{087F8E5D-B213-4CDC-AEB7-5D5F5B522C45}" destId="{1603D1BA-A573-48C1-928F-D3D64DB610D2}" srcOrd="1" destOrd="0" presId="urn:microsoft.com/office/officeart/2005/8/layout/hierarchy2"/>
    <dgm:cxn modelId="{CAF0081F-A4ED-47AC-BB9A-B386A7FBF7B4}" type="presParOf" srcId="{1603D1BA-A573-48C1-928F-D3D64DB610D2}" destId="{EA803C36-6D5D-4BDB-88EF-AF071ABE52AC}" srcOrd="0" destOrd="0" presId="urn:microsoft.com/office/officeart/2005/8/layout/hierarchy2"/>
    <dgm:cxn modelId="{CB283468-DFCC-4687-AD6F-A4A2FA029BE3}" type="presParOf" srcId="{EA803C36-6D5D-4BDB-88EF-AF071ABE52AC}" destId="{EBBB8B23-B050-4A87-8B86-35708C00A270}" srcOrd="0" destOrd="0" presId="urn:microsoft.com/office/officeart/2005/8/layout/hierarchy2"/>
    <dgm:cxn modelId="{C0755899-6276-4340-8725-9F6385F8830F}" type="presParOf" srcId="{1603D1BA-A573-48C1-928F-D3D64DB610D2}" destId="{7E9EEE2B-C4FE-4DC6-851B-44D5AA73E6E2}" srcOrd="1" destOrd="0" presId="urn:microsoft.com/office/officeart/2005/8/layout/hierarchy2"/>
    <dgm:cxn modelId="{05E4DDCA-F6B5-4122-A8A9-E0661A070939}" type="presParOf" srcId="{7E9EEE2B-C4FE-4DC6-851B-44D5AA73E6E2}" destId="{9F06D8A1-CD59-4AE3-8062-FFAA5E474795}" srcOrd="0" destOrd="0" presId="urn:microsoft.com/office/officeart/2005/8/layout/hierarchy2"/>
    <dgm:cxn modelId="{4014AE1C-DE49-41FF-9DC1-CC77682AC895}" type="presParOf" srcId="{7E9EEE2B-C4FE-4DC6-851B-44D5AA73E6E2}" destId="{B080303D-1153-4B90-828A-6269380F587C}" srcOrd="1" destOrd="0" presId="urn:microsoft.com/office/officeart/2005/8/layout/hierarchy2"/>
    <dgm:cxn modelId="{3D0E6A93-F669-4D11-B431-45F74335F925}" type="presParOf" srcId="{1603D1BA-A573-48C1-928F-D3D64DB610D2}" destId="{B35B295B-BDB1-4C5F-A5DA-87CE72180DA8}" srcOrd="2" destOrd="0" presId="urn:microsoft.com/office/officeart/2005/8/layout/hierarchy2"/>
    <dgm:cxn modelId="{9F319DA1-68CF-4564-AEB8-274DEDA1FC86}" type="presParOf" srcId="{B35B295B-BDB1-4C5F-A5DA-87CE72180DA8}" destId="{543F810F-A329-41A6-8124-207759595938}" srcOrd="0" destOrd="0" presId="urn:microsoft.com/office/officeart/2005/8/layout/hierarchy2"/>
    <dgm:cxn modelId="{BB2257DC-A2AE-4395-9721-0E512AD1B8CB}" type="presParOf" srcId="{1603D1BA-A573-48C1-928F-D3D64DB610D2}" destId="{64F6EF29-7BE8-4036-AB77-CD8DC8282EA8}" srcOrd="3" destOrd="0" presId="urn:microsoft.com/office/officeart/2005/8/layout/hierarchy2"/>
    <dgm:cxn modelId="{716866C0-0881-4903-89A1-C23C11B3E54B}" type="presParOf" srcId="{64F6EF29-7BE8-4036-AB77-CD8DC8282EA8}" destId="{8291DA08-CE25-4915-AD76-1E2E67AD9798}" srcOrd="0" destOrd="0" presId="urn:microsoft.com/office/officeart/2005/8/layout/hierarchy2"/>
    <dgm:cxn modelId="{7F7D74AB-8151-4D8C-A5F7-AA780C3D7F7F}" type="presParOf" srcId="{64F6EF29-7BE8-4036-AB77-CD8DC8282EA8}" destId="{5BA8F42C-7828-4875-BD2B-982D06CB88FA}" srcOrd="1" destOrd="0" presId="urn:microsoft.com/office/officeart/2005/8/layout/hierarchy2"/>
    <dgm:cxn modelId="{43E758D2-AC40-4B3B-85B2-B273C9B25B35}" type="presParOf" srcId="{5BA8F42C-7828-4875-BD2B-982D06CB88FA}" destId="{F0FFF789-0C34-47BD-9EA4-9EE3FCA25EE0}" srcOrd="0" destOrd="0" presId="urn:microsoft.com/office/officeart/2005/8/layout/hierarchy2"/>
    <dgm:cxn modelId="{ECBF95B9-0D37-4F32-A7E4-C722326A6C5A}" type="presParOf" srcId="{F0FFF789-0C34-47BD-9EA4-9EE3FCA25EE0}" destId="{F69EEB87-FA56-426E-BCBD-8914BE31A753}" srcOrd="0" destOrd="0" presId="urn:microsoft.com/office/officeart/2005/8/layout/hierarchy2"/>
    <dgm:cxn modelId="{308651D5-E6C1-4B57-BD73-18FEA2B21DBE}" type="presParOf" srcId="{5BA8F42C-7828-4875-BD2B-982D06CB88FA}" destId="{9B564420-51BF-42D5-B4A3-67284490DDC6}" srcOrd="1" destOrd="0" presId="urn:microsoft.com/office/officeart/2005/8/layout/hierarchy2"/>
    <dgm:cxn modelId="{27F7F40A-609A-4EE5-8889-09A67E5F5513}" type="presParOf" srcId="{9B564420-51BF-42D5-B4A3-67284490DDC6}" destId="{124968E9-77B1-41C3-AA0C-B15CC18BCDAD}" srcOrd="0" destOrd="0" presId="urn:microsoft.com/office/officeart/2005/8/layout/hierarchy2"/>
    <dgm:cxn modelId="{D0F29712-8D3F-432C-813E-8644BF4DE6D5}" type="presParOf" srcId="{9B564420-51BF-42D5-B4A3-67284490DDC6}" destId="{5D3242D2-2093-4CE2-B4B5-7BD83E7C758C}"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773E93-EE10-4C89-8DD4-662231F4F7A4}"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D5CB8DFE-5907-4FE3-B037-0DB2B83D1DC8}">
      <dgm:prSet phldrT="[文本]" custT="1">
        <dgm:style>
          <a:lnRef idx="2">
            <a:schemeClr val="accent5"/>
          </a:lnRef>
          <a:fillRef idx="1">
            <a:schemeClr val="lt1"/>
          </a:fillRef>
          <a:effectRef idx="0">
            <a:schemeClr val="accent5"/>
          </a:effectRef>
          <a:fontRef idx="minor">
            <a:schemeClr val="dk1"/>
          </a:fontRef>
        </dgm:style>
      </dgm:prSet>
      <dgm:spPr/>
      <dgm:t>
        <a:bodyPr/>
        <a:lstStyle/>
        <a:p>
          <a:r>
            <a:rPr lang="zh-CN" altLang="en-US" sz="1800"/>
            <a:t>基本查询操作</a:t>
          </a:r>
          <a:endParaRPr lang="zh-CN" altLang="en-US" sz="1800" dirty="0"/>
        </a:p>
      </dgm:t>
    </dgm:pt>
    <dgm:pt modelId="{4D948F64-E8AF-4A8F-9908-877856B6D6D6}" type="parTrans" cxnId="{C54B003D-7DBD-4F66-9B68-59ECA2FC5D62}">
      <dgm:prSet/>
      <dgm:spPr/>
      <dgm:t>
        <a:bodyPr/>
        <a:lstStyle/>
        <a:p>
          <a:endParaRPr lang="zh-CN" altLang="en-US"/>
        </a:p>
      </dgm:t>
    </dgm:pt>
    <dgm:pt modelId="{7CBB0949-BEDD-4383-9CFD-3B798490E87A}" type="sibTrans" cxnId="{C54B003D-7DBD-4F66-9B68-59ECA2FC5D62}">
      <dgm:prSet/>
      <dgm:spPr/>
      <dgm:t>
        <a:bodyPr/>
        <a:lstStyle/>
        <a:p>
          <a:endParaRPr lang="zh-CN" altLang="en-US"/>
        </a:p>
      </dgm:t>
    </dgm:pt>
    <dgm:pt modelId="{86E655DF-6897-4C41-8E98-24A6FFAFF682}">
      <dgm:prSet phldrT="[文本]" custT="1">
        <dgm:style>
          <a:lnRef idx="2">
            <a:schemeClr val="accent5"/>
          </a:lnRef>
          <a:fillRef idx="1">
            <a:schemeClr val="lt1"/>
          </a:fillRef>
          <a:effectRef idx="0">
            <a:schemeClr val="accent5"/>
          </a:effectRef>
          <a:fontRef idx="minor">
            <a:schemeClr val="dk1"/>
          </a:fontRef>
        </dgm:style>
      </dgm:prSet>
      <dgm:spPr/>
      <dgm:t>
        <a:bodyPr/>
        <a:lstStyle/>
        <a:p>
          <a:r>
            <a:rPr lang="zh-CN" altLang="en-US" sz="1800" dirty="0"/>
            <a:t>单</a:t>
          </a:r>
          <a:r>
            <a:rPr lang="zh-CN" altLang="en-US" sz="1800"/>
            <a:t>属性条件</a:t>
          </a:r>
          <a:endParaRPr lang="zh-CN" altLang="en-US" sz="1800" b="1" dirty="0">
            <a:solidFill>
              <a:srgbClr val="FF0000"/>
            </a:solidFill>
          </a:endParaRPr>
        </a:p>
      </dgm:t>
    </dgm:pt>
    <dgm:pt modelId="{025DBE29-5BC8-4A66-A390-003537A543DA}" type="parTrans" cxnId="{C0D30EE9-B4F6-4E2A-A904-831A6FB3BD55}">
      <dgm:prSet/>
      <dgm:spPr/>
      <dgm:t>
        <a:bodyPr/>
        <a:lstStyle/>
        <a:p>
          <a:endParaRPr lang="zh-CN" altLang="en-US"/>
        </a:p>
      </dgm:t>
    </dgm:pt>
    <dgm:pt modelId="{60DE1318-DC73-4F95-A126-3725B0F76904}" type="sibTrans" cxnId="{C0D30EE9-B4F6-4E2A-A904-831A6FB3BD55}">
      <dgm:prSet/>
      <dgm:spPr/>
      <dgm:t>
        <a:bodyPr/>
        <a:lstStyle/>
        <a:p>
          <a:endParaRPr lang="zh-CN" altLang="en-US"/>
        </a:p>
      </dgm:t>
    </dgm:pt>
    <dgm:pt modelId="{A212BEF5-53EA-41CA-941C-FC59AFE28B5A}">
      <dgm:prSet phldrT="[文本]" custT="1">
        <dgm:style>
          <a:lnRef idx="1">
            <a:schemeClr val="accent4"/>
          </a:lnRef>
          <a:fillRef idx="2">
            <a:schemeClr val="accent4"/>
          </a:fillRef>
          <a:effectRef idx="1">
            <a:schemeClr val="accent4"/>
          </a:effectRef>
          <a:fontRef idx="minor">
            <a:schemeClr val="dk1"/>
          </a:fontRef>
        </dgm:style>
      </dgm:prSet>
      <dgm:spPr>
        <a:noFill/>
        <a:ln w="38100"/>
      </dgm:spPr>
      <dgm:t>
        <a:bodyPr/>
        <a:lstStyle/>
        <a:p>
          <a:r>
            <a:rPr lang="zh-CN" altLang="en-US" sz="1800"/>
            <a:t>查点</a:t>
          </a:r>
          <a:r>
            <a:rPr lang="en-US" altLang="zh-CN" sz="1800"/>
            <a:t>/</a:t>
          </a:r>
          <a:r>
            <a:rPr lang="zh-CN" altLang="en-US" sz="1800"/>
            <a:t>边</a:t>
          </a:r>
          <a:endParaRPr lang="zh-CN" altLang="en-US" sz="1800" dirty="0"/>
        </a:p>
      </dgm:t>
    </dgm:pt>
    <dgm:pt modelId="{A5EB3F45-356A-44E0-8561-433FC56751DC}" type="parTrans" cxnId="{9451DA59-5AFE-42FA-BC65-6EE8725DBAEC}">
      <dgm:prSet/>
      <dgm:spPr/>
      <dgm:t>
        <a:bodyPr/>
        <a:lstStyle/>
        <a:p>
          <a:endParaRPr lang="zh-CN" altLang="en-US"/>
        </a:p>
      </dgm:t>
    </dgm:pt>
    <dgm:pt modelId="{189C7019-AEED-4FC4-B00E-5889C16A297F}" type="sibTrans" cxnId="{9451DA59-5AFE-42FA-BC65-6EE8725DBAEC}">
      <dgm:prSet/>
      <dgm:spPr/>
      <dgm:t>
        <a:bodyPr/>
        <a:lstStyle/>
        <a:p>
          <a:endParaRPr lang="zh-CN" altLang="en-US"/>
        </a:p>
      </dgm:t>
    </dgm:pt>
    <dgm:pt modelId="{A99ED90B-2A80-42AC-A16E-25F73BCBC2CF}">
      <dgm:prSet phldrT="[文本]" custT="1">
        <dgm:style>
          <a:lnRef idx="2">
            <a:schemeClr val="accent5"/>
          </a:lnRef>
          <a:fillRef idx="1">
            <a:schemeClr val="lt1"/>
          </a:fillRef>
          <a:effectRef idx="0">
            <a:schemeClr val="accent5"/>
          </a:effectRef>
          <a:fontRef idx="minor">
            <a:schemeClr val="dk1"/>
          </a:fontRef>
        </dgm:style>
      </dgm:prSet>
      <dgm:spPr/>
      <dgm:t>
        <a:bodyPr/>
        <a:lstStyle/>
        <a:p>
          <a:r>
            <a:rPr lang="zh-CN" altLang="en-US" sz="1800"/>
            <a:t>给定点</a:t>
          </a:r>
          <a:r>
            <a:rPr lang="en-US" altLang="zh-CN" sz="1800"/>
            <a:t>/</a:t>
          </a:r>
          <a:r>
            <a:rPr lang="zh-CN" altLang="en-US" sz="1800"/>
            <a:t>边</a:t>
          </a:r>
          <a:endParaRPr lang="zh-CN" altLang="en-US" sz="1800" dirty="0"/>
        </a:p>
      </dgm:t>
    </dgm:pt>
    <dgm:pt modelId="{78DCEFBC-31DB-4C34-9451-2A972B0353B6}" type="parTrans" cxnId="{54B614AE-2743-4FFC-BB7A-90B9A0E56E82}">
      <dgm:prSet/>
      <dgm:spPr/>
      <dgm:t>
        <a:bodyPr/>
        <a:lstStyle/>
        <a:p>
          <a:endParaRPr lang="zh-CN" altLang="en-US"/>
        </a:p>
      </dgm:t>
    </dgm:pt>
    <dgm:pt modelId="{070A65D3-13FF-426B-BE2D-1F4E9A53B440}" type="sibTrans" cxnId="{54B614AE-2743-4FFC-BB7A-90B9A0E56E82}">
      <dgm:prSet/>
      <dgm:spPr/>
      <dgm:t>
        <a:bodyPr/>
        <a:lstStyle/>
        <a:p>
          <a:endParaRPr lang="zh-CN" altLang="en-US"/>
        </a:p>
      </dgm:t>
    </dgm:pt>
    <dgm:pt modelId="{71A225AE-0E7D-46C3-A2E5-557FDB766F5C}">
      <dgm:prSet phldrT="[文本]" custT="1">
        <dgm:style>
          <a:lnRef idx="2">
            <a:schemeClr val="accent5"/>
          </a:lnRef>
          <a:fillRef idx="1">
            <a:schemeClr val="lt1"/>
          </a:fillRef>
          <a:effectRef idx="0">
            <a:schemeClr val="accent5"/>
          </a:effectRef>
          <a:fontRef idx="minor">
            <a:schemeClr val="dk1"/>
          </a:fontRef>
        </dgm:style>
      </dgm:prSet>
      <dgm:spPr/>
      <dgm:t>
        <a:bodyPr/>
        <a:lstStyle/>
        <a:p>
          <a:r>
            <a:rPr lang="zh-CN" altLang="en-US" sz="1800"/>
            <a:t>多属性条件</a:t>
          </a:r>
          <a:endParaRPr lang="zh-CN" altLang="en-US" sz="1800" dirty="0"/>
        </a:p>
      </dgm:t>
    </dgm:pt>
    <dgm:pt modelId="{09A98C11-7B9B-4AEE-A8FC-0AC10C0566EB}" type="parTrans" cxnId="{5E24575E-11F6-482E-815F-A3EB4F908B0F}">
      <dgm:prSet/>
      <dgm:spPr/>
      <dgm:t>
        <a:bodyPr/>
        <a:lstStyle/>
        <a:p>
          <a:endParaRPr lang="zh-CN" altLang="en-US"/>
        </a:p>
      </dgm:t>
    </dgm:pt>
    <dgm:pt modelId="{4FB722A2-0BCB-415A-A77A-9E3081D20FC2}" type="sibTrans" cxnId="{5E24575E-11F6-482E-815F-A3EB4F908B0F}">
      <dgm:prSet/>
      <dgm:spPr/>
      <dgm:t>
        <a:bodyPr/>
        <a:lstStyle/>
        <a:p>
          <a:endParaRPr lang="zh-CN" altLang="en-US"/>
        </a:p>
      </dgm:t>
    </dgm:pt>
    <dgm:pt modelId="{C9037268-B303-4FAE-B9E3-AA1B7B6BA7B8}">
      <dgm:prSet phldrT="[文本]" custT="1">
        <dgm:style>
          <a:lnRef idx="1">
            <a:schemeClr val="accent4"/>
          </a:lnRef>
          <a:fillRef idx="2">
            <a:schemeClr val="accent4"/>
          </a:fillRef>
          <a:effectRef idx="1">
            <a:schemeClr val="accent4"/>
          </a:effectRef>
          <a:fontRef idx="minor">
            <a:schemeClr val="dk1"/>
          </a:fontRef>
        </dgm:style>
      </dgm:prSet>
      <dgm:spPr>
        <a:noFill/>
        <a:ln w="38100"/>
      </dgm:spPr>
      <dgm:t>
        <a:bodyPr/>
        <a:lstStyle/>
        <a:p>
          <a:r>
            <a:rPr lang="zh-CN" altLang="en-US" sz="1800"/>
            <a:t>查点</a:t>
          </a:r>
          <a:r>
            <a:rPr lang="en-US" altLang="zh-CN" sz="1800"/>
            <a:t>/</a:t>
          </a:r>
          <a:r>
            <a:rPr lang="zh-CN" altLang="en-US" sz="1800"/>
            <a:t>边</a:t>
          </a:r>
          <a:endParaRPr lang="zh-CN" altLang="en-US" sz="1800" dirty="0"/>
        </a:p>
      </dgm:t>
    </dgm:pt>
    <dgm:pt modelId="{76733977-F716-434C-A111-CE6F05D83121}" type="parTrans" cxnId="{0949C4FF-DBE6-4243-A60F-EBE9D91023E1}">
      <dgm:prSet/>
      <dgm:spPr/>
      <dgm:t>
        <a:bodyPr/>
        <a:lstStyle/>
        <a:p>
          <a:endParaRPr lang="zh-CN" altLang="en-US"/>
        </a:p>
      </dgm:t>
    </dgm:pt>
    <dgm:pt modelId="{E7B692F1-1D63-4C30-958B-EED1A673D8D2}" type="sibTrans" cxnId="{0949C4FF-DBE6-4243-A60F-EBE9D91023E1}">
      <dgm:prSet/>
      <dgm:spPr/>
      <dgm:t>
        <a:bodyPr/>
        <a:lstStyle/>
        <a:p>
          <a:endParaRPr lang="zh-CN" altLang="en-US"/>
        </a:p>
      </dgm:t>
    </dgm:pt>
    <dgm:pt modelId="{667E2378-78CF-4BA1-A7AE-28320FA4457D}">
      <dgm:prSet phldrT="[文本]" custT="1">
        <dgm:style>
          <a:lnRef idx="2">
            <a:schemeClr val="accent5"/>
          </a:lnRef>
          <a:fillRef idx="1">
            <a:schemeClr val="lt1"/>
          </a:fillRef>
          <a:effectRef idx="0">
            <a:schemeClr val="accent5"/>
          </a:effectRef>
          <a:fontRef idx="minor">
            <a:schemeClr val="dk1"/>
          </a:fontRef>
        </dgm:style>
      </dgm:prSet>
      <dgm:spPr/>
      <dgm:t>
        <a:bodyPr/>
        <a:lstStyle/>
        <a:p>
          <a:r>
            <a:rPr lang="zh-CN" altLang="en-US" sz="1800"/>
            <a:t>给定点</a:t>
          </a:r>
          <a:r>
            <a:rPr lang="en-US" altLang="zh-CN" sz="1800"/>
            <a:t>/</a:t>
          </a:r>
          <a:r>
            <a:rPr lang="zh-CN" altLang="en-US" sz="1800"/>
            <a:t>边</a:t>
          </a:r>
          <a:endParaRPr lang="zh-CN" altLang="en-US" sz="1800" dirty="0"/>
        </a:p>
      </dgm:t>
    </dgm:pt>
    <dgm:pt modelId="{707A4ABC-67B2-4EFB-B1E0-8E864609693C}" type="parTrans" cxnId="{1B538ED4-6C02-48EA-8E84-6F4434B50DE7}">
      <dgm:prSet/>
      <dgm:spPr/>
      <dgm:t>
        <a:bodyPr/>
        <a:lstStyle/>
        <a:p>
          <a:endParaRPr lang="zh-CN" altLang="en-US"/>
        </a:p>
      </dgm:t>
    </dgm:pt>
    <dgm:pt modelId="{9F4E6B8D-8DD9-4560-89EE-1E3143FE7396}" type="sibTrans" cxnId="{1B538ED4-6C02-48EA-8E84-6F4434B50DE7}">
      <dgm:prSet/>
      <dgm:spPr/>
      <dgm:t>
        <a:bodyPr/>
        <a:lstStyle/>
        <a:p>
          <a:endParaRPr lang="zh-CN" altLang="en-US"/>
        </a:p>
      </dgm:t>
    </dgm:pt>
    <dgm:pt modelId="{F41305BC-2B29-4564-B744-61F054028867}">
      <dgm:prSet phldrT="[文本]" custT="1"/>
      <dgm:spPr>
        <a:noFill/>
        <a:ln w="38100">
          <a:solidFill>
            <a:schemeClr val="accent5"/>
          </a:solidFill>
        </a:ln>
      </dgm:spPr>
      <dgm:t>
        <a:bodyPr/>
        <a:lstStyle/>
        <a:p>
          <a:r>
            <a:rPr lang="zh-CN" altLang="en-US" sz="1800" dirty="0">
              <a:solidFill>
                <a:schemeClr val="tx1"/>
              </a:solidFill>
            </a:rPr>
            <a:t>查</a:t>
          </a:r>
          <a:r>
            <a:rPr lang="en-US" altLang="zh-CN" sz="1800" dirty="0">
              <a:solidFill>
                <a:schemeClr val="tx1"/>
              </a:solidFill>
            </a:rPr>
            <a:t>Temporal Value</a:t>
          </a:r>
          <a:endParaRPr lang="zh-CN" altLang="en-US" sz="1800" dirty="0">
            <a:solidFill>
              <a:schemeClr val="tx1"/>
            </a:solidFill>
          </a:endParaRPr>
        </a:p>
      </dgm:t>
    </dgm:pt>
    <dgm:pt modelId="{34FF5E20-4CCF-4D74-B6A9-D130CF080339}" type="parTrans" cxnId="{212BE8AF-CD63-43DE-848B-022EBD1A999C}">
      <dgm:prSet/>
      <dgm:spPr/>
      <dgm:t>
        <a:bodyPr/>
        <a:lstStyle/>
        <a:p>
          <a:endParaRPr lang="zh-CN" altLang="en-US"/>
        </a:p>
      </dgm:t>
    </dgm:pt>
    <dgm:pt modelId="{5780226F-EA62-4062-AAE9-EF90127F05FA}" type="sibTrans" cxnId="{212BE8AF-CD63-43DE-848B-022EBD1A999C}">
      <dgm:prSet/>
      <dgm:spPr/>
      <dgm:t>
        <a:bodyPr/>
        <a:lstStyle/>
        <a:p>
          <a:endParaRPr lang="zh-CN" altLang="en-US"/>
        </a:p>
      </dgm:t>
    </dgm:pt>
    <dgm:pt modelId="{5996123F-FE67-45DB-AAF9-428CCEB997C0}">
      <dgm:prSet phldrT="[文本]" custT="1">
        <dgm:style>
          <a:lnRef idx="1">
            <a:schemeClr val="accent4"/>
          </a:lnRef>
          <a:fillRef idx="2">
            <a:schemeClr val="accent4"/>
          </a:fillRef>
          <a:effectRef idx="1">
            <a:schemeClr val="accent4"/>
          </a:effectRef>
          <a:fontRef idx="minor">
            <a:schemeClr val="dk1"/>
          </a:fontRef>
        </dgm:style>
      </dgm:prSet>
      <dgm:spPr>
        <a:noFill/>
        <a:ln w="38100"/>
      </dgm:spPr>
      <dgm:t>
        <a:bodyPr/>
        <a:lstStyle/>
        <a:p>
          <a:r>
            <a:rPr lang="en-US" altLang="zh-CN" sz="1800" b="0" dirty="0"/>
            <a:t>Temporal Value</a:t>
          </a:r>
          <a:r>
            <a:rPr lang="zh-CN" altLang="en-US" sz="1800" b="0" dirty="0"/>
            <a:t>聚合</a:t>
          </a:r>
        </a:p>
      </dgm:t>
    </dgm:pt>
    <dgm:pt modelId="{0AC36782-24F3-4B4C-AC55-4479A8620B43}" type="parTrans" cxnId="{829D5168-E0CF-43D5-9A15-661DAB379609}">
      <dgm:prSet/>
      <dgm:spPr/>
      <dgm:t>
        <a:bodyPr/>
        <a:lstStyle/>
        <a:p>
          <a:endParaRPr lang="zh-CN" altLang="en-US"/>
        </a:p>
      </dgm:t>
    </dgm:pt>
    <dgm:pt modelId="{CB8C6C9D-0982-4176-80E3-E228DBE57587}" type="sibTrans" cxnId="{829D5168-E0CF-43D5-9A15-661DAB379609}">
      <dgm:prSet/>
      <dgm:spPr/>
      <dgm:t>
        <a:bodyPr/>
        <a:lstStyle/>
        <a:p>
          <a:endParaRPr lang="zh-CN" altLang="en-US"/>
        </a:p>
      </dgm:t>
    </dgm:pt>
    <dgm:pt modelId="{05AE02E9-4AEF-4B9D-80DD-47A5C4AE132C}">
      <dgm:prSet phldrT="[文本]" custT="1"/>
      <dgm:spPr>
        <a:noFill/>
        <a:ln w="38100">
          <a:solidFill>
            <a:schemeClr val="accent5"/>
          </a:solidFill>
        </a:ln>
      </dgm:spPr>
      <dgm:t>
        <a:bodyPr/>
        <a:lstStyle/>
        <a:p>
          <a:r>
            <a:rPr lang="zh-CN" altLang="en-US" sz="1800" dirty="0">
              <a:solidFill>
                <a:schemeClr val="tx1"/>
              </a:solidFill>
            </a:rPr>
            <a:t>查</a:t>
          </a:r>
          <a:r>
            <a:rPr lang="en-US" altLang="zh-CN" sz="1800" dirty="0">
              <a:solidFill>
                <a:schemeClr val="tx1"/>
              </a:solidFill>
            </a:rPr>
            <a:t>Temporal Value</a:t>
          </a:r>
          <a:endParaRPr lang="zh-CN" altLang="en-US" sz="1800" dirty="0">
            <a:solidFill>
              <a:schemeClr val="tx1"/>
            </a:solidFill>
          </a:endParaRPr>
        </a:p>
      </dgm:t>
    </dgm:pt>
    <dgm:pt modelId="{952D6FA8-AB73-4427-8A25-9D620BABDAEB}" type="parTrans" cxnId="{615B860D-9903-48A4-A8E0-996855A36108}">
      <dgm:prSet/>
      <dgm:spPr/>
      <dgm:t>
        <a:bodyPr/>
        <a:lstStyle/>
        <a:p>
          <a:endParaRPr lang="zh-CN" altLang="en-US"/>
        </a:p>
      </dgm:t>
    </dgm:pt>
    <dgm:pt modelId="{2E25182F-27DA-43D9-BDC5-ECBCF889260F}" type="sibTrans" cxnId="{615B860D-9903-48A4-A8E0-996855A36108}">
      <dgm:prSet/>
      <dgm:spPr/>
      <dgm:t>
        <a:bodyPr/>
        <a:lstStyle/>
        <a:p>
          <a:endParaRPr lang="zh-CN" altLang="en-US"/>
        </a:p>
      </dgm:t>
    </dgm:pt>
    <dgm:pt modelId="{BB97CA6F-4450-4E12-ACBD-AA8D0840C4BB}">
      <dgm:prSet phldrT="[文本]" custT="1">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zh-CN" altLang="en-US" sz="1800" kern="1200" dirty="0">
              <a:solidFill>
                <a:prstClr val="black"/>
              </a:solidFill>
              <a:latin typeface="Arial"/>
              <a:ea typeface="微软雅黑 Light"/>
              <a:cs typeface="+mn-cs"/>
            </a:rPr>
            <a:t>拓扑结构</a:t>
          </a:r>
        </a:p>
      </dgm:t>
    </dgm:pt>
    <dgm:pt modelId="{87821EA9-E632-472D-A184-555573FD7899}" type="parTrans" cxnId="{4A1C1B4B-3E38-4B05-9F84-AE5A6491E87E}">
      <dgm:prSet/>
      <dgm:spPr/>
      <dgm:t>
        <a:bodyPr/>
        <a:lstStyle/>
        <a:p>
          <a:endParaRPr lang="zh-CN" altLang="en-US"/>
        </a:p>
      </dgm:t>
    </dgm:pt>
    <dgm:pt modelId="{125239CD-9F2A-4C53-B38F-6209F7AF629A}" type="sibTrans" cxnId="{4A1C1B4B-3E38-4B05-9F84-AE5A6491E87E}">
      <dgm:prSet/>
      <dgm:spPr/>
      <dgm:t>
        <a:bodyPr/>
        <a:lstStyle/>
        <a:p>
          <a:endParaRPr lang="zh-CN" altLang="en-US"/>
        </a:p>
      </dgm:t>
    </dgm:pt>
    <dgm:pt modelId="{43C96E48-CA12-4DC0-89B2-DD834ED8C61C}">
      <dgm:prSet phldrT="[文本]" custT="1">
        <dgm:style>
          <a:lnRef idx="2">
            <a:schemeClr val="accent5"/>
          </a:lnRef>
          <a:fillRef idx="1">
            <a:schemeClr val="lt1"/>
          </a:fillRef>
          <a:effectRef idx="0">
            <a:schemeClr val="accent5"/>
          </a:effectRef>
          <a:fontRef idx="minor">
            <a:schemeClr val="dk1"/>
          </a:fontRef>
        </dgm:style>
      </dgm:prSet>
      <dgm:spPr>
        <a:ln w="38100"/>
      </dgm:spPr>
      <dgm:t>
        <a:bodyPr/>
        <a:lstStyle/>
        <a:p>
          <a:r>
            <a:rPr lang="zh-CN" altLang="en-US" sz="1800" kern="1200" dirty="0">
              <a:solidFill>
                <a:schemeClr val="tx1"/>
              </a:solidFill>
              <a:latin typeface="Arial"/>
              <a:ea typeface="微软雅黑 Light"/>
              <a:cs typeface="+mn-cs"/>
            </a:rPr>
            <a:t>给定点查相连边</a:t>
          </a:r>
        </a:p>
      </dgm:t>
    </dgm:pt>
    <dgm:pt modelId="{4368675A-7266-485E-99DF-7708F3533B3A}" type="parTrans" cxnId="{C62FE4FA-34C7-4D77-BFB8-9FD9493EFA80}">
      <dgm:prSet/>
      <dgm:spPr/>
      <dgm:t>
        <a:bodyPr/>
        <a:lstStyle/>
        <a:p>
          <a:endParaRPr lang="zh-CN" altLang="en-US"/>
        </a:p>
      </dgm:t>
    </dgm:pt>
    <dgm:pt modelId="{1F2BBA41-F292-42E9-9956-7857181F0B2C}" type="sibTrans" cxnId="{C62FE4FA-34C7-4D77-BFB8-9FD9493EFA80}">
      <dgm:prSet/>
      <dgm:spPr/>
      <dgm:t>
        <a:bodyPr/>
        <a:lstStyle/>
        <a:p>
          <a:endParaRPr lang="zh-CN" altLang="en-US"/>
        </a:p>
      </dgm:t>
    </dgm:pt>
    <dgm:pt modelId="{B71F0CA7-9F42-431C-BC3F-93F1F32D9037}">
      <dgm:prSet phldrT="[文本]" custT="1">
        <dgm:style>
          <a:lnRef idx="2">
            <a:schemeClr val="accent5"/>
          </a:lnRef>
          <a:fillRef idx="1">
            <a:schemeClr val="lt1"/>
          </a:fillRef>
          <a:effectRef idx="0">
            <a:schemeClr val="accent5"/>
          </a:effectRef>
          <a:fontRef idx="minor">
            <a:schemeClr val="dk1"/>
          </a:fontRef>
        </dgm:style>
      </dgm:prSet>
      <dgm:spPr>
        <a:ln w="38100"/>
      </dgm:spPr>
      <dgm:t>
        <a:bodyPr/>
        <a:lstStyle/>
        <a:p>
          <a:r>
            <a:rPr lang="zh-CN" altLang="en-US" sz="1800" kern="1200" dirty="0">
              <a:solidFill>
                <a:schemeClr val="tx1"/>
              </a:solidFill>
              <a:latin typeface="Arial"/>
              <a:ea typeface="微软雅黑 Light"/>
              <a:cs typeface="+mn-cs"/>
            </a:rPr>
            <a:t>给定边查起止点</a:t>
          </a:r>
        </a:p>
      </dgm:t>
    </dgm:pt>
    <dgm:pt modelId="{7DFE18E8-440E-428C-9C14-7A95D3EAD94A}" type="parTrans" cxnId="{23F3A2D7-84B1-4115-84A4-E7349BBA91CF}">
      <dgm:prSet/>
      <dgm:spPr/>
      <dgm:t>
        <a:bodyPr/>
        <a:lstStyle/>
        <a:p>
          <a:endParaRPr lang="zh-CN" altLang="en-US"/>
        </a:p>
      </dgm:t>
    </dgm:pt>
    <dgm:pt modelId="{B5BBD35A-143D-4138-BAD0-061DB220106C}" type="sibTrans" cxnId="{23F3A2D7-84B1-4115-84A4-E7349BBA91CF}">
      <dgm:prSet/>
      <dgm:spPr/>
      <dgm:t>
        <a:bodyPr/>
        <a:lstStyle/>
        <a:p>
          <a:endParaRPr lang="zh-CN" altLang="en-US"/>
        </a:p>
      </dgm:t>
    </dgm:pt>
    <dgm:pt modelId="{E2D6C915-BAFC-4E9C-A856-8968AE3ED149}">
      <dgm:prSet phldrT="[文本]" custT="1">
        <dgm:style>
          <a:lnRef idx="2">
            <a:schemeClr val="accent6">
              <a:shade val="50000"/>
            </a:schemeClr>
          </a:lnRef>
          <a:fillRef idx="1">
            <a:schemeClr val="accent6"/>
          </a:fillRef>
          <a:effectRef idx="0">
            <a:schemeClr val="accent6"/>
          </a:effectRef>
          <a:fontRef idx="minor">
            <a:schemeClr val="lt1"/>
          </a:fontRef>
        </dgm:style>
      </dgm:prSet>
      <dgm:spPr/>
      <dgm:t>
        <a:bodyPr/>
        <a:lstStyle/>
        <a:p>
          <a:r>
            <a:rPr lang="zh-CN" altLang="en-US" sz="1800" b="0" dirty="0">
              <a:solidFill>
                <a:schemeClr val="tx1"/>
              </a:solidFill>
            </a:rPr>
            <a:t>时态属性</a:t>
          </a:r>
        </a:p>
      </dgm:t>
    </dgm:pt>
    <dgm:pt modelId="{F3F26B2E-553B-4F43-BF08-96CCE2137460}" type="parTrans" cxnId="{E8B70E4E-E782-45EA-8EC1-C59864755075}">
      <dgm:prSet/>
      <dgm:spPr/>
      <dgm:t>
        <a:bodyPr/>
        <a:lstStyle/>
        <a:p>
          <a:endParaRPr lang="zh-CN" altLang="en-US"/>
        </a:p>
      </dgm:t>
    </dgm:pt>
    <dgm:pt modelId="{2CD1E4C7-1645-4669-830D-E634D4730E08}" type="sibTrans" cxnId="{E8B70E4E-E782-45EA-8EC1-C59864755075}">
      <dgm:prSet/>
      <dgm:spPr/>
      <dgm:t>
        <a:bodyPr/>
        <a:lstStyle/>
        <a:p>
          <a:endParaRPr lang="zh-CN" altLang="en-US"/>
        </a:p>
      </dgm:t>
    </dgm:pt>
    <dgm:pt modelId="{B4ECCB6A-DDCF-414A-9C1B-CF1751D78F77}">
      <dgm:prSet phldrT="[文本]" custT="1">
        <dgm:style>
          <a:lnRef idx="2">
            <a:schemeClr val="accent4">
              <a:shade val="50000"/>
            </a:schemeClr>
          </a:lnRef>
          <a:fillRef idx="1">
            <a:schemeClr val="accent4"/>
          </a:fillRef>
          <a:effectRef idx="0">
            <a:schemeClr val="accent4"/>
          </a:effectRef>
          <a:fontRef idx="minor">
            <a:schemeClr val="lt1"/>
          </a:fontRef>
        </dgm:style>
      </dgm:prSet>
      <dgm:spPr/>
      <dgm:t>
        <a:bodyPr/>
        <a:lstStyle/>
        <a:p>
          <a:r>
            <a:rPr lang="zh-CN" altLang="en-US" sz="1800" b="0">
              <a:solidFill>
                <a:schemeClr val="tx1"/>
              </a:solidFill>
            </a:rPr>
            <a:t>静态属性</a:t>
          </a:r>
          <a:endParaRPr lang="zh-CN" altLang="en-US" sz="1800" b="0" dirty="0">
            <a:solidFill>
              <a:schemeClr val="tx1"/>
            </a:solidFill>
          </a:endParaRPr>
        </a:p>
      </dgm:t>
    </dgm:pt>
    <dgm:pt modelId="{D2E3F693-D8DB-483D-A037-C361C57DFAAC}" type="parTrans" cxnId="{89AE795C-9ED4-458E-8830-EFD65503319A}">
      <dgm:prSet/>
      <dgm:spPr/>
      <dgm:t>
        <a:bodyPr/>
        <a:lstStyle/>
        <a:p>
          <a:endParaRPr lang="zh-CN" altLang="en-US"/>
        </a:p>
      </dgm:t>
    </dgm:pt>
    <dgm:pt modelId="{F5FF7A82-F645-4D34-9AD5-92BA3DD7562B}" type="sibTrans" cxnId="{89AE795C-9ED4-458E-8830-EFD65503319A}">
      <dgm:prSet/>
      <dgm:spPr/>
      <dgm:t>
        <a:bodyPr/>
        <a:lstStyle/>
        <a:p>
          <a:endParaRPr lang="zh-CN" altLang="en-US"/>
        </a:p>
      </dgm:t>
    </dgm:pt>
    <dgm:pt modelId="{098F9300-442A-41A9-91A7-DD8CC065E259}">
      <dgm:prSet phldrT="[文本]" custT="1">
        <dgm:style>
          <a:lnRef idx="1">
            <a:schemeClr val="accent4"/>
          </a:lnRef>
          <a:fillRef idx="2">
            <a:schemeClr val="accent4"/>
          </a:fillRef>
          <a:effectRef idx="1">
            <a:schemeClr val="accent4"/>
          </a:effectRef>
          <a:fontRef idx="minor">
            <a:schemeClr val="dk1"/>
          </a:fontRef>
        </dgm:style>
      </dgm:prSet>
      <dgm:spPr>
        <a:noFill/>
        <a:ln w="38100"/>
      </dgm:spPr>
      <dgm:t>
        <a:bodyPr/>
        <a:lstStyle/>
        <a:p>
          <a:r>
            <a:rPr lang="zh-CN" altLang="en-US" sz="1800" dirty="0"/>
            <a:t>给定点</a:t>
          </a:r>
          <a:r>
            <a:rPr lang="en-US" altLang="zh-CN" sz="1800" dirty="0"/>
            <a:t>/</a:t>
          </a:r>
          <a:r>
            <a:rPr lang="zh-CN" altLang="en-US" sz="1800" dirty="0"/>
            <a:t>边查属性值</a:t>
          </a:r>
          <a:endParaRPr lang="zh-CN" altLang="en-US" sz="1800" b="1" dirty="0">
            <a:solidFill>
              <a:srgbClr val="FF0000"/>
            </a:solidFill>
          </a:endParaRPr>
        </a:p>
      </dgm:t>
    </dgm:pt>
    <dgm:pt modelId="{F11B7B87-9968-4292-9D1B-94817BA6668A}" type="parTrans" cxnId="{96B23139-A804-404F-B12A-9301B68C0567}">
      <dgm:prSet/>
      <dgm:spPr/>
      <dgm:t>
        <a:bodyPr/>
        <a:lstStyle/>
        <a:p>
          <a:endParaRPr lang="zh-CN" altLang="en-US"/>
        </a:p>
      </dgm:t>
    </dgm:pt>
    <dgm:pt modelId="{0275C9A7-6218-44AD-9DD6-4D6D06CA07C5}" type="sibTrans" cxnId="{96B23139-A804-404F-B12A-9301B68C0567}">
      <dgm:prSet/>
      <dgm:spPr/>
      <dgm:t>
        <a:bodyPr/>
        <a:lstStyle/>
        <a:p>
          <a:endParaRPr lang="zh-CN" altLang="en-US"/>
        </a:p>
      </dgm:t>
    </dgm:pt>
    <dgm:pt modelId="{DBC604E3-3F10-4452-A5E1-C2EF4B100AC8}" type="pres">
      <dgm:prSet presAssocID="{41773E93-EE10-4C89-8DD4-662231F4F7A4}" presName="diagram" presStyleCnt="0">
        <dgm:presLayoutVars>
          <dgm:chPref val="1"/>
          <dgm:dir/>
          <dgm:animOne val="branch"/>
          <dgm:animLvl val="lvl"/>
          <dgm:resizeHandles val="exact"/>
        </dgm:presLayoutVars>
      </dgm:prSet>
      <dgm:spPr/>
    </dgm:pt>
    <dgm:pt modelId="{A8DBFA1B-7FA4-43CC-9B72-0FAADCE6D058}" type="pres">
      <dgm:prSet presAssocID="{D5CB8DFE-5907-4FE3-B037-0DB2B83D1DC8}" presName="root1" presStyleCnt="0"/>
      <dgm:spPr/>
    </dgm:pt>
    <dgm:pt modelId="{410FFA16-D461-4FDE-93D3-104450E6FBCB}" type="pres">
      <dgm:prSet presAssocID="{D5CB8DFE-5907-4FE3-B037-0DB2B83D1DC8}" presName="LevelOneTextNode" presStyleLbl="node0" presStyleIdx="0" presStyleCnt="1" custScaleX="32186" custScaleY="327020" custLinFactNeighborX="2322" custLinFactNeighborY="8672">
        <dgm:presLayoutVars>
          <dgm:chPref val="3"/>
        </dgm:presLayoutVars>
      </dgm:prSet>
      <dgm:spPr/>
    </dgm:pt>
    <dgm:pt modelId="{91206C75-1104-45EB-91A4-A0685851C1E1}" type="pres">
      <dgm:prSet presAssocID="{D5CB8DFE-5907-4FE3-B037-0DB2B83D1DC8}" presName="level2hierChild" presStyleCnt="0"/>
      <dgm:spPr/>
    </dgm:pt>
    <dgm:pt modelId="{8E2E9067-A689-4B8F-AAB0-7FF0DD43939E}" type="pres">
      <dgm:prSet presAssocID="{87821EA9-E632-472D-A184-555573FD7899}" presName="conn2-1" presStyleLbl="parChTrans1D2" presStyleIdx="0" presStyleCnt="3"/>
      <dgm:spPr/>
    </dgm:pt>
    <dgm:pt modelId="{38FD6ED8-ECCB-4029-A644-586A594F272C}" type="pres">
      <dgm:prSet presAssocID="{87821EA9-E632-472D-A184-555573FD7899}" presName="connTx" presStyleLbl="parChTrans1D2" presStyleIdx="0" presStyleCnt="3"/>
      <dgm:spPr/>
    </dgm:pt>
    <dgm:pt modelId="{8F72CA0A-2F67-43DA-91CC-BC7E747C396D}" type="pres">
      <dgm:prSet presAssocID="{BB97CA6F-4450-4E12-ACBD-AA8D0840C4BB}" presName="root2" presStyleCnt="0"/>
      <dgm:spPr/>
    </dgm:pt>
    <dgm:pt modelId="{507636E6-4A0E-4956-9127-67FD06BE7D0A}" type="pres">
      <dgm:prSet presAssocID="{BB97CA6F-4450-4E12-ACBD-AA8D0840C4BB}" presName="LevelTwoTextNode" presStyleLbl="node2" presStyleIdx="0" presStyleCnt="3" custScaleY="41800" custLinFactNeighborX="-11366" custLinFactNeighborY="11064">
        <dgm:presLayoutVars>
          <dgm:chPref val="3"/>
        </dgm:presLayoutVars>
      </dgm:prSet>
      <dgm:spPr/>
    </dgm:pt>
    <dgm:pt modelId="{94B93611-850B-45F1-996F-7CD2FD2748D7}" type="pres">
      <dgm:prSet presAssocID="{BB97CA6F-4450-4E12-ACBD-AA8D0840C4BB}" presName="level3hierChild" presStyleCnt="0"/>
      <dgm:spPr/>
    </dgm:pt>
    <dgm:pt modelId="{D43F33FB-0FE4-498A-AFE9-C942675F5888}" type="pres">
      <dgm:prSet presAssocID="{4368675A-7266-485E-99DF-7708F3533B3A}" presName="conn2-1" presStyleLbl="parChTrans1D3" presStyleIdx="0" presStyleCnt="5"/>
      <dgm:spPr/>
    </dgm:pt>
    <dgm:pt modelId="{AA6FB53C-3675-4C60-9856-812E206926F8}" type="pres">
      <dgm:prSet presAssocID="{4368675A-7266-485E-99DF-7708F3533B3A}" presName="connTx" presStyleLbl="parChTrans1D3" presStyleIdx="0" presStyleCnt="5"/>
      <dgm:spPr/>
    </dgm:pt>
    <dgm:pt modelId="{B8B89E32-BB22-42F7-B1F4-F2CC79E468FD}" type="pres">
      <dgm:prSet presAssocID="{43C96E48-CA12-4DC0-89B2-DD834ED8C61C}" presName="root2" presStyleCnt="0"/>
      <dgm:spPr/>
    </dgm:pt>
    <dgm:pt modelId="{C22A94E2-0F43-43F8-9305-2EFF891F24E0}" type="pres">
      <dgm:prSet presAssocID="{43C96E48-CA12-4DC0-89B2-DD834ED8C61C}" presName="LevelTwoTextNode" presStyleLbl="node3" presStyleIdx="0" presStyleCnt="5" custScaleX="135398" custScaleY="41800" custLinFactNeighborY="14229">
        <dgm:presLayoutVars>
          <dgm:chPref val="3"/>
        </dgm:presLayoutVars>
      </dgm:prSet>
      <dgm:spPr/>
    </dgm:pt>
    <dgm:pt modelId="{1D510B6D-391E-456C-A552-FD9BCC1969C7}" type="pres">
      <dgm:prSet presAssocID="{43C96E48-CA12-4DC0-89B2-DD834ED8C61C}" presName="level3hierChild" presStyleCnt="0"/>
      <dgm:spPr/>
    </dgm:pt>
    <dgm:pt modelId="{572BC268-B573-4968-953A-CA4323486C75}" type="pres">
      <dgm:prSet presAssocID="{7DFE18E8-440E-428C-9C14-7A95D3EAD94A}" presName="conn2-1" presStyleLbl="parChTrans1D3" presStyleIdx="1" presStyleCnt="5"/>
      <dgm:spPr/>
    </dgm:pt>
    <dgm:pt modelId="{157E34A4-EAFA-4F61-A05B-E9F05A28AE5E}" type="pres">
      <dgm:prSet presAssocID="{7DFE18E8-440E-428C-9C14-7A95D3EAD94A}" presName="connTx" presStyleLbl="parChTrans1D3" presStyleIdx="1" presStyleCnt="5"/>
      <dgm:spPr/>
    </dgm:pt>
    <dgm:pt modelId="{04C7D56C-09D8-4808-A66D-D202B4ED66EF}" type="pres">
      <dgm:prSet presAssocID="{B71F0CA7-9F42-431C-BC3F-93F1F32D9037}" presName="root2" presStyleCnt="0"/>
      <dgm:spPr/>
    </dgm:pt>
    <dgm:pt modelId="{4CE4C79B-0EC7-4CEB-9541-66F34A8B0E58}" type="pres">
      <dgm:prSet presAssocID="{B71F0CA7-9F42-431C-BC3F-93F1F32D9037}" presName="LevelTwoTextNode" presStyleLbl="node3" presStyleIdx="1" presStyleCnt="5" custScaleX="124798" custScaleY="41800" custLinFactNeighborX="1423" custLinFactNeighborY="14291">
        <dgm:presLayoutVars>
          <dgm:chPref val="3"/>
        </dgm:presLayoutVars>
      </dgm:prSet>
      <dgm:spPr/>
    </dgm:pt>
    <dgm:pt modelId="{44EE3AB6-30DB-4575-B5CA-80CAD3521606}" type="pres">
      <dgm:prSet presAssocID="{B71F0CA7-9F42-431C-BC3F-93F1F32D9037}" presName="level3hierChild" presStyleCnt="0"/>
      <dgm:spPr/>
    </dgm:pt>
    <dgm:pt modelId="{7049C992-99F9-408B-BD32-7FE97E3B6BD4}" type="pres">
      <dgm:prSet presAssocID="{D2E3F693-D8DB-483D-A037-C361C57DFAAC}" presName="conn2-1" presStyleLbl="parChTrans1D2" presStyleIdx="1" presStyleCnt="3"/>
      <dgm:spPr/>
    </dgm:pt>
    <dgm:pt modelId="{9C242697-B74B-46A5-9BB1-52254D6DB80E}" type="pres">
      <dgm:prSet presAssocID="{D2E3F693-D8DB-483D-A037-C361C57DFAAC}" presName="connTx" presStyleLbl="parChTrans1D2" presStyleIdx="1" presStyleCnt="3"/>
      <dgm:spPr/>
    </dgm:pt>
    <dgm:pt modelId="{2306B4AF-9441-4441-A6DD-8CD08F01B628}" type="pres">
      <dgm:prSet presAssocID="{B4ECCB6A-DDCF-414A-9C1B-CF1751D78F77}" presName="root2" presStyleCnt="0"/>
      <dgm:spPr/>
    </dgm:pt>
    <dgm:pt modelId="{6338AD8B-C6CF-4E83-90E0-6E85AF87735E}" type="pres">
      <dgm:prSet presAssocID="{B4ECCB6A-DDCF-414A-9C1B-CF1751D78F77}" presName="LevelTwoTextNode" presStyleLbl="node2" presStyleIdx="1" presStyleCnt="3" custScaleY="41800" custLinFactNeighborX="-12312" custLinFactNeighborY="29901">
        <dgm:presLayoutVars>
          <dgm:chPref val="3"/>
        </dgm:presLayoutVars>
      </dgm:prSet>
      <dgm:spPr/>
    </dgm:pt>
    <dgm:pt modelId="{115A5C9D-265B-40FA-95AA-31F28879D94E}" type="pres">
      <dgm:prSet presAssocID="{B4ECCB6A-DDCF-414A-9C1B-CF1751D78F77}" presName="level3hierChild" presStyleCnt="0"/>
      <dgm:spPr/>
    </dgm:pt>
    <dgm:pt modelId="{C1B04B88-F1BB-4D3C-8C6D-0F8943B8636A}" type="pres">
      <dgm:prSet presAssocID="{F11B7B87-9968-4292-9D1B-94817BA6668A}" presName="conn2-1" presStyleLbl="parChTrans1D3" presStyleIdx="2" presStyleCnt="5"/>
      <dgm:spPr/>
    </dgm:pt>
    <dgm:pt modelId="{209874C5-58BC-4BF4-B68C-E8DBE7DB4E3E}" type="pres">
      <dgm:prSet presAssocID="{F11B7B87-9968-4292-9D1B-94817BA6668A}" presName="connTx" presStyleLbl="parChTrans1D3" presStyleIdx="2" presStyleCnt="5"/>
      <dgm:spPr/>
    </dgm:pt>
    <dgm:pt modelId="{0DD1F167-DE5E-410E-AD68-DEC8519A13C1}" type="pres">
      <dgm:prSet presAssocID="{098F9300-442A-41A9-91A7-DD8CC065E259}" presName="root2" presStyleCnt="0"/>
      <dgm:spPr/>
    </dgm:pt>
    <dgm:pt modelId="{E658FD3A-DBD6-483C-94D9-8A1D5F87BEB3}" type="pres">
      <dgm:prSet presAssocID="{098F9300-442A-41A9-91A7-DD8CC065E259}" presName="LevelTwoTextNode" presStyleLbl="node3" presStyleIdx="2" presStyleCnt="5" custScaleX="167815" custScaleY="41800" custLinFactNeighborX="0" custLinFactNeighborY="19909">
        <dgm:presLayoutVars>
          <dgm:chPref val="3"/>
        </dgm:presLayoutVars>
      </dgm:prSet>
      <dgm:spPr/>
    </dgm:pt>
    <dgm:pt modelId="{52C88858-3F52-4178-BE40-F37E57D81332}" type="pres">
      <dgm:prSet presAssocID="{098F9300-442A-41A9-91A7-DD8CC065E259}" presName="level3hierChild" presStyleCnt="0"/>
      <dgm:spPr/>
    </dgm:pt>
    <dgm:pt modelId="{DF552C61-D910-421E-BC9B-2B721B9C0D04}" type="pres">
      <dgm:prSet presAssocID="{F3F26B2E-553B-4F43-BF08-96CCE2137460}" presName="conn2-1" presStyleLbl="parChTrans1D2" presStyleIdx="2" presStyleCnt="3"/>
      <dgm:spPr/>
    </dgm:pt>
    <dgm:pt modelId="{A80AF2E2-E5A4-4D76-8C62-D82768C5D754}" type="pres">
      <dgm:prSet presAssocID="{F3F26B2E-553B-4F43-BF08-96CCE2137460}" presName="connTx" presStyleLbl="parChTrans1D2" presStyleIdx="2" presStyleCnt="3"/>
      <dgm:spPr/>
    </dgm:pt>
    <dgm:pt modelId="{224031DF-268A-472C-B125-53BD84C87C67}" type="pres">
      <dgm:prSet presAssocID="{E2D6C915-BAFC-4E9C-A856-8968AE3ED149}" presName="root2" presStyleCnt="0"/>
      <dgm:spPr/>
    </dgm:pt>
    <dgm:pt modelId="{B3D539E8-C108-4432-A737-F9B94D658524}" type="pres">
      <dgm:prSet presAssocID="{E2D6C915-BAFC-4E9C-A856-8968AE3ED149}" presName="LevelTwoTextNode" presStyleLbl="node2" presStyleIdx="2" presStyleCnt="3" custScaleX="89140" custScaleY="41800" custLinFactNeighborX="-8943" custLinFactNeighborY="-15296">
        <dgm:presLayoutVars>
          <dgm:chPref val="3"/>
        </dgm:presLayoutVars>
      </dgm:prSet>
      <dgm:spPr/>
    </dgm:pt>
    <dgm:pt modelId="{90BD101C-F0D1-4758-80FC-1AB22B01522A}" type="pres">
      <dgm:prSet presAssocID="{E2D6C915-BAFC-4E9C-A856-8968AE3ED149}" presName="level3hierChild" presStyleCnt="0"/>
      <dgm:spPr/>
    </dgm:pt>
    <dgm:pt modelId="{FEC6B7F8-0D32-4351-9421-CF4598ACB784}" type="pres">
      <dgm:prSet presAssocID="{025DBE29-5BC8-4A66-A390-003537A543DA}" presName="conn2-1" presStyleLbl="parChTrans1D3" presStyleIdx="3" presStyleCnt="5"/>
      <dgm:spPr/>
    </dgm:pt>
    <dgm:pt modelId="{5D0D5B4F-861D-4CEE-9BEF-8CCCB592CEA9}" type="pres">
      <dgm:prSet presAssocID="{025DBE29-5BC8-4A66-A390-003537A543DA}" presName="connTx" presStyleLbl="parChTrans1D3" presStyleIdx="3" presStyleCnt="5"/>
      <dgm:spPr/>
    </dgm:pt>
    <dgm:pt modelId="{36ACEA5E-75AB-408C-8F29-1945A1FDEBE7}" type="pres">
      <dgm:prSet presAssocID="{86E655DF-6897-4C41-8E98-24A6FFAFF682}" presName="root2" presStyleCnt="0"/>
      <dgm:spPr/>
    </dgm:pt>
    <dgm:pt modelId="{AAC4B393-B771-41C6-85F4-EA3F037CFD79}" type="pres">
      <dgm:prSet presAssocID="{86E655DF-6897-4C41-8E98-24A6FFAFF682}" presName="LevelTwoTextNode" presStyleLbl="node3" presStyleIdx="3" presStyleCnt="5" custScaleX="88128" custScaleY="41800" custLinFactNeighborX="-20033" custLinFactNeighborY="40951">
        <dgm:presLayoutVars>
          <dgm:chPref val="3"/>
        </dgm:presLayoutVars>
      </dgm:prSet>
      <dgm:spPr/>
    </dgm:pt>
    <dgm:pt modelId="{443907F3-0B9F-4381-AEEA-DEA8ACB7E894}" type="pres">
      <dgm:prSet presAssocID="{86E655DF-6897-4C41-8E98-24A6FFAFF682}" presName="level3hierChild" presStyleCnt="0"/>
      <dgm:spPr/>
    </dgm:pt>
    <dgm:pt modelId="{41DD28B7-989E-4EB3-83F1-94C9638741B6}" type="pres">
      <dgm:prSet presAssocID="{A5EB3F45-356A-44E0-8561-433FC56751DC}" presName="conn2-1" presStyleLbl="parChTrans1D4" presStyleIdx="0" presStyleCnt="7"/>
      <dgm:spPr/>
    </dgm:pt>
    <dgm:pt modelId="{CD5DDC0E-EBF8-4BB1-95CC-58BD80E2032C}" type="pres">
      <dgm:prSet presAssocID="{A5EB3F45-356A-44E0-8561-433FC56751DC}" presName="connTx" presStyleLbl="parChTrans1D4" presStyleIdx="0" presStyleCnt="7"/>
      <dgm:spPr/>
    </dgm:pt>
    <dgm:pt modelId="{6273D9DF-9C42-48DE-BEAF-2EACCC1804A1}" type="pres">
      <dgm:prSet presAssocID="{A212BEF5-53EA-41CA-941C-FC59AFE28B5A}" presName="root2" presStyleCnt="0"/>
      <dgm:spPr/>
    </dgm:pt>
    <dgm:pt modelId="{8F57FEB2-5129-4195-A7C0-083E8DF571BA}" type="pres">
      <dgm:prSet presAssocID="{A212BEF5-53EA-41CA-941C-FC59AFE28B5A}" presName="LevelTwoTextNode" presStyleLbl="node4" presStyleIdx="0" presStyleCnt="7" custScaleX="81585" custScaleY="41800" custLinFactNeighborX="-13185" custLinFactNeighborY="17638">
        <dgm:presLayoutVars>
          <dgm:chPref val="3"/>
        </dgm:presLayoutVars>
      </dgm:prSet>
      <dgm:spPr/>
    </dgm:pt>
    <dgm:pt modelId="{CE8F84A4-6CDF-4384-A02F-1EE20BDDF63C}" type="pres">
      <dgm:prSet presAssocID="{A212BEF5-53EA-41CA-941C-FC59AFE28B5A}" presName="level3hierChild" presStyleCnt="0"/>
      <dgm:spPr/>
    </dgm:pt>
    <dgm:pt modelId="{0E0503C7-1D6E-4893-960B-0DE27868D4CB}" type="pres">
      <dgm:prSet presAssocID="{78DCEFBC-31DB-4C34-9451-2A972B0353B6}" presName="conn2-1" presStyleLbl="parChTrans1D4" presStyleIdx="1" presStyleCnt="7"/>
      <dgm:spPr/>
    </dgm:pt>
    <dgm:pt modelId="{295313F0-D5B4-4A62-AA07-A15AAE1322B6}" type="pres">
      <dgm:prSet presAssocID="{78DCEFBC-31DB-4C34-9451-2A972B0353B6}" presName="connTx" presStyleLbl="parChTrans1D4" presStyleIdx="1" presStyleCnt="7"/>
      <dgm:spPr/>
    </dgm:pt>
    <dgm:pt modelId="{559DF087-2C7E-4246-AC59-E859963DAB81}" type="pres">
      <dgm:prSet presAssocID="{A99ED90B-2A80-42AC-A16E-25F73BCBC2CF}" presName="root2" presStyleCnt="0"/>
      <dgm:spPr/>
    </dgm:pt>
    <dgm:pt modelId="{975E2411-87D3-4347-B43A-2F80AB4D7D0C}" type="pres">
      <dgm:prSet presAssocID="{A99ED90B-2A80-42AC-A16E-25F73BCBC2CF}" presName="LevelTwoTextNode" presStyleLbl="node4" presStyleIdx="1" presStyleCnt="7" custScaleX="86820" custScaleY="41800" custLinFactNeighborX="-15802" custLinFactNeighborY="14858">
        <dgm:presLayoutVars>
          <dgm:chPref val="3"/>
        </dgm:presLayoutVars>
      </dgm:prSet>
      <dgm:spPr/>
    </dgm:pt>
    <dgm:pt modelId="{718A4712-1FE8-44B4-B719-950F8B0B6664}" type="pres">
      <dgm:prSet presAssocID="{A99ED90B-2A80-42AC-A16E-25F73BCBC2CF}" presName="level3hierChild" presStyleCnt="0"/>
      <dgm:spPr/>
    </dgm:pt>
    <dgm:pt modelId="{AFEC2FB2-4B7C-4A3F-935E-086951445933}" type="pres">
      <dgm:prSet presAssocID="{34FF5E20-4CCF-4D74-B6A9-D130CF080339}" presName="conn2-1" presStyleLbl="parChTrans1D4" presStyleIdx="2" presStyleCnt="7"/>
      <dgm:spPr/>
    </dgm:pt>
    <dgm:pt modelId="{66D10B00-67F4-4596-AF28-2E8A2EFFE2CC}" type="pres">
      <dgm:prSet presAssocID="{34FF5E20-4CCF-4D74-B6A9-D130CF080339}" presName="connTx" presStyleLbl="parChTrans1D4" presStyleIdx="2" presStyleCnt="7"/>
      <dgm:spPr/>
    </dgm:pt>
    <dgm:pt modelId="{3122DC95-195D-4E66-991D-02956510ED4E}" type="pres">
      <dgm:prSet presAssocID="{F41305BC-2B29-4564-B744-61F054028867}" presName="root2" presStyleCnt="0"/>
      <dgm:spPr/>
    </dgm:pt>
    <dgm:pt modelId="{FBBC7C52-3C00-47CB-B82F-4078D1B14A60}" type="pres">
      <dgm:prSet presAssocID="{F41305BC-2B29-4564-B744-61F054028867}" presName="LevelTwoTextNode" presStyleLbl="node4" presStyleIdx="2" presStyleCnt="7" custScaleX="147611" custScaleY="41800" custLinFactNeighborX="-33667" custLinFactNeighborY="23599">
        <dgm:presLayoutVars>
          <dgm:chPref val="3"/>
        </dgm:presLayoutVars>
      </dgm:prSet>
      <dgm:spPr/>
    </dgm:pt>
    <dgm:pt modelId="{5E6FA2AB-D55E-4EA6-AD19-705C1F664DBE}" type="pres">
      <dgm:prSet presAssocID="{F41305BC-2B29-4564-B744-61F054028867}" presName="level3hierChild" presStyleCnt="0"/>
      <dgm:spPr/>
    </dgm:pt>
    <dgm:pt modelId="{213C5451-B4BB-488E-B268-B0BB9C0DF21F}" type="pres">
      <dgm:prSet presAssocID="{0AC36782-24F3-4B4C-AC55-4479A8620B43}" presName="conn2-1" presStyleLbl="parChTrans1D4" presStyleIdx="3" presStyleCnt="7"/>
      <dgm:spPr/>
    </dgm:pt>
    <dgm:pt modelId="{DEC9EDD1-82B1-4B3D-A0F2-57E3FFC31E2E}" type="pres">
      <dgm:prSet presAssocID="{0AC36782-24F3-4B4C-AC55-4479A8620B43}" presName="connTx" presStyleLbl="parChTrans1D4" presStyleIdx="3" presStyleCnt="7"/>
      <dgm:spPr/>
    </dgm:pt>
    <dgm:pt modelId="{60C572B1-79E3-4564-A813-35BBA49DE366}" type="pres">
      <dgm:prSet presAssocID="{5996123F-FE67-45DB-AAF9-428CCEB997C0}" presName="root2" presStyleCnt="0"/>
      <dgm:spPr/>
    </dgm:pt>
    <dgm:pt modelId="{B1465ED1-A47E-4F40-85B8-1884BA9FD7A3}" type="pres">
      <dgm:prSet presAssocID="{5996123F-FE67-45DB-AAF9-428CCEB997C0}" presName="LevelTwoTextNode" presStyleLbl="node4" presStyleIdx="3" presStyleCnt="7" custScaleX="152762" custScaleY="41800" custLinFactNeighborX="-29115" custLinFactNeighborY="14388">
        <dgm:presLayoutVars>
          <dgm:chPref val="3"/>
        </dgm:presLayoutVars>
      </dgm:prSet>
      <dgm:spPr/>
    </dgm:pt>
    <dgm:pt modelId="{50894F41-5301-48E9-90C0-35BA63E24F42}" type="pres">
      <dgm:prSet presAssocID="{5996123F-FE67-45DB-AAF9-428CCEB997C0}" presName="level3hierChild" presStyleCnt="0"/>
      <dgm:spPr/>
    </dgm:pt>
    <dgm:pt modelId="{1141F905-E870-448A-96F8-0ED612347801}" type="pres">
      <dgm:prSet presAssocID="{09A98C11-7B9B-4AEE-A8FC-0AC10C0566EB}" presName="conn2-1" presStyleLbl="parChTrans1D3" presStyleIdx="4" presStyleCnt="5"/>
      <dgm:spPr/>
    </dgm:pt>
    <dgm:pt modelId="{E1744AF7-360B-49EB-AF80-25FA8EAED86F}" type="pres">
      <dgm:prSet presAssocID="{09A98C11-7B9B-4AEE-A8FC-0AC10C0566EB}" presName="connTx" presStyleLbl="parChTrans1D3" presStyleIdx="4" presStyleCnt="5"/>
      <dgm:spPr/>
    </dgm:pt>
    <dgm:pt modelId="{087F8E5D-B213-4CDC-AEB7-5D5F5B522C45}" type="pres">
      <dgm:prSet presAssocID="{71A225AE-0E7D-46C3-A2E5-557FDB766F5C}" presName="root2" presStyleCnt="0"/>
      <dgm:spPr/>
    </dgm:pt>
    <dgm:pt modelId="{1C62391B-3FBB-42B2-8E4A-6F0A351C9F62}" type="pres">
      <dgm:prSet presAssocID="{71A225AE-0E7D-46C3-A2E5-557FDB766F5C}" presName="LevelTwoTextNode" presStyleLbl="node3" presStyleIdx="4" presStyleCnt="5" custScaleX="91486" custScaleY="41800" custLinFactNeighborX="-20183" custLinFactNeighborY="-7927">
        <dgm:presLayoutVars>
          <dgm:chPref val="3"/>
        </dgm:presLayoutVars>
      </dgm:prSet>
      <dgm:spPr/>
    </dgm:pt>
    <dgm:pt modelId="{1603D1BA-A573-48C1-928F-D3D64DB610D2}" type="pres">
      <dgm:prSet presAssocID="{71A225AE-0E7D-46C3-A2E5-557FDB766F5C}" presName="level3hierChild" presStyleCnt="0"/>
      <dgm:spPr/>
    </dgm:pt>
    <dgm:pt modelId="{EA803C36-6D5D-4BDB-88EF-AF071ABE52AC}" type="pres">
      <dgm:prSet presAssocID="{76733977-F716-434C-A111-CE6F05D83121}" presName="conn2-1" presStyleLbl="parChTrans1D4" presStyleIdx="4" presStyleCnt="7"/>
      <dgm:spPr/>
    </dgm:pt>
    <dgm:pt modelId="{EBBB8B23-B050-4A87-8B86-35708C00A270}" type="pres">
      <dgm:prSet presAssocID="{76733977-F716-434C-A111-CE6F05D83121}" presName="connTx" presStyleLbl="parChTrans1D4" presStyleIdx="4" presStyleCnt="7"/>
      <dgm:spPr/>
    </dgm:pt>
    <dgm:pt modelId="{7E9EEE2B-C4FE-4DC6-851B-44D5AA73E6E2}" type="pres">
      <dgm:prSet presAssocID="{C9037268-B303-4FAE-B9E3-AA1B7B6BA7B8}" presName="root2" presStyleCnt="0"/>
      <dgm:spPr/>
    </dgm:pt>
    <dgm:pt modelId="{9F06D8A1-CD59-4AE3-8062-FFAA5E474795}" type="pres">
      <dgm:prSet presAssocID="{C9037268-B303-4FAE-B9E3-AA1B7B6BA7B8}" presName="LevelTwoTextNode" presStyleLbl="node4" presStyleIdx="4" presStyleCnt="7" custScaleX="77093" custScaleY="41800" custLinFactNeighborX="-16510" custLinFactNeighborY="13901">
        <dgm:presLayoutVars>
          <dgm:chPref val="3"/>
        </dgm:presLayoutVars>
      </dgm:prSet>
      <dgm:spPr/>
    </dgm:pt>
    <dgm:pt modelId="{B080303D-1153-4B90-828A-6269380F587C}" type="pres">
      <dgm:prSet presAssocID="{C9037268-B303-4FAE-B9E3-AA1B7B6BA7B8}" presName="level3hierChild" presStyleCnt="0"/>
      <dgm:spPr/>
    </dgm:pt>
    <dgm:pt modelId="{B35B295B-BDB1-4C5F-A5DA-87CE72180DA8}" type="pres">
      <dgm:prSet presAssocID="{707A4ABC-67B2-4EFB-B1E0-8E864609693C}" presName="conn2-1" presStyleLbl="parChTrans1D4" presStyleIdx="5" presStyleCnt="7"/>
      <dgm:spPr/>
    </dgm:pt>
    <dgm:pt modelId="{543F810F-A329-41A6-8124-207759595938}" type="pres">
      <dgm:prSet presAssocID="{707A4ABC-67B2-4EFB-B1E0-8E864609693C}" presName="connTx" presStyleLbl="parChTrans1D4" presStyleIdx="5" presStyleCnt="7"/>
      <dgm:spPr/>
    </dgm:pt>
    <dgm:pt modelId="{64F6EF29-7BE8-4036-AB77-CD8DC8282EA8}" type="pres">
      <dgm:prSet presAssocID="{667E2378-78CF-4BA1-A7AE-28320FA4457D}" presName="root2" presStyleCnt="0"/>
      <dgm:spPr/>
    </dgm:pt>
    <dgm:pt modelId="{8291DA08-CE25-4915-AD76-1E2E67AD9798}" type="pres">
      <dgm:prSet presAssocID="{667E2378-78CF-4BA1-A7AE-28320FA4457D}" presName="LevelTwoTextNode" presStyleLbl="node4" presStyleIdx="5" presStyleCnt="7" custScaleX="78500" custScaleY="41800" custLinFactNeighborX="-16448" custLinFactNeighborY="20413">
        <dgm:presLayoutVars>
          <dgm:chPref val="3"/>
        </dgm:presLayoutVars>
      </dgm:prSet>
      <dgm:spPr/>
    </dgm:pt>
    <dgm:pt modelId="{5BA8F42C-7828-4875-BD2B-982D06CB88FA}" type="pres">
      <dgm:prSet presAssocID="{667E2378-78CF-4BA1-A7AE-28320FA4457D}" presName="level3hierChild" presStyleCnt="0"/>
      <dgm:spPr/>
    </dgm:pt>
    <dgm:pt modelId="{F0FFF789-0C34-47BD-9EA4-9EE3FCA25EE0}" type="pres">
      <dgm:prSet presAssocID="{952D6FA8-AB73-4427-8A25-9D620BABDAEB}" presName="conn2-1" presStyleLbl="parChTrans1D4" presStyleIdx="6" presStyleCnt="7"/>
      <dgm:spPr/>
    </dgm:pt>
    <dgm:pt modelId="{F69EEB87-FA56-426E-BCBD-8914BE31A753}" type="pres">
      <dgm:prSet presAssocID="{952D6FA8-AB73-4427-8A25-9D620BABDAEB}" presName="connTx" presStyleLbl="parChTrans1D4" presStyleIdx="6" presStyleCnt="7"/>
      <dgm:spPr/>
    </dgm:pt>
    <dgm:pt modelId="{9B564420-51BF-42D5-B4A3-67284490DDC6}" type="pres">
      <dgm:prSet presAssocID="{05AE02E9-4AEF-4B9D-80DD-47A5C4AE132C}" presName="root2" presStyleCnt="0"/>
      <dgm:spPr/>
    </dgm:pt>
    <dgm:pt modelId="{124968E9-77B1-41C3-AA0C-B15CC18BCDAD}" type="pres">
      <dgm:prSet presAssocID="{05AE02E9-4AEF-4B9D-80DD-47A5C4AE132C}" presName="LevelTwoTextNode" presStyleLbl="node4" presStyleIdx="6" presStyleCnt="7" custScaleX="148593" custScaleY="41800" custLinFactNeighborX="-24180" custLinFactNeighborY="20429">
        <dgm:presLayoutVars>
          <dgm:chPref val="3"/>
        </dgm:presLayoutVars>
      </dgm:prSet>
      <dgm:spPr/>
    </dgm:pt>
    <dgm:pt modelId="{5D3242D2-2093-4CE2-B4B5-7BD83E7C758C}" type="pres">
      <dgm:prSet presAssocID="{05AE02E9-4AEF-4B9D-80DD-47A5C4AE132C}" presName="level3hierChild" presStyleCnt="0"/>
      <dgm:spPr/>
    </dgm:pt>
  </dgm:ptLst>
  <dgm:cxnLst>
    <dgm:cxn modelId="{1A962400-A835-441E-843F-7C621880289F}" type="presOf" srcId="{A5EB3F45-356A-44E0-8561-433FC56751DC}" destId="{41DD28B7-989E-4EB3-83F1-94C9638741B6}" srcOrd="0" destOrd="0" presId="urn:microsoft.com/office/officeart/2005/8/layout/hierarchy2"/>
    <dgm:cxn modelId="{AC844703-5D81-4411-A1AF-86A717134DFF}" type="presOf" srcId="{76733977-F716-434C-A111-CE6F05D83121}" destId="{EBBB8B23-B050-4A87-8B86-35708C00A270}" srcOrd="1" destOrd="0" presId="urn:microsoft.com/office/officeart/2005/8/layout/hierarchy2"/>
    <dgm:cxn modelId="{9F306806-3125-4EB9-8DF6-710CC76E2D2D}" type="presOf" srcId="{667E2378-78CF-4BA1-A7AE-28320FA4457D}" destId="{8291DA08-CE25-4915-AD76-1E2E67AD9798}" srcOrd="0" destOrd="0" presId="urn:microsoft.com/office/officeart/2005/8/layout/hierarchy2"/>
    <dgm:cxn modelId="{E48C480A-F695-4909-B4DC-2DB2B5F98914}" type="presOf" srcId="{86E655DF-6897-4C41-8E98-24A6FFAFF682}" destId="{AAC4B393-B771-41C6-85F4-EA3F037CFD79}" srcOrd="0" destOrd="0" presId="urn:microsoft.com/office/officeart/2005/8/layout/hierarchy2"/>
    <dgm:cxn modelId="{615B860D-9903-48A4-A8E0-996855A36108}" srcId="{667E2378-78CF-4BA1-A7AE-28320FA4457D}" destId="{05AE02E9-4AEF-4B9D-80DD-47A5C4AE132C}" srcOrd="0" destOrd="0" parTransId="{952D6FA8-AB73-4427-8A25-9D620BABDAEB}" sibTransId="{2E25182F-27DA-43D9-BDC5-ECBCF889260F}"/>
    <dgm:cxn modelId="{9CF02017-7B76-4CE7-A860-CF5E72A6E939}" type="presOf" srcId="{78DCEFBC-31DB-4C34-9451-2A972B0353B6}" destId="{0E0503C7-1D6E-4893-960B-0DE27868D4CB}" srcOrd="0" destOrd="0" presId="urn:microsoft.com/office/officeart/2005/8/layout/hierarchy2"/>
    <dgm:cxn modelId="{9D8B1D18-79C9-48D6-BC92-BAE39349688B}" type="presOf" srcId="{A99ED90B-2A80-42AC-A16E-25F73BCBC2CF}" destId="{975E2411-87D3-4347-B43A-2F80AB4D7D0C}" srcOrd="0" destOrd="0" presId="urn:microsoft.com/office/officeart/2005/8/layout/hierarchy2"/>
    <dgm:cxn modelId="{54C5731D-1B0F-4107-A20F-AD3A0A7234D5}" type="presOf" srcId="{09A98C11-7B9B-4AEE-A8FC-0AC10C0566EB}" destId="{1141F905-E870-448A-96F8-0ED612347801}" srcOrd="0" destOrd="0" presId="urn:microsoft.com/office/officeart/2005/8/layout/hierarchy2"/>
    <dgm:cxn modelId="{D45B3221-88E0-496A-88D9-4D8BB550F2AD}" type="presOf" srcId="{F3F26B2E-553B-4F43-BF08-96CCE2137460}" destId="{DF552C61-D910-421E-BC9B-2B721B9C0D04}" srcOrd="0" destOrd="0" presId="urn:microsoft.com/office/officeart/2005/8/layout/hierarchy2"/>
    <dgm:cxn modelId="{261B4823-6AE3-48E5-9D2E-ECBE44966C22}" type="presOf" srcId="{87821EA9-E632-472D-A184-555573FD7899}" destId="{38FD6ED8-ECCB-4029-A644-586A594F272C}" srcOrd="1" destOrd="0" presId="urn:microsoft.com/office/officeart/2005/8/layout/hierarchy2"/>
    <dgm:cxn modelId="{6A008625-7957-48C8-A99E-50529DEDED50}" type="presOf" srcId="{4368675A-7266-485E-99DF-7708F3533B3A}" destId="{D43F33FB-0FE4-498A-AFE9-C942675F5888}" srcOrd="0" destOrd="0" presId="urn:microsoft.com/office/officeart/2005/8/layout/hierarchy2"/>
    <dgm:cxn modelId="{4EE24E34-2C96-46A9-986E-402DCF8C5DEE}" type="presOf" srcId="{F3F26B2E-553B-4F43-BF08-96CCE2137460}" destId="{A80AF2E2-E5A4-4D76-8C62-D82768C5D754}" srcOrd="1" destOrd="0" presId="urn:microsoft.com/office/officeart/2005/8/layout/hierarchy2"/>
    <dgm:cxn modelId="{96B23139-A804-404F-B12A-9301B68C0567}" srcId="{B4ECCB6A-DDCF-414A-9C1B-CF1751D78F77}" destId="{098F9300-442A-41A9-91A7-DD8CC065E259}" srcOrd="0" destOrd="0" parTransId="{F11B7B87-9968-4292-9D1B-94817BA6668A}" sibTransId="{0275C9A7-6218-44AD-9DD6-4D6D06CA07C5}"/>
    <dgm:cxn modelId="{C54B003D-7DBD-4F66-9B68-59ECA2FC5D62}" srcId="{41773E93-EE10-4C89-8DD4-662231F4F7A4}" destId="{D5CB8DFE-5907-4FE3-B037-0DB2B83D1DC8}" srcOrd="0" destOrd="0" parTransId="{4D948F64-E8AF-4A8F-9908-877856B6D6D6}" sibTransId="{7CBB0949-BEDD-4383-9CFD-3B798490E87A}"/>
    <dgm:cxn modelId="{9B78E53E-EAD6-4B35-AB76-9C78E913C485}" type="presOf" srcId="{D2E3F693-D8DB-483D-A037-C361C57DFAAC}" destId="{9C242697-B74B-46A5-9BB1-52254D6DB80E}" srcOrd="1" destOrd="0" presId="urn:microsoft.com/office/officeart/2005/8/layout/hierarchy2"/>
    <dgm:cxn modelId="{14C8205C-9CB8-45AE-9F8E-BD53A32A481D}" type="presOf" srcId="{F11B7B87-9968-4292-9D1B-94817BA6668A}" destId="{C1B04B88-F1BB-4D3C-8C6D-0F8943B8636A}" srcOrd="0" destOrd="0" presId="urn:microsoft.com/office/officeart/2005/8/layout/hierarchy2"/>
    <dgm:cxn modelId="{89AE795C-9ED4-458E-8830-EFD65503319A}" srcId="{D5CB8DFE-5907-4FE3-B037-0DB2B83D1DC8}" destId="{B4ECCB6A-DDCF-414A-9C1B-CF1751D78F77}" srcOrd="1" destOrd="0" parTransId="{D2E3F693-D8DB-483D-A037-C361C57DFAAC}" sibTransId="{F5FF7A82-F645-4D34-9AD5-92BA3DD7562B}"/>
    <dgm:cxn modelId="{5E24575E-11F6-482E-815F-A3EB4F908B0F}" srcId="{E2D6C915-BAFC-4E9C-A856-8968AE3ED149}" destId="{71A225AE-0E7D-46C3-A2E5-557FDB766F5C}" srcOrd="1" destOrd="0" parTransId="{09A98C11-7B9B-4AEE-A8FC-0AC10C0566EB}" sibTransId="{4FB722A2-0BCB-415A-A77A-9E3081D20FC2}"/>
    <dgm:cxn modelId="{DF85DC42-3BE7-4B2B-9084-024BEC14762A}" type="presOf" srcId="{952D6FA8-AB73-4427-8A25-9D620BABDAEB}" destId="{F69EEB87-FA56-426E-BCBD-8914BE31A753}" srcOrd="1" destOrd="0" presId="urn:microsoft.com/office/officeart/2005/8/layout/hierarchy2"/>
    <dgm:cxn modelId="{54072D45-886C-4CDB-BC46-839FA07916DD}" type="presOf" srcId="{B71F0CA7-9F42-431C-BC3F-93F1F32D9037}" destId="{4CE4C79B-0EC7-4CEB-9541-66F34A8B0E58}" srcOrd="0" destOrd="0" presId="urn:microsoft.com/office/officeart/2005/8/layout/hierarchy2"/>
    <dgm:cxn modelId="{B271DB46-E637-4F4C-A785-508A44D8E02A}" type="presOf" srcId="{0AC36782-24F3-4B4C-AC55-4479A8620B43}" destId="{DEC9EDD1-82B1-4B3D-A0F2-57E3FFC31E2E}" srcOrd="1" destOrd="0" presId="urn:microsoft.com/office/officeart/2005/8/layout/hierarchy2"/>
    <dgm:cxn modelId="{AEB00048-2406-4D87-9BA8-686BE9D3E84B}" type="presOf" srcId="{78DCEFBC-31DB-4C34-9451-2A972B0353B6}" destId="{295313F0-D5B4-4A62-AA07-A15AAE1322B6}" srcOrd="1" destOrd="0" presId="urn:microsoft.com/office/officeart/2005/8/layout/hierarchy2"/>
    <dgm:cxn modelId="{829D5168-E0CF-43D5-9A15-661DAB379609}" srcId="{A99ED90B-2A80-42AC-A16E-25F73BCBC2CF}" destId="{5996123F-FE67-45DB-AAF9-428CCEB997C0}" srcOrd="1" destOrd="0" parTransId="{0AC36782-24F3-4B4C-AC55-4479A8620B43}" sibTransId="{CB8C6C9D-0982-4176-80E3-E228DBE57587}"/>
    <dgm:cxn modelId="{6DAF914A-4BBE-4151-A1FE-933F8664C3B1}" type="presOf" srcId="{34FF5E20-4CCF-4D74-B6A9-D130CF080339}" destId="{66D10B00-67F4-4596-AF28-2E8A2EFFE2CC}" srcOrd="1" destOrd="0" presId="urn:microsoft.com/office/officeart/2005/8/layout/hierarchy2"/>
    <dgm:cxn modelId="{B687C16A-9836-499B-90CA-B4AE76E22690}" type="presOf" srcId="{71A225AE-0E7D-46C3-A2E5-557FDB766F5C}" destId="{1C62391B-3FBB-42B2-8E4A-6F0A351C9F62}" srcOrd="0" destOrd="0" presId="urn:microsoft.com/office/officeart/2005/8/layout/hierarchy2"/>
    <dgm:cxn modelId="{4A1C1B4B-3E38-4B05-9F84-AE5A6491E87E}" srcId="{D5CB8DFE-5907-4FE3-B037-0DB2B83D1DC8}" destId="{BB97CA6F-4450-4E12-ACBD-AA8D0840C4BB}" srcOrd="0" destOrd="0" parTransId="{87821EA9-E632-472D-A184-555573FD7899}" sibTransId="{125239CD-9F2A-4C53-B38F-6209F7AF629A}"/>
    <dgm:cxn modelId="{E8B70E4E-E782-45EA-8EC1-C59864755075}" srcId="{D5CB8DFE-5907-4FE3-B037-0DB2B83D1DC8}" destId="{E2D6C915-BAFC-4E9C-A856-8968AE3ED149}" srcOrd="2" destOrd="0" parTransId="{F3F26B2E-553B-4F43-BF08-96CCE2137460}" sibTransId="{2CD1E4C7-1645-4669-830D-E634D4730E08}"/>
    <dgm:cxn modelId="{8996724E-7629-4B89-A09A-04B1079EC073}" type="presOf" srcId="{098F9300-442A-41A9-91A7-DD8CC065E259}" destId="{E658FD3A-DBD6-483C-94D9-8A1D5F87BEB3}" srcOrd="0" destOrd="0" presId="urn:microsoft.com/office/officeart/2005/8/layout/hierarchy2"/>
    <dgm:cxn modelId="{28793075-C584-4E18-908F-98DCFEF5252A}" type="presOf" srcId="{7DFE18E8-440E-428C-9C14-7A95D3EAD94A}" destId="{572BC268-B573-4968-953A-CA4323486C75}" srcOrd="0" destOrd="0" presId="urn:microsoft.com/office/officeart/2005/8/layout/hierarchy2"/>
    <dgm:cxn modelId="{9451DA59-5AFE-42FA-BC65-6EE8725DBAEC}" srcId="{86E655DF-6897-4C41-8E98-24A6FFAFF682}" destId="{A212BEF5-53EA-41CA-941C-FC59AFE28B5A}" srcOrd="0" destOrd="0" parTransId="{A5EB3F45-356A-44E0-8561-433FC56751DC}" sibTransId="{189C7019-AEED-4FC4-B00E-5889C16A297F}"/>
    <dgm:cxn modelId="{6A3B977A-1C90-4257-8CB0-E36486F9D8E4}" type="presOf" srcId="{D2E3F693-D8DB-483D-A037-C361C57DFAAC}" destId="{7049C992-99F9-408B-BD32-7FE97E3B6BD4}" srcOrd="0" destOrd="0" presId="urn:microsoft.com/office/officeart/2005/8/layout/hierarchy2"/>
    <dgm:cxn modelId="{E76EF27C-4370-4F20-9803-62525E74EF5E}" type="presOf" srcId="{41773E93-EE10-4C89-8DD4-662231F4F7A4}" destId="{DBC604E3-3F10-4452-A5E1-C2EF4B100AC8}" srcOrd="0" destOrd="0" presId="urn:microsoft.com/office/officeart/2005/8/layout/hierarchy2"/>
    <dgm:cxn modelId="{8FFA0590-1222-4C5D-BA3B-EEAF5C3031EE}" type="presOf" srcId="{A212BEF5-53EA-41CA-941C-FC59AFE28B5A}" destId="{8F57FEB2-5129-4195-A7C0-083E8DF571BA}" srcOrd="0" destOrd="0" presId="urn:microsoft.com/office/officeart/2005/8/layout/hierarchy2"/>
    <dgm:cxn modelId="{D3B49594-FB0C-48C0-A06E-44F64D426540}" type="presOf" srcId="{E2D6C915-BAFC-4E9C-A856-8968AE3ED149}" destId="{B3D539E8-C108-4432-A737-F9B94D658524}" srcOrd="0" destOrd="0" presId="urn:microsoft.com/office/officeart/2005/8/layout/hierarchy2"/>
    <dgm:cxn modelId="{6AF47E96-16E7-438C-BE94-7A430A10F47E}" type="presOf" srcId="{76733977-F716-434C-A111-CE6F05D83121}" destId="{EA803C36-6D5D-4BDB-88EF-AF071ABE52AC}" srcOrd="0" destOrd="0" presId="urn:microsoft.com/office/officeart/2005/8/layout/hierarchy2"/>
    <dgm:cxn modelId="{BCED0EAC-2771-4C1A-B81B-24FAEC5036FA}" type="presOf" srcId="{7DFE18E8-440E-428C-9C14-7A95D3EAD94A}" destId="{157E34A4-EAFA-4F61-A05B-E9F05A28AE5E}" srcOrd="1" destOrd="0" presId="urn:microsoft.com/office/officeart/2005/8/layout/hierarchy2"/>
    <dgm:cxn modelId="{54B614AE-2743-4FFC-BB7A-90B9A0E56E82}" srcId="{86E655DF-6897-4C41-8E98-24A6FFAFF682}" destId="{A99ED90B-2A80-42AC-A16E-25F73BCBC2CF}" srcOrd="1" destOrd="0" parTransId="{78DCEFBC-31DB-4C34-9451-2A972B0353B6}" sibTransId="{070A65D3-13FF-426B-BE2D-1F4E9A53B440}"/>
    <dgm:cxn modelId="{E11AA4AE-B0DE-4FB0-93AE-E488AD8ADE52}" type="presOf" srcId="{D5CB8DFE-5907-4FE3-B037-0DB2B83D1DC8}" destId="{410FFA16-D461-4FDE-93D3-104450E6FBCB}" srcOrd="0" destOrd="0" presId="urn:microsoft.com/office/officeart/2005/8/layout/hierarchy2"/>
    <dgm:cxn modelId="{6A28DAAE-9C2C-47C7-83C0-524BEBDC36B5}" type="presOf" srcId="{C9037268-B303-4FAE-B9E3-AA1B7B6BA7B8}" destId="{9F06D8A1-CD59-4AE3-8062-FFAA5E474795}" srcOrd="0" destOrd="0" presId="urn:microsoft.com/office/officeart/2005/8/layout/hierarchy2"/>
    <dgm:cxn modelId="{212BE8AF-CD63-43DE-848B-022EBD1A999C}" srcId="{A99ED90B-2A80-42AC-A16E-25F73BCBC2CF}" destId="{F41305BC-2B29-4564-B744-61F054028867}" srcOrd="0" destOrd="0" parTransId="{34FF5E20-4CCF-4D74-B6A9-D130CF080339}" sibTransId="{5780226F-EA62-4062-AAE9-EF90127F05FA}"/>
    <dgm:cxn modelId="{F69313B0-4749-42A5-969C-A81A7CD9EED0}" type="presOf" srcId="{34FF5E20-4CCF-4D74-B6A9-D130CF080339}" destId="{AFEC2FB2-4B7C-4A3F-935E-086951445933}" srcOrd="0" destOrd="0" presId="urn:microsoft.com/office/officeart/2005/8/layout/hierarchy2"/>
    <dgm:cxn modelId="{EF286FB1-55E7-4F73-9F40-C198944E1FEA}" type="presOf" srcId="{5996123F-FE67-45DB-AAF9-428CCEB997C0}" destId="{B1465ED1-A47E-4F40-85B8-1884BA9FD7A3}" srcOrd="0" destOrd="0" presId="urn:microsoft.com/office/officeart/2005/8/layout/hierarchy2"/>
    <dgm:cxn modelId="{674B1AB3-B95B-4955-BCCF-4DC03CEDE6FA}" type="presOf" srcId="{05AE02E9-4AEF-4B9D-80DD-47A5C4AE132C}" destId="{124968E9-77B1-41C3-AA0C-B15CC18BCDAD}" srcOrd="0" destOrd="0" presId="urn:microsoft.com/office/officeart/2005/8/layout/hierarchy2"/>
    <dgm:cxn modelId="{57603FBB-C900-415F-9D8C-629B881F961A}" type="presOf" srcId="{952D6FA8-AB73-4427-8A25-9D620BABDAEB}" destId="{F0FFF789-0C34-47BD-9EA4-9EE3FCA25EE0}" srcOrd="0" destOrd="0" presId="urn:microsoft.com/office/officeart/2005/8/layout/hierarchy2"/>
    <dgm:cxn modelId="{F84641BB-BCE9-4E6F-8502-8789773E985A}" type="presOf" srcId="{707A4ABC-67B2-4EFB-B1E0-8E864609693C}" destId="{B35B295B-BDB1-4C5F-A5DA-87CE72180DA8}" srcOrd="0" destOrd="0" presId="urn:microsoft.com/office/officeart/2005/8/layout/hierarchy2"/>
    <dgm:cxn modelId="{D972CABD-66C1-49D3-BD5D-6B5DBE30204B}" type="presOf" srcId="{B4ECCB6A-DDCF-414A-9C1B-CF1751D78F77}" destId="{6338AD8B-C6CF-4E83-90E0-6E85AF87735E}" srcOrd="0" destOrd="0" presId="urn:microsoft.com/office/officeart/2005/8/layout/hierarchy2"/>
    <dgm:cxn modelId="{F977B5BE-791D-4FE3-88B1-AC903C1C6AB5}" type="presOf" srcId="{707A4ABC-67B2-4EFB-B1E0-8E864609693C}" destId="{543F810F-A329-41A6-8124-207759595938}" srcOrd="1" destOrd="0" presId="urn:microsoft.com/office/officeart/2005/8/layout/hierarchy2"/>
    <dgm:cxn modelId="{934904C4-D11F-4A6B-BC29-00F2FA70D7AF}" type="presOf" srcId="{025DBE29-5BC8-4A66-A390-003537A543DA}" destId="{FEC6B7F8-0D32-4351-9421-CF4598ACB784}" srcOrd="0" destOrd="0" presId="urn:microsoft.com/office/officeart/2005/8/layout/hierarchy2"/>
    <dgm:cxn modelId="{4E868ECB-697D-4238-A4B6-852AD9B0A711}" type="presOf" srcId="{F41305BC-2B29-4564-B744-61F054028867}" destId="{FBBC7C52-3C00-47CB-B82F-4078D1B14A60}" srcOrd="0" destOrd="0" presId="urn:microsoft.com/office/officeart/2005/8/layout/hierarchy2"/>
    <dgm:cxn modelId="{C98448CF-38C1-4396-B78C-B99E2C0203E8}" type="presOf" srcId="{BB97CA6F-4450-4E12-ACBD-AA8D0840C4BB}" destId="{507636E6-4A0E-4956-9127-67FD06BE7D0A}" srcOrd="0" destOrd="0" presId="urn:microsoft.com/office/officeart/2005/8/layout/hierarchy2"/>
    <dgm:cxn modelId="{298672D0-76A1-4902-B27A-BD2EDF8370A5}" type="presOf" srcId="{A5EB3F45-356A-44E0-8561-433FC56751DC}" destId="{CD5DDC0E-EBF8-4BB1-95CC-58BD80E2032C}" srcOrd="1" destOrd="0" presId="urn:microsoft.com/office/officeart/2005/8/layout/hierarchy2"/>
    <dgm:cxn modelId="{1B538ED4-6C02-48EA-8E84-6F4434B50DE7}" srcId="{71A225AE-0E7D-46C3-A2E5-557FDB766F5C}" destId="{667E2378-78CF-4BA1-A7AE-28320FA4457D}" srcOrd="1" destOrd="0" parTransId="{707A4ABC-67B2-4EFB-B1E0-8E864609693C}" sibTransId="{9F4E6B8D-8DD9-4560-89EE-1E3143FE7396}"/>
    <dgm:cxn modelId="{EA5B46D5-1E9C-446D-9A1A-9B6B2FCD071F}" type="presOf" srcId="{43C96E48-CA12-4DC0-89B2-DD834ED8C61C}" destId="{C22A94E2-0F43-43F8-9305-2EFF891F24E0}" srcOrd="0" destOrd="0" presId="urn:microsoft.com/office/officeart/2005/8/layout/hierarchy2"/>
    <dgm:cxn modelId="{631177D7-8C12-4DE3-B021-062383CBC411}" type="presOf" srcId="{09A98C11-7B9B-4AEE-A8FC-0AC10C0566EB}" destId="{E1744AF7-360B-49EB-AF80-25FA8EAED86F}" srcOrd="1" destOrd="0" presId="urn:microsoft.com/office/officeart/2005/8/layout/hierarchy2"/>
    <dgm:cxn modelId="{23F3A2D7-84B1-4115-84A4-E7349BBA91CF}" srcId="{BB97CA6F-4450-4E12-ACBD-AA8D0840C4BB}" destId="{B71F0CA7-9F42-431C-BC3F-93F1F32D9037}" srcOrd="1" destOrd="0" parTransId="{7DFE18E8-440E-428C-9C14-7A95D3EAD94A}" sibTransId="{B5BBD35A-143D-4138-BAD0-061DB220106C}"/>
    <dgm:cxn modelId="{DEA2CED7-0AD7-4204-BDD5-E4A8C954301A}" type="presOf" srcId="{87821EA9-E632-472D-A184-555573FD7899}" destId="{8E2E9067-A689-4B8F-AAB0-7FF0DD43939E}" srcOrd="0" destOrd="0" presId="urn:microsoft.com/office/officeart/2005/8/layout/hierarchy2"/>
    <dgm:cxn modelId="{51789EDD-A963-4D25-A47B-5082022AF556}" type="presOf" srcId="{4368675A-7266-485E-99DF-7708F3533B3A}" destId="{AA6FB53C-3675-4C60-9856-812E206926F8}" srcOrd="1" destOrd="0" presId="urn:microsoft.com/office/officeart/2005/8/layout/hierarchy2"/>
    <dgm:cxn modelId="{C0D30EE9-B4F6-4E2A-A904-831A6FB3BD55}" srcId="{E2D6C915-BAFC-4E9C-A856-8968AE3ED149}" destId="{86E655DF-6897-4C41-8E98-24A6FFAFF682}" srcOrd="0" destOrd="0" parTransId="{025DBE29-5BC8-4A66-A390-003537A543DA}" sibTransId="{60DE1318-DC73-4F95-A126-3725B0F76904}"/>
    <dgm:cxn modelId="{A3FA93EE-AD82-49E1-9FD8-0F83CF9D3516}" type="presOf" srcId="{025DBE29-5BC8-4A66-A390-003537A543DA}" destId="{5D0D5B4F-861D-4CEE-9BEF-8CCCB592CEA9}" srcOrd="1" destOrd="0" presId="urn:microsoft.com/office/officeart/2005/8/layout/hierarchy2"/>
    <dgm:cxn modelId="{99E6FAF6-FB0B-48FC-85A6-94BE316FE7A8}" type="presOf" srcId="{F11B7B87-9968-4292-9D1B-94817BA6668A}" destId="{209874C5-58BC-4BF4-B68C-E8DBE7DB4E3E}" srcOrd="1" destOrd="0" presId="urn:microsoft.com/office/officeart/2005/8/layout/hierarchy2"/>
    <dgm:cxn modelId="{C62FE4FA-34C7-4D77-BFB8-9FD9493EFA80}" srcId="{BB97CA6F-4450-4E12-ACBD-AA8D0840C4BB}" destId="{43C96E48-CA12-4DC0-89B2-DD834ED8C61C}" srcOrd="0" destOrd="0" parTransId="{4368675A-7266-485E-99DF-7708F3533B3A}" sibTransId="{1F2BBA41-F292-42E9-9956-7857181F0B2C}"/>
    <dgm:cxn modelId="{C97DB4FF-817B-49EB-BB5A-EA66FFCB0217}" type="presOf" srcId="{0AC36782-24F3-4B4C-AC55-4479A8620B43}" destId="{213C5451-B4BB-488E-B268-B0BB9C0DF21F}" srcOrd="0" destOrd="0" presId="urn:microsoft.com/office/officeart/2005/8/layout/hierarchy2"/>
    <dgm:cxn modelId="{0949C4FF-DBE6-4243-A60F-EBE9D91023E1}" srcId="{71A225AE-0E7D-46C3-A2E5-557FDB766F5C}" destId="{C9037268-B303-4FAE-B9E3-AA1B7B6BA7B8}" srcOrd="0" destOrd="0" parTransId="{76733977-F716-434C-A111-CE6F05D83121}" sibTransId="{E7B692F1-1D63-4C30-958B-EED1A673D8D2}"/>
    <dgm:cxn modelId="{C13CF87C-876C-4B38-ADD5-773D253A0984}" type="presParOf" srcId="{DBC604E3-3F10-4452-A5E1-C2EF4B100AC8}" destId="{A8DBFA1B-7FA4-43CC-9B72-0FAADCE6D058}" srcOrd="0" destOrd="0" presId="urn:microsoft.com/office/officeart/2005/8/layout/hierarchy2"/>
    <dgm:cxn modelId="{5AC738CF-910C-4288-A782-66AA03C3190E}" type="presParOf" srcId="{A8DBFA1B-7FA4-43CC-9B72-0FAADCE6D058}" destId="{410FFA16-D461-4FDE-93D3-104450E6FBCB}" srcOrd="0" destOrd="0" presId="urn:microsoft.com/office/officeart/2005/8/layout/hierarchy2"/>
    <dgm:cxn modelId="{EC1D85FC-D513-4D0E-8EF5-5A53BCB6819D}" type="presParOf" srcId="{A8DBFA1B-7FA4-43CC-9B72-0FAADCE6D058}" destId="{91206C75-1104-45EB-91A4-A0685851C1E1}" srcOrd="1" destOrd="0" presId="urn:microsoft.com/office/officeart/2005/8/layout/hierarchy2"/>
    <dgm:cxn modelId="{6FFD2F10-0664-4A36-A57F-093832A8E118}" type="presParOf" srcId="{91206C75-1104-45EB-91A4-A0685851C1E1}" destId="{8E2E9067-A689-4B8F-AAB0-7FF0DD43939E}" srcOrd="0" destOrd="0" presId="urn:microsoft.com/office/officeart/2005/8/layout/hierarchy2"/>
    <dgm:cxn modelId="{BF4567CC-3E2F-4989-A01A-05D38F36EB04}" type="presParOf" srcId="{8E2E9067-A689-4B8F-AAB0-7FF0DD43939E}" destId="{38FD6ED8-ECCB-4029-A644-586A594F272C}" srcOrd="0" destOrd="0" presId="urn:microsoft.com/office/officeart/2005/8/layout/hierarchy2"/>
    <dgm:cxn modelId="{5C4F6835-049B-41B2-B191-585776D36CBA}" type="presParOf" srcId="{91206C75-1104-45EB-91A4-A0685851C1E1}" destId="{8F72CA0A-2F67-43DA-91CC-BC7E747C396D}" srcOrd="1" destOrd="0" presId="urn:microsoft.com/office/officeart/2005/8/layout/hierarchy2"/>
    <dgm:cxn modelId="{4A092209-7043-4E8C-92E2-7ED480B5AD1B}" type="presParOf" srcId="{8F72CA0A-2F67-43DA-91CC-BC7E747C396D}" destId="{507636E6-4A0E-4956-9127-67FD06BE7D0A}" srcOrd="0" destOrd="0" presId="urn:microsoft.com/office/officeart/2005/8/layout/hierarchy2"/>
    <dgm:cxn modelId="{1E1850F2-F2C6-41FB-8EA5-FB568DD0C602}" type="presParOf" srcId="{8F72CA0A-2F67-43DA-91CC-BC7E747C396D}" destId="{94B93611-850B-45F1-996F-7CD2FD2748D7}" srcOrd="1" destOrd="0" presId="urn:microsoft.com/office/officeart/2005/8/layout/hierarchy2"/>
    <dgm:cxn modelId="{BD1390B9-DBA0-4C0C-B83C-E192016D10C3}" type="presParOf" srcId="{94B93611-850B-45F1-996F-7CD2FD2748D7}" destId="{D43F33FB-0FE4-498A-AFE9-C942675F5888}" srcOrd="0" destOrd="0" presId="urn:microsoft.com/office/officeart/2005/8/layout/hierarchy2"/>
    <dgm:cxn modelId="{BD028C1D-9223-42B1-B348-65D4968EE7B8}" type="presParOf" srcId="{D43F33FB-0FE4-498A-AFE9-C942675F5888}" destId="{AA6FB53C-3675-4C60-9856-812E206926F8}" srcOrd="0" destOrd="0" presId="urn:microsoft.com/office/officeart/2005/8/layout/hierarchy2"/>
    <dgm:cxn modelId="{2E0FEF0F-7E73-45C3-BF79-09E9B393CAB0}" type="presParOf" srcId="{94B93611-850B-45F1-996F-7CD2FD2748D7}" destId="{B8B89E32-BB22-42F7-B1F4-F2CC79E468FD}" srcOrd="1" destOrd="0" presId="urn:microsoft.com/office/officeart/2005/8/layout/hierarchy2"/>
    <dgm:cxn modelId="{80709ECE-154F-4AB5-B936-4CDB17254853}" type="presParOf" srcId="{B8B89E32-BB22-42F7-B1F4-F2CC79E468FD}" destId="{C22A94E2-0F43-43F8-9305-2EFF891F24E0}" srcOrd="0" destOrd="0" presId="urn:microsoft.com/office/officeart/2005/8/layout/hierarchy2"/>
    <dgm:cxn modelId="{CED83568-7EAF-41E3-8C96-BEA53FEE5630}" type="presParOf" srcId="{B8B89E32-BB22-42F7-B1F4-F2CC79E468FD}" destId="{1D510B6D-391E-456C-A552-FD9BCC1969C7}" srcOrd="1" destOrd="0" presId="urn:microsoft.com/office/officeart/2005/8/layout/hierarchy2"/>
    <dgm:cxn modelId="{F18C6F28-DD18-43D1-8FA2-277761FBC87B}" type="presParOf" srcId="{94B93611-850B-45F1-996F-7CD2FD2748D7}" destId="{572BC268-B573-4968-953A-CA4323486C75}" srcOrd="2" destOrd="0" presId="urn:microsoft.com/office/officeart/2005/8/layout/hierarchy2"/>
    <dgm:cxn modelId="{09D2CB6F-CB28-4B47-BC09-183DBF9FD703}" type="presParOf" srcId="{572BC268-B573-4968-953A-CA4323486C75}" destId="{157E34A4-EAFA-4F61-A05B-E9F05A28AE5E}" srcOrd="0" destOrd="0" presId="urn:microsoft.com/office/officeart/2005/8/layout/hierarchy2"/>
    <dgm:cxn modelId="{8BB2C70F-A00E-4D32-AD14-BCA1824F643D}" type="presParOf" srcId="{94B93611-850B-45F1-996F-7CD2FD2748D7}" destId="{04C7D56C-09D8-4808-A66D-D202B4ED66EF}" srcOrd="3" destOrd="0" presId="urn:microsoft.com/office/officeart/2005/8/layout/hierarchy2"/>
    <dgm:cxn modelId="{FF2855F9-EF03-4177-9515-E2E276FFEA1A}" type="presParOf" srcId="{04C7D56C-09D8-4808-A66D-D202B4ED66EF}" destId="{4CE4C79B-0EC7-4CEB-9541-66F34A8B0E58}" srcOrd="0" destOrd="0" presId="urn:microsoft.com/office/officeart/2005/8/layout/hierarchy2"/>
    <dgm:cxn modelId="{462C3879-CE7B-4340-841C-F0C1C4BFB1FE}" type="presParOf" srcId="{04C7D56C-09D8-4808-A66D-D202B4ED66EF}" destId="{44EE3AB6-30DB-4575-B5CA-80CAD3521606}" srcOrd="1" destOrd="0" presId="urn:microsoft.com/office/officeart/2005/8/layout/hierarchy2"/>
    <dgm:cxn modelId="{15498A14-E9EB-4B1B-9783-63096A4B11AC}" type="presParOf" srcId="{91206C75-1104-45EB-91A4-A0685851C1E1}" destId="{7049C992-99F9-408B-BD32-7FE97E3B6BD4}" srcOrd="2" destOrd="0" presId="urn:microsoft.com/office/officeart/2005/8/layout/hierarchy2"/>
    <dgm:cxn modelId="{8821EAD7-FEA7-4F3D-B395-A56C3DB41874}" type="presParOf" srcId="{7049C992-99F9-408B-BD32-7FE97E3B6BD4}" destId="{9C242697-B74B-46A5-9BB1-52254D6DB80E}" srcOrd="0" destOrd="0" presId="urn:microsoft.com/office/officeart/2005/8/layout/hierarchy2"/>
    <dgm:cxn modelId="{E1D332A9-8650-4F9C-8D56-9FBCE1909B3A}" type="presParOf" srcId="{91206C75-1104-45EB-91A4-A0685851C1E1}" destId="{2306B4AF-9441-4441-A6DD-8CD08F01B628}" srcOrd="3" destOrd="0" presId="urn:microsoft.com/office/officeart/2005/8/layout/hierarchy2"/>
    <dgm:cxn modelId="{124119AA-57DE-4363-86CC-5FB0CF82A535}" type="presParOf" srcId="{2306B4AF-9441-4441-A6DD-8CD08F01B628}" destId="{6338AD8B-C6CF-4E83-90E0-6E85AF87735E}" srcOrd="0" destOrd="0" presId="urn:microsoft.com/office/officeart/2005/8/layout/hierarchy2"/>
    <dgm:cxn modelId="{BD928A06-7BE3-4DDB-B7EC-EF4A18AA209C}" type="presParOf" srcId="{2306B4AF-9441-4441-A6DD-8CD08F01B628}" destId="{115A5C9D-265B-40FA-95AA-31F28879D94E}" srcOrd="1" destOrd="0" presId="urn:microsoft.com/office/officeart/2005/8/layout/hierarchy2"/>
    <dgm:cxn modelId="{1135175F-1881-426E-B88C-347576E7B388}" type="presParOf" srcId="{115A5C9D-265B-40FA-95AA-31F28879D94E}" destId="{C1B04B88-F1BB-4D3C-8C6D-0F8943B8636A}" srcOrd="0" destOrd="0" presId="urn:microsoft.com/office/officeart/2005/8/layout/hierarchy2"/>
    <dgm:cxn modelId="{FE20D1A3-5AC6-47DD-BF1D-2A8412993D6D}" type="presParOf" srcId="{C1B04B88-F1BB-4D3C-8C6D-0F8943B8636A}" destId="{209874C5-58BC-4BF4-B68C-E8DBE7DB4E3E}" srcOrd="0" destOrd="0" presId="urn:microsoft.com/office/officeart/2005/8/layout/hierarchy2"/>
    <dgm:cxn modelId="{7CC7C1EF-2663-4F62-A695-37D052D795D6}" type="presParOf" srcId="{115A5C9D-265B-40FA-95AA-31F28879D94E}" destId="{0DD1F167-DE5E-410E-AD68-DEC8519A13C1}" srcOrd="1" destOrd="0" presId="urn:microsoft.com/office/officeart/2005/8/layout/hierarchy2"/>
    <dgm:cxn modelId="{8A76DDA0-1C24-4D80-A640-962880B2D14B}" type="presParOf" srcId="{0DD1F167-DE5E-410E-AD68-DEC8519A13C1}" destId="{E658FD3A-DBD6-483C-94D9-8A1D5F87BEB3}" srcOrd="0" destOrd="0" presId="urn:microsoft.com/office/officeart/2005/8/layout/hierarchy2"/>
    <dgm:cxn modelId="{CCBCCC9D-5B5D-4DF8-A5ED-1077701309C3}" type="presParOf" srcId="{0DD1F167-DE5E-410E-AD68-DEC8519A13C1}" destId="{52C88858-3F52-4178-BE40-F37E57D81332}" srcOrd="1" destOrd="0" presId="urn:microsoft.com/office/officeart/2005/8/layout/hierarchy2"/>
    <dgm:cxn modelId="{CBBCCC7D-9579-4E50-B4A6-E90684235DFE}" type="presParOf" srcId="{91206C75-1104-45EB-91A4-A0685851C1E1}" destId="{DF552C61-D910-421E-BC9B-2B721B9C0D04}" srcOrd="4" destOrd="0" presId="urn:microsoft.com/office/officeart/2005/8/layout/hierarchy2"/>
    <dgm:cxn modelId="{C3853515-E3B7-4B6C-A28A-31991F796D4F}" type="presParOf" srcId="{DF552C61-D910-421E-BC9B-2B721B9C0D04}" destId="{A80AF2E2-E5A4-4D76-8C62-D82768C5D754}" srcOrd="0" destOrd="0" presId="urn:microsoft.com/office/officeart/2005/8/layout/hierarchy2"/>
    <dgm:cxn modelId="{7B87E588-97C3-4C01-A124-27963233CCDA}" type="presParOf" srcId="{91206C75-1104-45EB-91A4-A0685851C1E1}" destId="{224031DF-268A-472C-B125-53BD84C87C67}" srcOrd="5" destOrd="0" presId="urn:microsoft.com/office/officeart/2005/8/layout/hierarchy2"/>
    <dgm:cxn modelId="{D39843EB-A578-45B4-B93E-5AD57C691FDF}" type="presParOf" srcId="{224031DF-268A-472C-B125-53BD84C87C67}" destId="{B3D539E8-C108-4432-A737-F9B94D658524}" srcOrd="0" destOrd="0" presId="urn:microsoft.com/office/officeart/2005/8/layout/hierarchy2"/>
    <dgm:cxn modelId="{678B7D79-C04F-461D-A646-2A2FDBCF5212}" type="presParOf" srcId="{224031DF-268A-472C-B125-53BD84C87C67}" destId="{90BD101C-F0D1-4758-80FC-1AB22B01522A}" srcOrd="1" destOrd="0" presId="urn:microsoft.com/office/officeart/2005/8/layout/hierarchy2"/>
    <dgm:cxn modelId="{F5627DEC-A06C-4E12-A374-4D90EABAD99C}" type="presParOf" srcId="{90BD101C-F0D1-4758-80FC-1AB22B01522A}" destId="{FEC6B7F8-0D32-4351-9421-CF4598ACB784}" srcOrd="0" destOrd="0" presId="urn:microsoft.com/office/officeart/2005/8/layout/hierarchy2"/>
    <dgm:cxn modelId="{472A2983-949E-4D80-93D8-B865782B8B6F}" type="presParOf" srcId="{FEC6B7F8-0D32-4351-9421-CF4598ACB784}" destId="{5D0D5B4F-861D-4CEE-9BEF-8CCCB592CEA9}" srcOrd="0" destOrd="0" presId="urn:microsoft.com/office/officeart/2005/8/layout/hierarchy2"/>
    <dgm:cxn modelId="{C2953C8A-769E-4C8C-B36C-46C25DF3C857}" type="presParOf" srcId="{90BD101C-F0D1-4758-80FC-1AB22B01522A}" destId="{36ACEA5E-75AB-408C-8F29-1945A1FDEBE7}" srcOrd="1" destOrd="0" presId="urn:microsoft.com/office/officeart/2005/8/layout/hierarchy2"/>
    <dgm:cxn modelId="{545D38A9-4A7E-41AD-89F7-3E339D0DDF05}" type="presParOf" srcId="{36ACEA5E-75AB-408C-8F29-1945A1FDEBE7}" destId="{AAC4B393-B771-41C6-85F4-EA3F037CFD79}" srcOrd="0" destOrd="0" presId="urn:microsoft.com/office/officeart/2005/8/layout/hierarchy2"/>
    <dgm:cxn modelId="{0DE5E3CD-856D-44D5-A76D-1018CF1118F4}" type="presParOf" srcId="{36ACEA5E-75AB-408C-8F29-1945A1FDEBE7}" destId="{443907F3-0B9F-4381-AEEA-DEA8ACB7E894}" srcOrd="1" destOrd="0" presId="urn:microsoft.com/office/officeart/2005/8/layout/hierarchy2"/>
    <dgm:cxn modelId="{37BF62DF-E127-4B81-97F5-6930A23E7116}" type="presParOf" srcId="{443907F3-0B9F-4381-AEEA-DEA8ACB7E894}" destId="{41DD28B7-989E-4EB3-83F1-94C9638741B6}" srcOrd="0" destOrd="0" presId="urn:microsoft.com/office/officeart/2005/8/layout/hierarchy2"/>
    <dgm:cxn modelId="{0299991D-32AA-4CE5-9FA8-262E8086F270}" type="presParOf" srcId="{41DD28B7-989E-4EB3-83F1-94C9638741B6}" destId="{CD5DDC0E-EBF8-4BB1-95CC-58BD80E2032C}" srcOrd="0" destOrd="0" presId="urn:microsoft.com/office/officeart/2005/8/layout/hierarchy2"/>
    <dgm:cxn modelId="{C7664676-71C8-4E3E-8207-994E288B9432}" type="presParOf" srcId="{443907F3-0B9F-4381-AEEA-DEA8ACB7E894}" destId="{6273D9DF-9C42-48DE-BEAF-2EACCC1804A1}" srcOrd="1" destOrd="0" presId="urn:microsoft.com/office/officeart/2005/8/layout/hierarchy2"/>
    <dgm:cxn modelId="{FF7A5FD8-D580-47BF-AF43-3D4F634DD61C}" type="presParOf" srcId="{6273D9DF-9C42-48DE-BEAF-2EACCC1804A1}" destId="{8F57FEB2-5129-4195-A7C0-083E8DF571BA}" srcOrd="0" destOrd="0" presId="urn:microsoft.com/office/officeart/2005/8/layout/hierarchy2"/>
    <dgm:cxn modelId="{2C217B84-0895-449F-94FA-84D236519844}" type="presParOf" srcId="{6273D9DF-9C42-48DE-BEAF-2EACCC1804A1}" destId="{CE8F84A4-6CDF-4384-A02F-1EE20BDDF63C}" srcOrd="1" destOrd="0" presId="urn:microsoft.com/office/officeart/2005/8/layout/hierarchy2"/>
    <dgm:cxn modelId="{594B2B96-9797-4324-93ED-826EEC424404}" type="presParOf" srcId="{443907F3-0B9F-4381-AEEA-DEA8ACB7E894}" destId="{0E0503C7-1D6E-4893-960B-0DE27868D4CB}" srcOrd="2" destOrd="0" presId="urn:microsoft.com/office/officeart/2005/8/layout/hierarchy2"/>
    <dgm:cxn modelId="{A3F178DD-DFC3-4F0F-B169-5E45F976CE52}" type="presParOf" srcId="{0E0503C7-1D6E-4893-960B-0DE27868D4CB}" destId="{295313F0-D5B4-4A62-AA07-A15AAE1322B6}" srcOrd="0" destOrd="0" presId="urn:microsoft.com/office/officeart/2005/8/layout/hierarchy2"/>
    <dgm:cxn modelId="{C96EA389-3C2F-4D17-882E-FAED25C4321E}" type="presParOf" srcId="{443907F3-0B9F-4381-AEEA-DEA8ACB7E894}" destId="{559DF087-2C7E-4246-AC59-E859963DAB81}" srcOrd="3" destOrd="0" presId="urn:microsoft.com/office/officeart/2005/8/layout/hierarchy2"/>
    <dgm:cxn modelId="{67890CAC-4703-42E1-8EDC-762E6D8F9147}" type="presParOf" srcId="{559DF087-2C7E-4246-AC59-E859963DAB81}" destId="{975E2411-87D3-4347-B43A-2F80AB4D7D0C}" srcOrd="0" destOrd="0" presId="urn:microsoft.com/office/officeart/2005/8/layout/hierarchy2"/>
    <dgm:cxn modelId="{694DBC3A-CAA5-4EBC-B2FA-12EFE25E62F4}" type="presParOf" srcId="{559DF087-2C7E-4246-AC59-E859963DAB81}" destId="{718A4712-1FE8-44B4-B719-950F8B0B6664}" srcOrd="1" destOrd="0" presId="urn:microsoft.com/office/officeart/2005/8/layout/hierarchy2"/>
    <dgm:cxn modelId="{F106718A-C543-4AF7-AE2F-E08D1D52256A}" type="presParOf" srcId="{718A4712-1FE8-44B4-B719-950F8B0B6664}" destId="{AFEC2FB2-4B7C-4A3F-935E-086951445933}" srcOrd="0" destOrd="0" presId="urn:microsoft.com/office/officeart/2005/8/layout/hierarchy2"/>
    <dgm:cxn modelId="{3ABA5A2A-88CE-49C7-B06E-6379BA596892}" type="presParOf" srcId="{AFEC2FB2-4B7C-4A3F-935E-086951445933}" destId="{66D10B00-67F4-4596-AF28-2E8A2EFFE2CC}" srcOrd="0" destOrd="0" presId="urn:microsoft.com/office/officeart/2005/8/layout/hierarchy2"/>
    <dgm:cxn modelId="{ACDDBB33-D202-4FAC-8E42-ED2BF48FDF87}" type="presParOf" srcId="{718A4712-1FE8-44B4-B719-950F8B0B6664}" destId="{3122DC95-195D-4E66-991D-02956510ED4E}" srcOrd="1" destOrd="0" presId="urn:microsoft.com/office/officeart/2005/8/layout/hierarchy2"/>
    <dgm:cxn modelId="{5A2794E5-13D5-49C3-B343-D57E7AB1791B}" type="presParOf" srcId="{3122DC95-195D-4E66-991D-02956510ED4E}" destId="{FBBC7C52-3C00-47CB-B82F-4078D1B14A60}" srcOrd="0" destOrd="0" presId="urn:microsoft.com/office/officeart/2005/8/layout/hierarchy2"/>
    <dgm:cxn modelId="{2514BA6F-B262-4B2A-B8D1-D2DCCF5A898B}" type="presParOf" srcId="{3122DC95-195D-4E66-991D-02956510ED4E}" destId="{5E6FA2AB-D55E-4EA6-AD19-705C1F664DBE}" srcOrd="1" destOrd="0" presId="urn:microsoft.com/office/officeart/2005/8/layout/hierarchy2"/>
    <dgm:cxn modelId="{1F8E0020-C0FA-40E2-B451-D3670F097CB4}" type="presParOf" srcId="{718A4712-1FE8-44B4-B719-950F8B0B6664}" destId="{213C5451-B4BB-488E-B268-B0BB9C0DF21F}" srcOrd="2" destOrd="0" presId="urn:microsoft.com/office/officeart/2005/8/layout/hierarchy2"/>
    <dgm:cxn modelId="{7041EEF2-104D-4158-865D-0F5E0121A6FF}" type="presParOf" srcId="{213C5451-B4BB-488E-B268-B0BB9C0DF21F}" destId="{DEC9EDD1-82B1-4B3D-A0F2-57E3FFC31E2E}" srcOrd="0" destOrd="0" presId="urn:microsoft.com/office/officeart/2005/8/layout/hierarchy2"/>
    <dgm:cxn modelId="{FFC8BD10-86CA-493E-B5D2-59E871702D9B}" type="presParOf" srcId="{718A4712-1FE8-44B4-B719-950F8B0B6664}" destId="{60C572B1-79E3-4564-A813-35BBA49DE366}" srcOrd="3" destOrd="0" presId="urn:microsoft.com/office/officeart/2005/8/layout/hierarchy2"/>
    <dgm:cxn modelId="{20B10C91-37A5-4161-80B8-49F578D84B2B}" type="presParOf" srcId="{60C572B1-79E3-4564-A813-35BBA49DE366}" destId="{B1465ED1-A47E-4F40-85B8-1884BA9FD7A3}" srcOrd="0" destOrd="0" presId="urn:microsoft.com/office/officeart/2005/8/layout/hierarchy2"/>
    <dgm:cxn modelId="{1E812907-29F2-4BE9-80AC-DFDB8DDEE029}" type="presParOf" srcId="{60C572B1-79E3-4564-A813-35BBA49DE366}" destId="{50894F41-5301-48E9-90C0-35BA63E24F42}" srcOrd="1" destOrd="0" presId="urn:microsoft.com/office/officeart/2005/8/layout/hierarchy2"/>
    <dgm:cxn modelId="{D0041C59-AAD6-4F91-A08C-56BA2745BDD1}" type="presParOf" srcId="{90BD101C-F0D1-4758-80FC-1AB22B01522A}" destId="{1141F905-E870-448A-96F8-0ED612347801}" srcOrd="2" destOrd="0" presId="urn:microsoft.com/office/officeart/2005/8/layout/hierarchy2"/>
    <dgm:cxn modelId="{B7D633F7-E5E6-405E-A568-A69B12B111AF}" type="presParOf" srcId="{1141F905-E870-448A-96F8-0ED612347801}" destId="{E1744AF7-360B-49EB-AF80-25FA8EAED86F}" srcOrd="0" destOrd="0" presId="urn:microsoft.com/office/officeart/2005/8/layout/hierarchy2"/>
    <dgm:cxn modelId="{4BB998D5-3143-4157-B3CE-803CF534B24B}" type="presParOf" srcId="{90BD101C-F0D1-4758-80FC-1AB22B01522A}" destId="{087F8E5D-B213-4CDC-AEB7-5D5F5B522C45}" srcOrd="3" destOrd="0" presId="urn:microsoft.com/office/officeart/2005/8/layout/hierarchy2"/>
    <dgm:cxn modelId="{769D39AE-DF83-4743-ADAF-FC19237DD0AA}" type="presParOf" srcId="{087F8E5D-B213-4CDC-AEB7-5D5F5B522C45}" destId="{1C62391B-3FBB-42B2-8E4A-6F0A351C9F62}" srcOrd="0" destOrd="0" presId="urn:microsoft.com/office/officeart/2005/8/layout/hierarchy2"/>
    <dgm:cxn modelId="{B082DCA0-37D5-4953-8AC3-DEA12555FC8A}" type="presParOf" srcId="{087F8E5D-B213-4CDC-AEB7-5D5F5B522C45}" destId="{1603D1BA-A573-48C1-928F-D3D64DB610D2}" srcOrd="1" destOrd="0" presId="urn:microsoft.com/office/officeart/2005/8/layout/hierarchy2"/>
    <dgm:cxn modelId="{CAF0081F-A4ED-47AC-BB9A-B386A7FBF7B4}" type="presParOf" srcId="{1603D1BA-A573-48C1-928F-D3D64DB610D2}" destId="{EA803C36-6D5D-4BDB-88EF-AF071ABE52AC}" srcOrd="0" destOrd="0" presId="urn:microsoft.com/office/officeart/2005/8/layout/hierarchy2"/>
    <dgm:cxn modelId="{CB283468-DFCC-4687-AD6F-A4A2FA029BE3}" type="presParOf" srcId="{EA803C36-6D5D-4BDB-88EF-AF071ABE52AC}" destId="{EBBB8B23-B050-4A87-8B86-35708C00A270}" srcOrd="0" destOrd="0" presId="urn:microsoft.com/office/officeart/2005/8/layout/hierarchy2"/>
    <dgm:cxn modelId="{C0755899-6276-4340-8725-9F6385F8830F}" type="presParOf" srcId="{1603D1BA-A573-48C1-928F-D3D64DB610D2}" destId="{7E9EEE2B-C4FE-4DC6-851B-44D5AA73E6E2}" srcOrd="1" destOrd="0" presId="urn:microsoft.com/office/officeart/2005/8/layout/hierarchy2"/>
    <dgm:cxn modelId="{05E4DDCA-F6B5-4122-A8A9-E0661A070939}" type="presParOf" srcId="{7E9EEE2B-C4FE-4DC6-851B-44D5AA73E6E2}" destId="{9F06D8A1-CD59-4AE3-8062-FFAA5E474795}" srcOrd="0" destOrd="0" presId="urn:microsoft.com/office/officeart/2005/8/layout/hierarchy2"/>
    <dgm:cxn modelId="{4014AE1C-DE49-41FF-9DC1-CC77682AC895}" type="presParOf" srcId="{7E9EEE2B-C4FE-4DC6-851B-44D5AA73E6E2}" destId="{B080303D-1153-4B90-828A-6269380F587C}" srcOrd="1" destOrd="0" presId="urn:microsoft.com/office/officeart/2005/8/layout/hierarchy2"/>
    <dgm:cxn modelId="{3D0E6A93-F669-4D11-B431-45F74335F925}" type="presParOf" srcId="{1603D1BA-A573-48C1-928F-D3D64DB610D2}" destId="{B35B295B-BDB1-4C5F-A5DA-87CE72180DA8}" srcOrd="2" destOrd="0" presId="urn:microsoft.com/office/officeart/2005/8/layout/hierarchy2"/>
    <dgm:cxn modelId="{9F319DA1-68CF-4564-AEB8-274DEDA1FC86}" type="presParOf" srcId="{B35B295B-BDB1-4C5F-A5DA-87CE72180DA8}" destId="{543F810F-A329-41A6-8124-207759595938}" srcOrd="0" destOrd="0" presId="urn:microsoft.com/office/officeart/2005/8/layout/hierarchy2"/>
    <dgm:cxn modelId="{BB2257DC-A2AE-4395-9721-0E512AD1B8CB}" type="presParOf" srcId="{1603D1BA-A573-48C1-928F-D3D64DB610D2}" destId="{64F6EF29-7BE8-4036-AB77-CD8DC8282EA8}" srcOrd="3" destOrd="0" presId="urn:microsoft.com/office/officeart/2005/8/layout/hierarchy2"/>
    <dgm:cxn modelId="{716866C0-0881-4903-89A1-C23C11B3E54B}" type="presParOf" srcId="{64F6EF29-7BE8-4036-AB77-CD8DC8282EA8}" destId="{8291DA08-CE25-4915-AD76-1E2E67AD9798}" srcOrd="0" destOrd="0" presId="urn:microsoft.com/office/officeart/2005/8/layout/hierarchy2"/>
    <dgm:cxn modelId="{7F7D74AB-8151-4D8C-A5F7-AA780C3D7F7F}" type="presParOf" srcId="{64F6EF29-7BE8-4036-AB77-CD8DC8282EA8}" destId="{5BA8F42C-7828-4875-BD2B-982D06CB88FA}" srcOrd="1" destOrd="0" presId="urn:microsoft.com/office/officeart/2005/8/layout/hierarchy2"/>
    <dgm:cxn modelId="{43E758D2-AC40-4B3B-85B2-B273C9B25B35}" type="presParOf" srcId="{5BA8F42C-7828-4875-BD2B-982D06CB88FA}" destId="{F0FFF789-0C34-47BD-9EA4-9EE3FCA25EE0}" srcOrd="0" destOrd="0" presId="urn:microsoft.com/office/officeart/2005/8/layout/hierarchy2"/>
    <dgm:cxn modelId="{ECBF95B9-0D37-4F32-A7E4-C722326A6C5A}" type="presParOf" srcId="{F0FFF789-0C34-47BD-9EA4-9EE3FCA25EE0}" destId="{F69EEB87-FA56-426E-BCBD-8914BE31A753}" srcOrd="0" destOrd="0" presId="urn:microsoft.com/office/officeart/2005/8/layout/hierarchy2"/>
    <dgm:cxn modelId="{308651D5-E6C1-4B57-BD73-18FEA2B21DBE}" type="presParOf" srcId="{5BA8F42C-7828-4875-BD2B-982D06CB88FA}" destId="{9B564420-51BF-42D5-B4A3-67284490DDC6}" srcOrd="1" destOrd="0" presId="urn:microsoft.com/office/officeart/2005/8/layout/hierarchy2"/>
    <dgm:cxn modelId="{27F7F40A-609A-4EE5-8889-09A67E5F5513}" type="presParOf" srcId="{9B564420-51BF-42D5-B4A3-67284490DDC6}" destId="{124968E9-77B1-41C3-AA0C-B15CC18BCDAD}" srcOrd="0" destOrd="0" presId="urn:microsoft.com/office/officeart/2005/8/layout/hierarchy2"/>
    <dgm:cxn modelId="{D0F29712-8D3F-432C-813E-8644BF4DE6D5}" type="presParOf" srcId="{9B564420-51BF-42D5-B4A3-67284490DDC6}" destId="{5D3242D2-2093-4CE2-B4B5-7BD83E7C758C}"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1C3772-DE46-4D3F-AC3C-F9A2E56FF52E}" type="doc">
      <dgm:prSet loTypeId="urn:microsoft.com/office/officeart/2005/8/layout/hierarchy5" loCatId="hierarchy" qsTypeId="urn:microsoft.com/office/officeart/2005/8/quickstyle/simple1" qsCatId="simple" csTypeId="urn:microsoft.com/office/officeart/2005/8/colors/accent1_2" csCatId="accent1" phldr="1"/>
      <dgm:spPr/>
      <dgm:t>
        <a:bodyPr/>
        <a:lstStyle/>
        <a:p>
          <a:endParaRPr lang="zh-CN" altLang="en-US"/>
        </a:p>
      </dgm:t>
    </dgm:pt>
    <dgm:pt modelId="{B796F1DA-BDA8-4955-BA44-8144D6E83F6D}">
      <dgm:prSet phldrT="[文本]"/>
      <dgm:spPr/>
      <dgm:t>
        <a:bodyPr/>
        <a:lstStyle/>
        <a:p>
          <a:r>
            <a:rPr lang="en-US" altLang="zh-CN" dirty="0"/>
            <a:t>X</a:t>
          </a:r>
          <a:endParaRPr lang="zh-CN" altLang="en-US" dirty="0"/>
        </a:p>
      </dgm:t>
    </dgm:pt>
    <dgm:pt modelId="{68A5B791-4F3C-4DE3-AB4C-EDE51B33E65C}" type="parTrans" cxnId="{1493A8B8-17A9-439B-9635-7FEFD6C251A1}">
      <dgm:prSet/>
      <dgm:spPr/>
      <dgm:t>
        <a:bodyPr/>
        <a:lstStyle/>
        <a:p>
          <a:endParaRPr lang="zh-CN" altLang="en-US"/>
        </a:p>
      </dgm:t>
    </dgm:pt>
    <dgm:pt modelId="{67725643-5422-408E-8A46-74C3B6671503}" type="sibTrans" cxnId="{1493A8B8-17A9-439B-9635-7FEFD6C251A1}">
      <dgm:prSet/>
      <dgm:spPr/>
      <dgm:t>
        <a:bodyPr/>
        <a:lstStyle/>
        <a:p>
          <a:endParaRPr lang="zh-CN" altLang="en-US"/>
        </a:p>
      </dgm:t>
    </dgm:pt>
    <dgm:pt modelId="{01E3A657-A10B-4E61-BEC3-ABA92C574E9F}">
      <dgm:prSet phldrT="[文本]"/>
      <dgm:spPr/>
      <dgm:t>
        <a:bodyPr/>
        <a:lstStyle/>
        <a:p>
          <a:r>
            <a:rPr lang="en-US" altLang="zh-CN" dirty="0"/>
            <a:t>a</a:t>
          </a:r>
          <a:endParaRPr lang="zh-CN" altLang="en-US" dirty="0"/>
        </a:p>
      </dgm:t>
    </dgm:pt>
    <dgm:pt modelId="{7C3D67D6-1B19-46B6-93CC-D2E543FFE5DE}" type="parTrans" cxnId="{9B50C3DF-B0CC-4764-A098-8A77EFA7B134}">
      <dgm:prSet/>
      <dgm:spPr/>
      <dgm:t>
        <a:bodyPr/>
        <a:lstStyle/>
        <a:p>
          <a:endParaRPr lang="zh-CN" altLang="en-US"/>
        </a:p>
      </dgm:t>
    </dgm:pt>
    <dgm:pt modelId="{1F41448F-456D-45D5-A98F-E96438BEC4D6}" type="sibTrans" cxnId="{9B50C3DF-B0CC-4764-A098-8A77EFA7B134}">
      <dgm:prSet/>
      <dgm:spPr/>
      <dgm:t>
        <a:bodyPr/>
        <a:lstStyle/>
        <a:p>
          <a:endParaRPr lang="zh-CN" altLang="en-US"/>
        </a:p>
      </dgm:t>
    </dgm:pt>
    <dgm:pt modelId="{54437634-7148-4ED3-83E9-D0F512BCC0CC}">
      <dgm:prSet phldrT="[文本]"/>
      <dgm:spPr/>
      <dgm:t>
        <a:bodyPr/>
        <a:lstStyle/>
        <a:p>
          <a:r>
            <a:rPr lang="en-US" altLang="zh-CN" dirty="0"/>
            <a:t>t0</a:t>
          </a:r>
          <a:endParaRPr lang="zh-CN" altLang="en-US" dirty="0"/>
        </a:p>
      </dgm:t>
    </dgm:pt>
    <dgm:pt modelId="{2FF2041A-68F2-4F20-BDDF-EE44C719F599}" type="parTrans" cxnId="{48BB159F-B13E-477C-9A50-3268D7A554E8}">
      <dgm:prSet/>
      <dgm:spPr/>
      <dgm:t>
        <a:bodyPr/>
        <a:lstStyle/>
        <a:p>
          <a:endParaRPr lang="zh-CN" altLang="en-US"/>
        </a:p>
      </dgm:t>
    </dgm:pt>
    <dgm:pt modelId="{95B62ED4-F793-4691-A987-5D6F9C8F1690}" type="sibTrans" cxnId="{48BB159F-B13E-477C-9A50-3268D7A554E8}">
      <dgm:prSet/>
      <dgm:spPr/>
      <dgm:t>
        <a:bodyPr/>
        <a:lstStyle/>
        <a:p>
          <a:endParaRPr lang="zh-CN" altLang="en-US"/>
        </a:p>
      </dgm:t>
    </dgm:pt>
    <dgm:pt modelId="{3959C0DB-5EFC-42AF-938F-38F03B3BEC04}">
      <dgm:prSet phldrT="[文本]"/>
      <dgm:spPr/>
      <dgm:t>
        <a:bodyPr/>
        <a:lstStyle/>
        <a:p>
          <a:r>
            <a:rPr lang="en-US" altLang="zh-CN" dirty="0"/>
            <a:t>b</a:t>
          </a:r>
          <a:endParaRPr lang="zh-CN" altLang="en-US" dirty="0"/>
        </a:p>
      </dgm:t>
    </dgm:pt>
    <dgm:pt modelId="{A2684FF3-B1E5-4F0F-A33F-F10BAE668145}" type="parTrans" cxnId="{1ABA9B9E-6972-4C90-BCA7-21487A358F11}">
      <dgm:prSet/>
      <dgm:spPr/>
      <dgm:t>
        <a:bodyPr/>
        <a:lstStyle/>
        <a:p>
          <a:endParaRPr lang="zh-CN" altLang="en-US"/>
        </a:p>
      </dgm:t>
    </dgm:pt>
    <dgm:pt modelId="{2FADE620-E4A5-41D8-AA81-BEAE2C789F58}" type="sibTrans" cxnId="{1ABA9B9E-6972-4C90-BCA7-21487A358F11}">
      <dgm:prSet/>
      <dgm:spPr/>
      <dgm:t>
        <a:bodyPr/>
        <a:lstStyle/>
        <a:p>
          <a:endParaRPr lang="zh-CN" altLang="en-US"/>
        </a:p>
      </dgm:t>
    </dgm:pt>
    <dgm:pt modelId="{E84ACE86-E3B3-47DB-96BF-4B56CBAB7D27}">
      <dgm:prSet phldrT="[文本]"/>
      <dgm:spPr/>
      <dgm:t>
        <a:bodyPr/>
        <a:lstStyle/>
        <a:p>
          <a:r>
            <a:rPr lang="en-US" altLang="zh-CN" dirty="0"/>
            <a:t>t0</a:t>
          </a:r>
          <a:endParaRPr lang="zh-CN" altLang="en-US" dirty="0"/>
        </a:p>
      </dgm:t>
    </dgm:pt>
    <dgm:pt modelId="{37FB01C8-3908-4A5C-98A9-D2A59163AE97}" type="parTrans" cxnId="{A91E81BE-9B7F-4BFB-85F7-BECDB270A352}">
      <dgm:prSet/>
      <dgm:spPr/>
      <dgm:t>
        <a:bodyPr/>
        <a:lstStyle/>
        <a:p>
          <a:endParaRPr lang="zh-CN" altLang="en-US"/>
        </a:p>
      </dgm:t>
    </dgm:pt>
    <dgm:pt modelId="{2E7771CF-2461-4966-A580-241DC7A22F7B}" type="sibTrans" cxnId="{A91E81BE-9B7F-4BFB-85F7-BECDB270A352}">
      <dgm:prSet/>
      <dgm:spPr/>
      <dgm:t>
        <a:bodyPr/>
        <a:lstStyle/>
        <a:p>
          <a:endParaRPr lang="zh-CN" altLang="en-US"/>
        </a:p>
      </dgm:t>
    </dgm:pt>
    <dgm:pt modelId="{00AD8847-A854-4BA6-8A86-C26C6E4141B1}">
      <dgm:prSet phldrT="[文本]"/>
      <dgm:spPr/>
      <dgm:t>
        <a:bodyPr/>
        <a:lstStyle/>
        <a:p>
          <a:r>
            <a:rPr lang="en-US" altLang="zh-CN" dirty="0"/>
            <a:t>entity id</a:t>
          </a:r>
          <a:endParaRPr lang="zh-CN" altLang="en-US" dirty="0"/>
        </a:p>
      </dgm:t>
    </dgm:pt>
    <dgm:pt modelId="{ABBFBB13-FE8C-407E-8B2F-95F972508C70}" type="parTrans" cxnId="{BC7E49D1-D0D6-4011-A5A7-ED11FFE07C16}">
      <dgm:prSet/>
      <dgm:spPr/>
      <dgm:t>
        <a:bodyPr/>
        <a:lstStyle/>
        <a:p>
          <a:endParaRPr lang="zh-CN" altLang="en-US"/>
        </a:p>
      </dgm:t>
    </dgm:pt>
    <dgm:pt modelId="{1EF6C2AB-C4A1-4249-871A-F9226C642F1F}" type="sibTrans" cxnId="{BC7E49D1-D0D6-4011-A5A7-ED11FFE07C16}">
      <dgm:prSet/>
      <dgm:spPr/>
      <dgm:t>
        <a:bodyPr/>
        <a:lstStyle/>
        <a:p>
          <a:endParaRPr lang="zh-CN" altLang="en-US"/>
        </a:p>
      </dgm:t>
    </dgm:pt>
    <dgm:pt modelId="{2C8F8DF3-F426-40E8-9471-66C182D2680D}">
      <dgm:prSet phldrT="[文本]"/>
      <dgm:spPr/>
      <dgm:t>
        <a:bodyPr/>
        <a:lstStyle/>
        <a:p>
          <a:r>
            <a:rPr lang="en-US" altLang="zh-CN" dirty="0"/>
            <a:t>property key</a:t>
          </a:r>
          <a:endParaRPr lang="zh-CN" altLang="en-US" dirty="0"/>
        </a:p>
      </dgm:t>
    </dgm:pt>
    <dgm:pt modelId="{288017F4-72E3-42C7-8AC9-93C13F054C13}" type="parTrans" cxnId="{46AACCFE-12E0-4EFA-A749-A686A23091AF}">
      <dgm:prSet/>
      <dgm:spPr/>
      <dgm:t>
        <a:bodyPr/>
        <a:lstStyle/>
        <a:p>
          <a:endParaRPr lang="zh-CN" altLang="en-US"/>
        </a:p>
      </dgm:t>
    </dgm:pt>
    <dgm:pt modelId="{4A48F9C7-9545-4567-9558-234A7882FBD8}" type="sibTrans" cxnId="{46AACCFE-12E0-4EFA-A749-A686A23091AF}">
      <dgm:prSet/>
      <dgm:spPr/>
      <dgm:t>
        <a:bodyPr/>
        <a:lstStyle/>
        <a:p>
          <a:endParaRPr lang="zh-CN" altLang="en-US"/>
        </a:p>
      </dgm:t>
    </dgm:pt>
    <dgm:pt modelId="{C0A5B9AD-4A8B-4729-922E-FDF54B670BCE}">
      <dgm:prSet phldrT="[文本]"/>
      <dgm:spPr/>
      <dgm:t>
        <a:bodyPr/>
        <a:lstStyle/>
        <a:p>
          <a:r>
            <a:rPr lang="en-US" altLang="zh-CN" dirty="0"/>
            <a:t>time</a:t>
          </a:r>
          <a:endParaRPr lang="zh-CN" altLang="en-US" dirty="0"/>
        </a:p>
      </dgm:t>
    </dgm:pt>
    <dgm:pt modelId="{B30AAF99-8885-4203-91D7-EA63D27DDB1F}" type="parTrans" cxnId="{886C825B-A2F6-4588-BF65-CF200ECEA891}">
      <dgm:prSet/>
      <dgm:spPr/>
      <dgm:t>
        <a:bodyPr/>
        <a:lstStyle/>
        <a:p>
          <a:endParaRPr lang="zh-CN" altLang="en-US"/>
        </a:p>
      </dgm:t>
    </dgm:pt>
    <dgm:pt modelId="{AE55ADAB-FFF8-40A4-BF50-60CF5DCD5B0D}" type="sibTrans" cxnId="{886C825B-A2F6-4588-BF65-CF200ECEA891}">
      <dgm:prSet/>
      <dgm:spPr/>
      <dgm:t>
        <a:bodyPr/>
        <a:lstStyle/>
        <a:p>
          <a:endParaRPr lang="zh-CN" altLang="en-US"/>
        </a:p>
      </dgm:t>
    </dgm:pt>
    <dgm:pt modelId="{1B3D52CA-BD42-46DB-93D7-23143E330561}">
      <dgm:prSet phldrT="[文本]"/>
      <dgm:spPr/>
      <dgm:t>
        <a:bodyPr/>
        <a:lstStyle/>
        <a:p>
          <a:r>
            <a:rPr lang="en-US" altLang="zh-CN" dirty="0"/>
            <a:t>t1</a:t>
          </a:r>
          <a:endParaRPr lang="zh-CN" altLang="en-US" dirty="0"/>
        </a:p>
      </dgm:t>
    </dgm:pt>
    <dgm:pt modelId="{09417DC3-46FB-460E-84AB-6F82C4A466D1}" type="parTrans" cxnId="{FFFCE94F-D13A-477E-AD8E-E84895BFBCC6}">
      <dgm:prSet/>
      <dgm:spPr/>
      <dgm:t>
        <a:bodyPr/>
        <a:lstStyle/>
        <a:p>
          <a:endParaRPr lang="zh-CN" altLang="en-US"/>
        </a:p>
      </dgm:t>
    </dgm:pt>
    <dgm:pt modelId="{0ADDF0AC-CE79-45D0-A915-3AE9DD14F65E}" type="sibTrans" cxnId="{FFFCE94F-D13A-477E-AD8E-E84895BFBCC6}">
      <dgm:prSet/>
      <dgm:spPr/>
      <dgm:t>
        <a:bodyPr/>
        <a:lstStyle/>
        <a:p>
          <a:endParaRPr lang="zh-CN" altLang="en-US"/>
        </a:p>
      </dgm:t>
    </dgm:pt>
    <dgm:pt modelId="{E84352D2-938A-4026-9EAD-798A6CF648E3}">
      <dgm:prSet phldrT="[文本]"/>
      <dgm:spPr/>
      <dgm:t>
        <a:bodyPr/>
        <a:lstStyle/>
        <a:p>
          <a:r>
            <a:rPr lang="en-US" altLang="zh-CN" dirty="0"/>
            <a:t>entry</a:t>
          </a:r>
          <a:endParaRPr lang="zh-CN" altLang="en-US" dirty="0"/>
        </a:p>
      </dgm:t>
    </dgm:pt>
    <dgm:pt modelId="{12CAA417-7BD8-4845-8F3F-B47E53AC32AB}" type="parTrans" cxnId="{8FF963B8-2843-4E77-BF75-2B1B6506FFDC}">
      <dgm:prSet/>
      <dgm:spPr/>
      <dgm:t>
        <a:bodyPr/>
        <a:lstStyle/>
        <a:p>
          <a:endParaRPr lang="zh-CN" altLang="en-US"/>
        </a:p>
      </dgm:t>
    </dgm:pt>
    <dgm:pt modelId="{7F436347-9AEC-4F29-A649-A416AA244C07}" type="sibTrans" cxnId="{8FF963B8-2843-4E77-BF75-2B1B6506FFDC}">
      <dgm:prSet/>
      <dgm:spPr/>
      <dgm:t>
        <a:bodyPr/>
        <a:lstStyle/>
        <a:p>
          <a:endParaRPr lang="zh-CN" altLang="en-US"/>
        </a:p>
      </dgm:t>
    </dgm:pt>
    <dgm:pt modelId="{A9E0C3E2-11AB-4C41-9225-7971BDAE9D69}">
      <dgm:prSet phldrT="[文本]"/>
      <dgm:spPr/>
      <dgm:t>
        <a:bodyPr/>
        <a:lstStyle/>
        <a:p>
          <a:r>
            <a:rPr lang="en-US" altLang="zh-CN" dirty="0"/>
            <a:t>(X, a, t0, value1)</a:t>
          </a:r>
          <a:endParaRPr lang="zh-CN" altLang="en-US" dirty="0"/>
        </a:p>
      </dgm:t>
    </dgm:pt>
    <dgm:pt modelId="{08B63DB7-060D-4F3F-80AA-92B1B33AFDA7}" type="parTrans" cxnId="{25E3F24B-B42B-4FEC-9BB7-18264E0B1476}">
      <dgm:prSet/>
      <dgm:spPr/>
      <dgm:t>
        <a:bodyPr/>
        <a:lstStyle/>
        <a:p>
          <a:endParaRPr lang="zh-CN" altLang="en-US"/>
        </a:p>
      </dgm:t>
    </dgm:pt>
    <dgm:pt modelId="{40E14BBA-AE76-43FC-A33F-8ADADE784C41}" type="sibTrans" cxnId="{25E3F24B-B42B-4FEC-9BB7-18264E0B1476}">
      <dgm:prSet/>
      <dgm:spPr/>
      <dgm:t>
        <a:bodyPr/>
        <a:lstStyle/>
        <a:p>
          <a:endParaRPr lang="zh-CN" altLang="en-US"/>
        </a:p>
      </dgm:t>
    </dgm:pt>
    <dgm:pt modelId="{915201D2-1272-4956-B027-73D5F414008E}">
      <dgm:prSet phldrT="[文本]"/>
      <dgm:spPr/>
      <dgm:t>
        <a:bodyPr/>
        <a:lstStyle/>
        <a:p>
          <a:r>
            <a:rPr lang="en-US" altLang="zh-CN" dirty="0"/>
            <a:t>(X, a, t1, value2)</a:t>
          </a:r>
          <a:endParaRPr lang="zh-CN" altLang="en-US" dirty="0"/>
        </a:p>
      </dgm:t>
    </dgm:pt>
    <dgm:pt modelId="{C71741FE-B887-4C60-9458-298731399361}" type="parTrans" cxnId="{C748AAEA-943F-43C9-84DD-0989D2619B6C}">
      <dgm:prSet/>
      <dgm:spPr/>
      <dgm:t>
        <a:bodyPr/>
        <a:lstStyle/>
        <a:p>
          <a:endParaRPr lang="zh-CN" altLang="en-US"/>
        </a:p>
      </dgm:t>
    </dgm:pt>
    <dgm:pt modelId="{FB1D3CE9-3431-4A87-8B69-5AD74CC8E4F2}" type="sibTrans" cxnId="{C748AAEA-943F-43C9-84DD-0989D2619B6C}">
      <dgm:prSet/>
      <dgm:spPr/>
      <dgm:t>
        <a:bodyPr/>
        <a:lstStyle/>
        <a:p>
          <a:endParaRPr lang="zh-CN" altLang="en-US"/>
        </a:p>
      </dgm:t>
    </dgm:pt>
    <dgm:pt modelId="{092CE9E8-3D20-4D63-AFC6-9020C65CAAF8}">
      <dgm:prSet phldrT="[文本]"/>
      <dgm:spPr/>
      <dgm:t>
        <a:bodyPr/>
        <a:lstStyle/>
        <a:p>
          <a:r>
            <a:rPr lang="en-US" altLang="zh-CN" dirty="0"/>
            <a:t>(X, b, t0, value3)</a:t>
          </a:r>
          <a:endParaRPr lang="zh-CN" altLang="en-US" dirty="0"/>
        </a:p>
      </dgm:t>
    </dgm:pt>
    <dgm:pt modelId="{B4F0C781-DA5F-49B0-AAAA-B8E92DD43B7D}" type="parTrans" cxnId="{38C0850E-BC58-47E7-A3BE-CEDED6E8C90D}">
      <dgm:prSet/>
      <dgm:spPr/>
      <dgm:t>
        <a:bodyPr/>
        <a:lstStyle/>
        <a:p>
          <a:endParaRPr lang="zh-CN" altLang="en-US"/>
        </a:p>
      </dgm:t>
    </dgm:pt>
    <dgm:pt modelId="{97EFBD92-463D-415C-A98E-AE203C0543DD}" type="sibTrans" cxnId="{38C0850E-BC58-47E7-A3BE-CEDED6E8C90D}">
      <dgm:prSet/>
      <dgm:spPr/>
      <dgm:t>
        <a:bodyPr/>
        <a:lstStyle/>
        <a:p>
          <a:endParaRPr lang="zh-CN" altLang="en-US"/>
        </a:p>
      </dgm:t>
    </dgm:pt>
    <dgm:pt modelId="{73CB9AA8-B497-499B-801D-4895EC830E64}" type="pres">
      <dgm:prSet presAssocID="{7A1C3772-DE46-4D3F-AC3C-F9A2E56FF52E}" presName="mainComposite" presStyleCnt="0">
        <dgm:presLayoutVars>
          <dgm:chPref val="1"/>
          <dgm:dir/>
          <dgm:animOne val="branch"/>
          <dgm:animLvl val="lvl"/>
          <dgm:resizeHandles val="exact"/>
        </dgm:presLayoutVars>
      </dgm:prSet>
      <dgm:spPr/>
    </dgm:pt>
    <dgm:pt modelId="{163D7EE7-D348-429D-8D5B-CD1AD8870BCD}" type="pres">
      <dgm:prSet presAssocID="{7A1C3772-DE46-4D3F-AC3C-F9A2E56FF52E}" presName="hierFlow" presStyleCnt="0"/>
      <dgm:spPr/>
    </dgm:pt>
    <dgm:pt modelId="{8A80812A-1387-4C5D-B234-B95F3AF92BE0}" type="pres">
      <dgm:prSet presAssocID="{7A1C3772-DE46-4D3F-AC3C-F9A2E56FF52E}" presName="firstBuf" presStyleCnt="0"/>
      <dgm:spPr/>
    </dgm:pt>
    <dgm:pt modelId="{CAFC06AD-3CA7-4601-A185-DCDE8861A2C8}" type="pres">
      <dgm:prSet presAssocID="{7A1C3772-DE46-4D3F-AC3C-F9A2E56FF52E}" presName="hierChild1" presStyleCnt="0">
        <dgm:presLayoutVars>
          <dgm:chPref val="1"/>
          <dgm:animOne val="branch"/>
          <dgm:animLvl val="lvl"/>
        </dgm:presLayoutVars>
      </dgm:prSet>
      <dgm:spPr/>
    </dgm:pt>
    <dgm:pt modelId="{F3ED39EC-D6C5-4E57-9ACA-F12EB0025DC2}" type="pres">
      <dgm:prSet presAssocID="{B796F1DA-BDA8-4955-BA44-8144D6E83F6D}" presName="Name17" presStyleCnt="0"/>
      <dgm:spPr/>
    </dgm:pt>
    <dgm:pt modelId="{0FE5AB68-58B0-4CCF-8BDD-7D999BE91426}" type="pres">
      <dgm:prSet presAssocID="{B796F1DA-BDA8-4955-BA44-8144D6E83F6D}" presName="level1Shape" presStyleLbl="node0" presStyleIdx="0" presStyleCnt="1">
        <dgm:presLayoutVars>
          <dgm:chPref val="3"/>
        </dgm:presLayoutVars>
      </dgm:prSet>
      <dgm:spPr/>
    </dgm:pt>
    <dgm:pt modelId="{23886920-4E06-49BD-BB75-4886EFDE7C85}" type="pres">
      <dgm:prSet presAssocID="{B796F1DA-BDA8-4955-BA44-8144D6E83F6D}" presName="hierChild2" presStyleCnt="0"/>
      <dgm:spPr/>
    </dgm:pt>
    <dgm:pt modelId="{78621DB3-C035-4D98-B981-76AE818E969C}" type="pres">
      <dgm:prSet presAssocID="{7C3D67D6-1B19-46B6-93CC-D2E543FFE5DE}" presName="Name25" presStyleLbl="parChTrans1D2" presStyleIdx="0" presStyleCnt="2"/>
      <dgm:spPr/>
    </dgm:pt>
    <dgm:pt modelId="{2CEBB662-274F-47F0-AB93-38E9EB6D70C2}" type="pres">
      <dgm:prSet presAssocID="{7C3D67D6-1B19-46B6-93CC-D2E543FFE5DE}" presName="connTx" presStyleLbl="parChTrans1D2" presStyleIdx="0" presStyleCnt="2"/>
      <dgm:spPr/>
    </dgm:pt>
    <dgm:pt modelId="{9D57A030-0FA5-47EB-B05D-23B89EB2046D}" type="pres">
      <dgm:prSet presAssocID="{01E3A657-A10B-4E61-BEC3-ABA92C574E9F}" presName="Name30" presStyleCnt="0"/>
      <dgm:spPr/>
    </dgm:pt>
    <dgm:pt modelId="{6F94FDD2-1524-424E-B165-8819188E57C2}" type="pres">
      <dgm:prSet presAssocID="{01E3A657-A10B-4E61-BEC3-ABA92C574E9F}" presName="level2Shape" presStyleLbl="node2" presStyleIdx="0" presStyleCnt="2"/>
      <dgm:spPr/>
    </dgm:pt>
    <dgm:pt modelId="{DC31B28E-65D3-48F5-A21D-B8325FD0AF54}" type="pres">
      <dgm:prSet presAssocID="{01E3A657-A10B-4E61-BEC3-ABA92C574E9F}" presName="hierChild3" presStyleCnt="0"/>
      <dgm:spPr/>
    </dgm:pt>
    <dgm:pt modelId="{4EEBEECB-5320-449A-9E86-57B75175FA7E}" type="pres">
      <dgm:prSet presAssocID="{2FF2041A-68F2-4F20-BDDF-EE44C719F599}" presName="Name25" presStyleLbl="parChTrans1D3" presStyleIdx="0" presStyleCnt="3"/>
      <dgm:spPr/>
    </dgm:pt>
    <dgm:pt modelId="{67EE1EE5-5AAF-4535-9E3A-5840B0975765}" type="pres">
      <dgm:prSet presAssocID="{2FF2041A-68F2-4F20-BDDF-EE44C719F599}" presName="connTx" presStyleLbl="parChTrans1D3" presStyleIdx="0" presStyleCnt="3"/>
      <dgm:spPr/>
    </dgm:pt>
    <dgm:pt modelId="{3F15BB41-5EAB-49EA-8CCA-9E8E3F664582}" type="pres">
      <dgm:prSet presAssocID="{54437634-7148-4ED3-83E9-D0F512BCC0CC}" presName="Name30" presStyleCnt="0"/>
      <dgm:spPr/>
    </dgm:pt>
    <dgm:pt modelId="{27513102-77EC-47B6-BD3F-FEE05E8D9770}" type="pres">
      <dgm:prSet presAssocID="{54437634-7148-4ED3-83E9-D0F512BCC0CC}" presName="level2Shape" presStyleLbl="node3" presStyleIdx="0" presStyleCnt="3"/>
      <dgm:spPr/>
    </dgm:pt>
    <dgm:pt modelId="{7E3B8FAD-CC5C-476B-9BD0-1C9D8C5478D3}" type="pres">
      <dgm:prSet presAssocID="{54437634-7148-4ED3-83E9-D0F512BCC0CC}" presName="hierChild3" presStyleCnt="0"/>
      <dgm:spPr/>
    </dgm:pt>
    <dgm:pt modelId="{3B0FBE03-95C4-47C5-9B37-EE7DEEF73411}" type="pres">
      <dgm:prSet presAssocID="{08B63DB7-060D-4F3F-80AA-92B1B33AFDA7}" presName="Name25" presStyleLbl="parChTrans1D4" presStyleIdx="0" presStyleCnt="3"/>
      <dgm:spPr/>
    </dgm:pt>
    <dgm:pt modelId="{51FAC2D4-AB76-4F37-89B9-BC075609A4A1}" type="pres">
      <dgm:prSet presAssocID="{08B63DB7-060D-4F3F-80AA-92B1B33AFDA7}" presName="connTx" presStyleLbl="parChTrans1D4" presStyleIdx="0" presStyleCnt="3"/>
      <dgm:spPr/>
    </dgm:pt>
    <dgm:pt modelId="{1001C733-6D8B-470B-8455-91AD668452DB}" type="pres">
      <dgm:prSet presAssocID="{A9E0C3E2-11AB-4C41-9225-7971BDAE9D69}" presName="Name30" presStyleCnt="0"/>
      <dgm:spPr/>
    </dgm:pt>
    <dgm:pt modelId="{07F3465E-37C8-453F-9E48-84E427BE17B6}" type="pres">
      <dgm:prSet presAssocID="{A9E0C3E2-11AB-4C41-9225-7971BDAE9D69}" presName="level2Shape" presStyleLbl="node4" presStyleIdx="0" presStyleCnt="3" custScaleX="281500"/>
      <dgm:spPr/>
    </dgm:pt>
    <dgm:pt modelId="{4588ADB8-0052-466C-9318-88933B0E2F74}" type="pres">
      <dgm:prSet presAssocID="{A9E0C3E2-11AB-4C41-9225-7971BDAE9D69}" presName="hierChild3" presStyleCnt="0"/>
      <dgm:spPr/>
    </dgm:pt>
    <dgm:pt modelId="{12016084-CC31-490A-9A74-5C9523F69679}" type="pres">
      <dgm:prSet presAssocID="{09417DC3-46FB-460E-84AB-6F82C4A466D1}" presName="Name25" presStyleLbl="parChTrans1D3" presStyleIdx="1" presStyleCnt="3"/>
      <dgm:spPr/>
    </dgm:pt>
    <dgm:pt modelId="{E06525D7-AAF9-4F73-B28D-834A81F2149B}" type="pres">
      <dgm:prSet presAssocID="{09417DC3-46FB-460E-84AB-6F82C4A466D1}" presName="connTx" presStyleLbl="parChTrans1D3" presStyleIdx="1" presStyleCnt="3"/>
      <dgm:spPr/>
    </dgm:pt>
    <dgm:pt modelId="{C2BC694E-A497-4194-9EF0-AAB6E63E595F}" type="pres">
      <dgm:prSet presAssocID="{1B3D52CA-BD42-46DB-93D7-23143E330561}" presName="Name30" presStyleCnt="0"/>
      <dgm:spPr/>
    </dgm:pt>
    <dgm:pt modelId="{3863CD51-11E0-43AA-BC27-AA4197E9A9A9}" type="pres">
      <dgm:prSet presAssocID="{1B3D52CA-BD42-46DB-93D7-23143E330561}" presName="level2Shape" presStyleLbl="node3" presStyleIdx="1" presStyleCnt="3"/>
      <dgm:spPr/>
    </dgm:pt>
    <dgm:pt modelId="{8BA70302-8918-4462-8F44-F41BDEF0B194}" type="pres">
      <dgm:prSet presAssocID="{1B3D52CA-BD42-46DB-93D7-23143E330561}" presName="hierChild3" presStyleCnt="0"/>
      <dgm:spPr/>
    </dgm:pt>
    <dgm:pt modelId="{0C097542-7D3D-4AE4-8F07-92658AA83F76}" type="pres">
      <dgm:prSet presAssocID="{C71741FE-B887-4C60-9458-298731399361}" presName="Name25" presStyleLbl="parChTrans1D4" presStyleIdx="1" presStyleCnt="3"/>
      <dgm:spPr/>
    </dgm:pt>
    <dgm:pt modelId="{3D60F992-0848-4B5F-ADDA-0CBFA0D0BE72}" type="pres">
      <dgm:prSet presAssocID="{C71741FE-B887-4C60-9458-298731399361}" presName="connTx" presStyleLbl="parChTrans1D4" presStyleIdx="1" presStyleCnt="3"/>
      <dgm:spPr/>
    </dgm:pt>
    <dgm:pt modelId="{C39361FA-F3C7-420E-A6AD-9D069DF33293}" type="pres">
      <dgm:prSet presAssocID="{915201D2-1272-4956-B027-73D5F414008E}" presName="Name30" presStyleCnt="0"/>
      <dgm:spPr/>
    </dgm:pt>
    <dgm:pt modelId="{F142F3A3-050B-4D75-96F6-87E5469FCD7D}" type="pres">
      <dgm:prSet presAssocID="{915201D2-1272-4956-B027-73D5F414008E}" presName="level2Shape" presStyleLbl="node4" presStyleIdx="1" presStyleCnt="3" custScaleX="281500"/>
      <dgm:spPr/>
    </dgm:pt>
    <dgm:pt modelId="{7703EB9D-290D-47A4-B86A-D237EDDE06F9}" type="pres">
      <dgm:prSet presAssocID="{915201D2-1272-4956-B027-73D5F414008E}" presName="hierChild3" presStyleCnt="0"/>
      <dgm:spPr/>
    </dgm:pt>
    <dgm:pt modelId="{4FDB8C5B-E64D-43D7-BB80-7A632CFD23D8}" type="pres">
      <dgm:prSet presAssocID="{A2684FF3-B1E5-4F0F-A33F-F10BAE668145}" presName="Name25" presStyleLbl="parChTrans1D2" presStyleIdx="1" presStyleCnt="2"/>
      <dgm:spPr/>
    </dgm:pt>
    <dgm:pt modelId="{8B85C3F7-4F99-4FB4-BCE9-D15AC0BF2304}" type="pres">
      <dgm:prSet presAssocID="{A2684FF3-B1E5-4F0F-A33F-F10BAE668145}" presName="connTx" presStyleLbl="parChTrans1D2" presStyleIdx="1" presStyleCnt="2"/>
      <dgm:spPr/>
    </dgm:pt>
    <dgm:pt modelId="{BAE3B441-DCB8-4CB0-BC75-2A84916591E8}" type="pres">
      <dgm:prSet presAssocID="{3959C0DB-5EFC-42AF-938F-38F03B3BEC04}" presName="Name30" presStyleCnt="0"/>
      <dgm:spPr/>
    </dgm:pt>
    <dgm:pt modelId="{56373B99-2360-42A4-8637-114366A467D3}" type="pres">
      <dgm:prSet presAssocID="{3959C0DB-5EFC-42AF-938F-38F03B3BEC04}" presName="level2Shape" presStyleLbl="node2" presStyleIdx="1" presStyleCnt="2"/>
      <dgm:spPr/>
    </dgm:pt>
    <dgm:pt modelId="{94786E4E-26A7-4A0D-AA20-D59BCE3F422B}" type="pres">
      <dgm:prSet presAssocID="{3959C0DB-5EFC-42AF-938F-38F03B3BEC04}" presName="hierChild3" presStyleCnt="0"/>
      <dgm:spPr/>
    </dgm:pt>
    <dgm:pt modelId="{7C0DF3FD-FBF1-4572-9466-A673C3C317AB}" type="pres">
      <dgm:prSet presAssocID="{37FB01C8-3908-4A5C-98A9-D2A59163AE97}" presName="Name25" presStyleLbl="parChTrans1D3" presStyleIdx="2" presStyleCnt="3"/>
      <dgm:spPr/>
    </dgm:pt>
    <dgm:pt modelId="{5F30B56A-C26E-4B4C-BCF3-E017F32682D6}" type="pres">
      <dgm:prSet presAssocID="{37FB01C8-3908-4A5C-98A9-D2A59163AE97}" presName="connTx" presStyleLbl="parChTrans1D3" presStyleIdx="2" presStyleCnt="3"/>
      <dgm:spPr/>
    </dgm:pt>
    <dgm:pt modelId="{30F16B5D-1E0C-4564-BED6-C2DC6E260578}" type="pres">
      <dgm:prSet presAssocID="{E84ACE86-E3B3-47DB-96BF-4B56CBAB7D27}" presName="Name30" presStyleCnt="0"/>
      <dgm:spPr/>
    </dgm:pt>
    <dgm:pt modelId="{B2DCE300-B83A-4041-B045-761C734218E4}" type="pres">
      <dgm:prSet presAssocID="{E84ACE86-E3B3-47DB-96BF-4B56CBAB7D27}" presName="level2Shape" presStyleLbl="node3" presStyleIdx="2" presStyleCnt="3"/>
      <dgm:spPr/>
    </dgm:pt>
    <dgm:pt modelId="{DC9F9508-DDE5-4B0C-97E3-C39BF3BBB579}" type="pres">
      <dgm:prSet presAssocID="{E84ACE86-E3B3-47DB-96BF-4B56CBAB7D27}" presName="hierChild3" presStyleCnt="0"/>
      <dgm:spPr/>
    </dgm:pt>
    <dgm:pt modelId="{E8EC7F98-896A-441D-A665-2AF7FF812374}" type="pres">
      <dgm:prSet presAssocID="{B4F0C781-DA5F-49B0-AAAA-B8E92DD43B7D}" presName="Name25" presStyleLbl="parChTrans1D4" presStyleIdx="2" presStyleCnt="3"/>
      <dgm:spPr/>
    </dgm:pt>
    <dgm:pt modelId="{6E67B52D-295A-4A47-8EE4-FF93FCAF6E11}" type="pres">
      <dgm:prSet presAssocID="{B4F0C781-DA5F-49B0-AAAA-B8E92DD43B7D}" presName="connTx" presStyleLbl="parChTrans1D4" presStyleIdx="2" presStyleCnt="3"/>
      <dgm:spPr/>
    </dgm:pt>
    <dgm:pt modelId="{8D9A729D-01BB-4C3D-B5F6-7B12B5F58531}" type="pres">
      <dgm:prSet presAssocID="{092CE9E8-3D20-4D63-AFC6-9020C65CAAF8}" presName="Name30" presStyleCnt="0"/>
      <dgm:spPr/>
    </dgm:pt>
    <dgm:pt modelId="{E7A7FB7B-F7B9-40C9-A59D-1A601BFC6FCF}" type="pres">
      <dgm:prSet presAssocID="{092CE9E8-3D20-4D63-AFC6-9020C65CAAF8}" presName="level2Shape" presStyleLbl="node4" presStyleIdx="2" presStyleCnt="3" custScaleX="281500"/>
      <dgm:spPr/>
    </dgm:pt>
    <dgm:pt modelId="{D6171F55-28F1-40A8-A224-62EB11003EB5}" type="pres">
      <dgm:prSet presAssocID="{092CE9E8-3D20-4D63-AFC6-9020C65CAAF8}" presName="hierChild3" presStyleCnt="0"/>
      <dgm:spPr/>
    </dgm:pt>
    <dgm:pt modelId="{61B97F50-A9B4-4D82-BA3E-28F8AFC0CC6B}" type="pres">
      <dgm:prSet presAssocID="{7A1C3772-DE46-4D3F-AC3C-F9A2E56FF52E}" presName="bgShapesFlow" presStyleCnt="0"/>
      <dgm:spPr/>
    </dgm:pt>
    <dgm:pt modelId="{FE3DF7A8-5784-49E4-A53E-799DA0BD3603}" type="pres">
      <dgm:prSet presAssocID="{00AD8847-A854-4BA6-8A86-C26C6E4141B1}" presName="rectComp" presStyleCnt="0"/>
      <dgm:spPr/>
    </dgm:pt>
    <dgm:pt modelId="{7CD69099-7E7F-4562-B0C0-2A931B250483}" type="pres">
      <dgm:prSet presAssocID="{00AD8847-A854-4BA6-8A86-C26C6E4141B1}" presName="bgRect" presStyleLbl="bgShp" presStyleIdx="0" presStyleCnt="4"/>
      <dgm:spPr/>
    </dgm:pt>
    <dgm:pt modelId="{EE5B63AF-8477-4F92-8E7B-9DDDF769961A}" type="pres">
      <dgm:prSet presAssocID="{00AD8847-A854-4BA6-8A86-C26C6E4141B1}" presName="bgRectTx" presStyleLbl="bgShp" presStyleIdx="0" presStyleCnt="4">
        <dgm:presLayoutVars>
          <dgm:bulletEnabled val="1"/>
        </dgm:presLayoutVars>
      </dgm:prSet>
      <dgm:spPr/>
    </dgm:pt>
    <dgm:pt modelId="{1051C349-FDEF-4D96-93DC-BE79177B7394}" type="pres">
      <dgm:prSet presAssocID="{00AD8847-A854-4BA6-8A86-C26C6E4141B1}" presName="spComp" presStyleCnt="0"/>
      <dgm:spPr/>
    </dgm:pt>
    <dgm:pt modelId="{96D1F370-AD4C-4C72-801D-2796A6DBF243}" type="pres">
      <dgm:prSet presAssocID="{00AD8847-A854-4BA6-8A86-C26C6E4141B1}" presName="hSp" presStyleCnt="0"/>
      <dgm:spPr/>
    </dgm:pt>
    <dgm:pt modelId="{25BB3C81-FD6E-406A-A55C-8295E6B2911E}" type="pres">
      <dgm:prSet presAssocID="{2C8F8DF3-F426-40E8-9471-66C182D2680D}" presName="rectComp" presStyleCnt="0"/>
      <dgm:spPr/>
    </dgm:pt>
    <dgm:pt modelId="{63313C98-BE13-4AD4-87FB-149CDDECAAFD}" type="pres">
      <dgm:prSet presAssocID="{2C8F8DF3-F426-40E8-9471-66C182D2680D}" presName="bgRect" presStyleLbl="bgShp" presStyleIdx="1" presStyleCnt="4"/>
      <dgm:spPr/>
    </dgm:pt>
    <dgm:pt modelId="{16470932-9945-47B7-9CB1-5E7786ABF7DE}" type="pres">
      <dgm:prSet presAssocID="{2C8F8DF3-F426-40E8-9471-66C182D2680D}" presName="bgRectTx" presStyleLbl="bgShp" presStyleIdx="1" presStyleCnt="4">
        <dgm:presLayoutVars>
          <dgm:bulletEnabled val="1"/>
        </dgm:presLayoutVars>
      </dgm:prSet>
      <dgm:spPr/>
    </dgm:pt>
    <dgm:pt modelId="{D66F4845-CE0B-44EA-AB43-7A5D71E6E1DB}" type="pres">
      <dgm:prSet presAssocID="{2C8F8DF3-F426-40E8-9471-66C182D2680D}" presName="spComp" presStyleCnt="0"/>
      <dgm:spPr/>
    </dgm:pt>
    <dgm:pt modelId="{A01FBE57-F4F2-4888-9229-E5C9E1FC6691}" type="pres">
      <dgm:prSet presAssocID="{2C8F8DF3-F426-40E8-9471-66C182D2680D}" presName="hSp" presStyleCnt="0"/>
      <dgm:spPr/>
    </dgm:pt>
    <dgm:pt modelId="{DF36DA6E-86AF-4D33-A23C-B9A520E56254}" type="pres">
      <dgm:prSet presAssocID="{C0A5B9AD-4A8B-4729-922E-FDF54B670BCE}" presName="rectComp" presStyleCnt="0"/>
      <dgm:spPr/>
    </dgm:pt>
    <dgm:pt modelId="{8305E43B-BD9F-444A-84DC-605A1E955DFA}" type="pres">
      <dgm:prSet presAssocID="{C0A5B9AD-4A8B-4729-922E-FDF54B670BCE}" presName="bgRect" presStyleLbl="bgShp" presStyleIdx="2" presStyleCnt="4"/>
      <dgm:spPr/>
    </dgm:pt>
    <dgm:pt modelId="{27C7F970-A96C-4D62-92B4-170707DE9BF1}" type="pres">
      <dgm:prSet presAssocID="{C0A5B9AD-4A8B-4729-922E-FDF54B670BCE}" presName="bgRectTx" presStyleLbl="bgShp" presStyleIdx="2" presStyleCnt="4">
        <dgm:presLayoutVars>
          <dgm:bulletEnabled val="1"/>
        </dgm:presLayoutVars>
      </dgm:prSet>
      <dgm:spPr/>
    </dgm:pt>
    <dgm:pt modelId="{E2DE8533-AD6C-4EEF-B60F-C4B143F6DB8E}" type="pres">
      <dgm:prSet presAssocID="{C0A5B9AD-4A8B-4729-922E-FDF54B670BCE}" presName="spComp" presStyleCnt="0"/>
      <dgm:spPr/>
    </dgm:pt>
    <dgm:pt modelId="{AE0FCB6F-0E7F-45ED-BA14-BB0C64BFBE22}" type="pres">
      <dgm:prSet presAssocID="{C0A5B9AD-4A8B-4729-922E-FDF54B670BCE}" presName="hSp" presStyleCnt="0"/>
      <dgm:spPr/>
    </dgm:pt>
    <dgm:pt modelId="{751611D5-B25F-4DE4-BEDB-C112515C0F58}" type="pres">
      <dgm:prSet presAssocID="{E84352D2-938A-4026-9EAD-798A6CF648E3}" presName="rectComp" presStyleCnt="0"/>
      <dgm:spPr/>
    </dgm:pt>
    <dgm:pt modelId="{35EA77A0-DA41-46F3-BF87-CF3915487967}" type="pres">
      <dgm:prSet presAssocID="{E84352D2-938A-4026-9EAD-798A6CF648E3}" presName="bgRect" presStyleLbl="bgShp" presStyleIdx="3" presStyleCnt="4" custScaleX="252018"/>
      <dgm:spPr/>
    </dgm:pt>
    <dgm:pt modelId="{71D11242-9876-4228-B118-4011C287959B}" type="pres">
      <dgm:prSet presAssocID="{E84352D2-938A-4026-9EAD-798A6CF648E3}" presName="bgRectTx" presStyleLbl="bgShp" presStyleIdx="3" presStyleCnt="4">
        <dgm:presLayoutVars>
          <dgm:bulletEnabled val="1"/>
        </dgm:presLayoutVars>
      </dgm:prSet>
      <dgm:spPr/>
    </dgm:pt>
  </dgm:ptLst>
  <dgm:cxnLst>
    <dgm:cxn modelId="{28502B02-2F24-4F23-B5DE-78C89BE4FCFC}" type="presOf" srcId="{E84352D2-938A-4026-9EAD-798A6CF648E3}" destId="{35EA77A0-DA41-46F3-BF87-CF3915487967}" srcOrd="0" destOrd="0" presId="urn:microsoft.com/office/officeart/2005/8/layout/hierarchy5"/>
    <dgm:cxn modelId="{3F826303-06DA-4B3B-A532-04B77D9D143B}" type="presOf" srcId="{3959C0DB-5EFC-42AF-938F-38F03B3BEC04}" destId="{56373B99-2360-42A4-8637-114366A467D3}" srcOrd="0" destOrd="0" presId="urn:microsoft.com/office/officeart/2005/8/layout/hierarchy5"/>
    <dgm:cxn modelId="{DBAF8805-0783-48EB-AF70-9F10EA11DAF4}" type="presOf" srcId="{915201D2-1272-4956-B027-73D5F414008E}" destId="{F142F3A3-050B-4D75-96F6-87E5469FCD7D}" srcOrd="0" destOrd="0" presId="urn:microsoft.com/office/officeart/2005/8/layout/hierarchy5"/>
    <dgm:cxn modelId="{38C0850E-BC58-47E7-A3BE-CEDED6E8C90D}" srcId="{E84ACE86-E3B3-47DB-96BF-4B56CBAB7D27}" destId="{092CE9E8-3D20-4D63-AFC6-9020C65CAAF8}" srcOrd="0" destOrd="0" parTransId="{B4F0C781-DA5F-49B0-AAAA-B8E92DD43B7D}" sibTransId="{97EFBD92-463D-415C-A98E-AE203C0543DD}"/>
    <dgm:cxn modelId="{0CBAD81A-5322-4020-BA04-85B67006ECEF}" type="presOf" srcId="{A9E0C3E2-11AB-4C41-9225-7971BDAE9D69}" destId="{07F3465E-37C8-453F-9E48-84E427BE17B6}" srcOrd="0" destOrd="0" presId="urn:microsoft.com/office/officeart/2005/8/layout/hierarchy5"/>
    <dgm:cxn modelId="{C1C5432E-D4D5-49E1-A00E-08DC867A55A2}" type="presOf" srcId="{09417DC3-46FB-460E-84AB-6F82C4A466D1}" destId="{E06525D7-AAF9-4F73-B28D-834A81F2149B}" srcOrd="1" destOrd="0" presId="urn:microsoft.com/office/officeart/2005/8/layout/hierarchy5"/>
    <dgm:cxn modelId="{17C3A732-2C8C-4A4F-87CD-16A243C428E5}" type="presOf" srcId="{E84352D2-938A-4026-9EAD-798A6CF648E3}" destId="{71D11242-9876-4228-B118-4011C287959B}" srcOrd="1" destOrd="0" presId="urn:microsoft.com/office/officeart/2005/8/layout/hierarchy5"/>
    <dgm:cxn modelId="{2AD79B3B-3D17-4ED3-8AC8-AD27F2D0EEDF}" type="presOf" srcId="{C71741FE-B887-4C60-9458-298731399361}" destId="{0C097542-7D3D-4AE4-8F07-92658AA83F76}" srcOrd="0" destOrd="0" presId="urn:microsoft.com/office/officeart/2005/8/layout/hierarchy5"/>
    <dgm:cxn modelId="{886C825B-A2F6-4588-BF65-CF200ECEA891}" srcId="{7A1C3772-DE46-4D3F-AC3C-F9A2E56FF52E}" destId="{C0A5B9AD-4A8B-4729-922E-FDF54B670BCE}" srcOrd="3" destOrd="0" parTransId="{B30AAF99-8885-4203-91D7-EA63D27DDB1F}" sibTransId="{AE55ADAB-FFF8-40A4-BF50-60CF5DCD5B0D}"/>
    <dgm:cxn modelId="{03F6E341-4C4E-44C7-B39C-46F0F82EC868}" type="presOf" srcId="{01E3A657-A10B-4E61-BEC3-ABA92C574E9F}" destId="{6F94FDD2-1524-424E-B165-8819188E57C2}" srcOrd="0" destOrd="0" presId="urn:microsoft.com/office/officeart/2005/8/layout/hierarchy5"/>
    <dgm:cxn modelId="{25E3F24B-B42B-4FEC-9BB7-18264E0B1476}" srcId="{54437634-7148-4ED3-83E9-D0F512BCC0CC}" destId="{A9E0C3E2-11AB-4C41-9225-7971BDAE9D69}" srcOrd="0" destOrd="0" parTransId="{08B63DB7-060D-4F3F-80AA-92B1B33AFDA7}" sibTransId="{40E14BBA-AE76-43FC-A33F-8ADADE784C41}"/>
    <dgm:cxn modelId="{1A43614E-4497-45A2-8698-7A6B8B3514C5}" type="presOf" srcId="{C0A5B9AD-4A8B-4729-922E-FDF54B670BCE}" destId="{8305E43B-BD9F-444A-84DC-605A1E955DFA}" srcOrd="0" destOrd="0" presId="urn:microsoft.com/office/officeart/2005/8/layout/hierarchy5"/>
    <dgm:cxn modelId="{FFFCE94F-D13A-477E-AD8E-E84895BFBCC6}" srcId="{01E3A657-A10B-4E61-BEC3-ABA92C574E9F}" destId="{1B3D52CA-BD42-46DB-93D7-23143E330561}" srcOrd="1" destOrd="0" parTransId="{09417DC3-46FB-460E-84AB-6F82C4A466D1}" sibTransId="{0ADDF0AC-CE79-45D0-A915-3AE9DD14F65E}"/>
    <dgm:cxn modelId="{B8974C57-E019-4CDD-968A-A3C16C5E8214}" type="presOf" srcId="{B4F0C781-DA5F-49B0-AAAA-B8E92DD43B7D}" destId="{6E67B52D-295A-4A47-8EE4-FF93FCAF6E11}" srcOrd="1" destOrd="0" presId="urn:microsoft.com/office/officeart/2005/8/layout/hierarchy5"/>
    <dgm:cxn modelId="{8C787778-C63A-4DE3-9A1D-AE359E029527}" type="presOf" srcId="{37FB01C8-3908-4A5C-98A9-D2A59163AE97}" destId="{5F30B56A-C26E-4B4C-BCF3-E017F32682D6}" srcOrd="1" destOrd="0" presId="urn:microsoft.com/office/officeart/2005/8/layout/hierarchy5"/>
    <dgm:cxn modelId="{FC0C407E-4F13-4A0F-84F4-D9BD347918AF}" type="presOf" srcId="{2C8F8DF3-F426-40E8-9471-66C182D2680D}" destId="{16470932-9945-47B7-9CB1-5E7786ABF7DE}" srcOrd="1" destOrd="0" presId="urn:microsoft.com/office/officeart/2005/8/layout/hierarchy5"/>
    <dgm:cxn modelId="{C8C23A86-BCB6-4CFB-B2C7-58CD626D89CF}" type="presOf" srcId="{A2684FF3-B1E5-4F0F-A33F-F10BAE668145}" destId="{8B85C3F7-4F99-4FB4-BCE9-D15AC0BF2304}" srcOrd="1" destOrd="0" presId="urn:microsoft.com/office/officeart/2005/8/layout/hierarchy5"/>
    <dgm:cxn modelId="{F8E1888D-EC20-4564-94BB-1ECB93BEAEA3}" type="presOf" srcId="{7A1C3772-DE46-4D3F-AC3C-F9A2E56FF52E}" destId="{73CB9AA8-B497-499B-801D-4895EC830E64}" srcOrd="0" destOrd="0" presId="urn:microsoft.com/office/officeart/2005/8/layout/hierarchy5"/>
    <dgm:cxn modelId="{1661E08D-1DF1-46BA-9771-E9FDF00C8C4B}" type="presOf" srcId="{A2684FF3-B1E5-4F0F-A33F-F10BAE668145}" destId="{4FDB8C5B-E64D-43D7-BB80-7A632CFD23D8}" srcOrd="0" destOrd="0" presId="urn:microsoft.com/office/officeart/2005/8/layout/hierarchy5"/>
    <dgm:cxn modelId="{6B015E91-CFE5-4BF0-A44F-5475296F6A68}" type="presOf" srcId="{2FF2041A-68F2-4F20-BDDF-EE44C719F599}" destId="{4EEBEECB-5320-449A-9E86-57B75175FA7E}" srcOrd="0" destOrd="0" presId="urn:microsoft.com/office/officeart/2005/8/layout/hierarchy5"/>
    <dgm:cxn modelId="{7085E191-355C-435D-B8FD-59043735E01E}" type="presOf" srcId="{E84ACE86-E3B3-47DB-96BF-4B56CBAB7D27}" destId="{B2DCE300-B83A-4041-B045-761C734218E4}" srcOrd="0" destOrd="0" presId="urn:microsoft.com/office/officeart/2005/8/layout/hierarchy5"/>
    <dgm:cxn modelId="{1ABA9B9E-6972-4C90-BCA7-21487A358F11}" srcId="{B796F1DA-BDA8-4955-BA44-8144D6E83F6D}" destId="{3959C0DB-5EFC-42AF-938F-38F03B3BEC04}" srcOrd="1" destOrd="0" parTransId="{A2684FF3-B1E5-4F0F-A33F-F10BAE668145}" sibTransId="{2FADE620-E4A5-41D8-AA81-BEAE2C789F58}"/>
    <dgm:cxn modelId="{48BB159F-B13E-477C-9A50-3268D7A554E8}" srcId="{01E3A657-A10B-4E61-BEC3-ABA92C574E9F}" destId="{54437634-7148-4ED3-83E9-D0F512BCC0CC}" srcOrd="0" destOrd="0" parTransId="{2FF2041A-68F2-4F20-BDDF-EE44C719F599}" sibTransId="{95B62ED4-F793-4691-A987-5D6F9C8F1690}"/>
    <dgm:cxn modelId="{2B70F8A1-C466-4975-AEE7-C99AA9206CEC}" type="presOf" srcId="{092CE9E8-3D20-4D63-AFC6-9020C65CAAF8}" destId="{E7A7FB7B-F7B9-40C9-A59D-1A601BFC6FCF}" srcOrd="0" destOrd="0" presId="urn:microsoft.com/office/officeart/2005/8/layout/hierarchy5"/>
    <dgm:cxn modelId="{EE38D1AB-8C41-44D6-B52D-09A012045036}" type="presOf" srcId="{C0A5B9AD-4A8B-4729-922E-FDF54B670BCE}" destId="{27C7F970-A96C-4D62-92B4-170707DE9BF1}" srcOrd="1" destOrd="0" presId="urn:microsoft.com/office/officeart/2005/8/layout/hierarchy5"/>
    <dgm:cxn modelId="{7B3DE0B1-ECA7-4949-B0B5-F6FB3413734F}" type="presOf" srcId="{08B63DB7-060D-4F3F-80AA-92B1B33AFDA7}" destId="{3B0FBE03-95C4-47C5-9B37-EE7DEEF73411}" srcOrd="0" destOrd="0" presId="urn:microsoft.com/office/officeart/2005/8/layout/hierarchy5"/>
    <dgm:cxn modelId="{2E48EFB3-3CBE-4876-B981-8005A892F4DC}" type="presOf" srcId="{09417DC3-46FB-460E-84AB-6F82C4A466D1}" destId="{12016084-CC31-490A-9A74-5C9523F69679}" srcOrd="0" destOrd="0" presId="urn:microsoft.com/office/officeart/2005/8/layout/hierarchy5"/>
    <dgm:cxn modelId="{662F0CB7-EC67-49F0-8844-5A53327C5951}" type="presOf" srcId="{1B3D52CA-BD42-46DB-93D7-23143E330561}" destId="{3863CD51-11E0-43AA-BC27-AA4197E9A9A9}" srcOrd="0" destOrd="0" presId="urn:microsoft.com/office/officeart/2005/8/layout/hierarchy5"/>
    <dgm:cxn modelId="{E67692B7-3B13-418B-B454-43039720DB85}" type="presOf" srcId="{7C3D67D6-1B19-46B6-93CC-D2E543FFE5DE}" destId="{2CEBB662-274F-47F0-AB93-38E9EB6D70C2}" srcOrd="1" destOrd="0" presId="urn:microsoft.com/office/officeart/2005/8/layout/hierarchy5"/>
    <dgm:cxn modelId="{CB07EEB7-B8A2-4B35-BFD1-0B521343F94A}" type="presOf" srcId="{B796F1DA-BDA8-4955-BA44-8144D6E83F6D}" destId="{0FE5AB68-58B0-4CCF-8BDD-7D999BE91426}" srcOrd="0" destOrd="0" presId="urn:microsoft.com/office/officeart/2005/8/layout/hierarchy5"/>
    <dgm:cxn modelId="{8FF963B8-2843-4E77-BF75-2B1B6506FFDC}" srcId="{7A1C3772-DE46-4D3F-AC3C-F9A2E56FF52E}" destId="{E84352D2-938A-4026-9EAD-798A6CF648E3}" srcOrd="4" destOrd="0" parTransId="{12CAA417-7BD8-4845-8F3F-B47E53AC32AB}" sibTransId="{7F436347-9AEC-4F29-A649-A416AA244C07}"/>
    <dgm:cxn modelId="{1493A8B8-17A9-439B-9635-7FEFD6C251A1}" srcId="{7A1C3772-DE46-4D3F-AC3C-F9A2E56FF52E}" destId="{B796F1DA-BDA8-4955-BA44-8144D6E83F6D}" srcOrd="0" destOrd="0" parTransId="{68A5B791-4F3C-4DE3-AB4C-EDE51B33E65C}" sibTransId="{67725643-5422-408E-8A46-74C3B6671503}"/>
    <dgm:cxn modelId="{A91E81BE-9B7F-4BFB-85F7-BECDB270A352}" srcId="{3959C0DB-5EFC-42AF-938F-38F03B3BEC04}" destId="{E84ACE86-E3B3-47DB-96BF-4B56CBAB7D27}" srcOrd="0" destOrd="0" parTransId="{37FB01C8-3908-4A5C-98A9-D2A59163AE97}" sibTransId="{2E7771CF-2461-4966-A580-241DC7A22F7B}"/>
    <dgm:cxn modelId="{5EAAFEBE-5624-4116-9A46-4849EB524F74}" type="presOf" srcId="{00AD8847-A854-4BA6-8A86-C26C6E4141B1}" destId="{7CD69099-7E7F-4562-B0C0-2A931B250483}" srcOrd="0" destOrd="0" presId="urn:microsoft.com/office/officeart/2005/8/layout/hierarchy5"/>
    <dgm:cxn modelId="{E1F5D2C2-34D6-4C0B-B610-47805765682B}" type="presOf" srcId="{54437634-7148-4ED3-83E9-D0F512BCC0CC}" destId="{27513102-77EC-47B6-BD3F-FEE05E8D9770}" srcOrd="0" destOrd="0" presId="urn:microsoft.com/office/officeart/2005/8/layout/hierarchy5"/>
    <dgm:cxn modelId="{BCB5F9C8-4E47-4392-B448-79A7C208E32D}" type="presOf" srcId="{B4F0C781-DA5F-49B0-AAAA-B8E92DD43B7D}" destId="{E8EC7F98-896A-441D-A665-2AF7FF812374}" srcOrd="0" destOrd="0" presId="urn:microsoft.com/office/officeart/2005/8/layout/hierarchy5"/>
    <dgm:cxn modelId="{000922CA-94B1-4E6C-8600-606534CE5FEB}" type="presOf" srcId="{08B63DB7-060D-4F3F-80AA-92B1B33AFDA7}" destId="{51FAC2D4-AB76-4F37-89B9-BC075609A4A1}" srcOrd="1" destOrd="0" presId="urn:microsoft.com/office/officeart/2005/8/layout/hierarchy5"/>
    <dgm:cxn modelId="{0F2D91CC-2BDA-4B69-9303-6A17D4A349C3}" type="presOf" srcId="{7C3D67D6-1B19-46B6-93CC-D2E543FFE5DE}" destId="{78621DB3-C035-4D98-B981-76AE818E969C}" srcOrd="0" destOrd="0" presId="urn:microsoft.com/office/officeart/2005/8/layout/hierarchy5"/>
    <dgm:cxn modelId="{B41D60D1-C8F3-4D10-A453-1320AEA2BD32}" type="presOf" srcId="{00AD8847-A854-4BA6-8A86-C26C6E4141B1}" destId="{EE5B63AF-8477-4F92-8E7B-9DDDF769961A}" srcOrd="1" destOrd="0" presId="urn:microsoft.com/office/officeart/2005/8/layout/hierarchy5"/>
    <dgm:cxn modelId="{BC7E49D1-D0D6-4011-A5A7-ED11FFE07C16}" srcId="{7A1C3772-DE46-4D3F-AC3C-F9A2E56FF52E}" destId="{00AD8847-A854-4BA6-8A86-C26C6E4141B1}" srcOrd="1" destOrd="0" parTransId="{ABBFBB13-FE8C-407E-8B2F-95F972508C70}" sibTransId="{1EF6C2AB-C4A1-4249-871A-F9226C642F1F}"/>
    <dgm:cxn modelId="{E63446D2-ED25-4636-BAF3-39857BC8366D}" type="presOf" srcId="{37FB01C8-3908-4A5C-98A9-D2A59163AE97}" destId="{7C0DF3FD-FBF1-4572-9466-A673C3C317AB}" srcOrd="0" destOrd="0" presId="urn:microsoft.com/office/officeart/2005/8/layout/hierarchy5"/>
    <dgm:cxn modelId="{9B50C3DF-B0CC-4764-A098-8A77EFA7B134}" srcId="{B796F1DA-BDA8-4955-BA44-8144D6E83F6D}" destId="{01E3A657-A10B-4E61-BEC3-ABA92C574E9F}" srcOrd="0" destOrd="0" parTransId="{7C3D67D6-1B19-46B6-93CC-D2E543FFE5DE}" sibTransId="{1F41448F-456D-45D5-A98F-E96438BEC4D6}"/>
    <dgm:cxn modelId="{5BAD70E3-1A0B-452B-8D84-3BBBAD6D1853}" type="presOf" srcId="{2FF2041A-68F2-4F20-BDDF-EE44C719F599}" destId="{67EE1EE5-5AAF-4535-9E3A-5840B0975765}" srcOrd="1" destOrd="0" presId="urn:microsoft.com/office/officeart/2005/8/layout/hierarchy5"/>
    <dgm:cxn modelId="{C748AAEA-943F-43C9-84DD-0989D2619B6C}" srcId="{1B3D52CA-BD42-46DB-93D7-23143E330561}" destId="{915201D2-1272-4956-B027-73D5F414008E}" srcOrd="0" destOrd="0" parTransId="{C71741FE-B887-4C60-9458-298731399361}" sibTransId="{FB1D3CE9-3431-4A87-8B69-5AD74CC8E4F2}"/>
    <dgm:cxn modelId="{F4BCA8EF-A039-43AE-B0D8-90901D926553}" type="presOf" srcId="{2C8F8DF3-F426-40E8-9471-66C182D2680D}" destId="{63313C98-BE13-4AD4-87FB-149CDDECAAFD}" srcOrd="0" destOrd="0" presId="urn:microsoft.com/office/officeart/2005/8/layout/hierarchy5"/>
    <dgm:cxn modelId="{ED27A7FC-7545-43FF-B7B9-351404E9300F}" type="presOf" srcId="{C71741FE-B887-4C60-9458-298731399361}" destId="{3D60F992-0848-4B5F-ADDA-0CBFA0D0BE72}" srcOrd="1" destOrd="0" presId="urn:microsoft.com/office/officeart/2005/8/layout/hierarchy5"/>
    <dgm:cxn modelId="{46AACCFE-12E0-4EFA-A749-A686A23091AF}" srcId="{7A1C3772-DE46-4D3F-AC3C-F9A2E56FF52E}" destId="{2C8F8DF3-F426-40E8-9471-66C182D2680D}" srcOrd="2" destOrd="0" parTransId="{288017F4-72E3-42C7-8AC9-93C13F054C13}" sibTransId="{4A48F9C7-9545-4567-9558-234A7882FBD8}"/>
    <dgm:cxn modelId="{0607FC68-F995-49E7-AC21-E5E755068015}" type="presParOf" srcId="{73CB9AA8-B497-499B-801D-4895EC830E64}" destId="{163D7EE7-D348-429D-8D5B-CD1AD8870BCD}" srcOrd="0" destOrd="0" presId="urn:microsoft.com/office/officeart/2005/8/layout/hierarchy5"/>
    <dgm:cxn modelId="{CEBDE68D-A757-4AE6-980A-3B88B1BA9D51}" type="presParOf" srcId="{163D7EE7-D348-429D-8D5B-CD1AD8870BCD}" destId="{8A80812A-1387-4C5D-B234-B95F3AF92BE0}" srcOrd="0" destOrd="0" presId="urn:microsoft.com/office/officeart/2005/8/layout/hierarchy5"/>
    <dgm:cxn modelId="{DEDDFFE7-AF06-4FE0-9BA0-834DFB06069C}" type="presParOf" srcId="{163D7EE7-D348-429D-8D5B-CD1AD8870BCD}" destId="{CAFC06AD-3CA7-4601-A185-DCDE8861A2C8}" srcOrd="1" destOrd="0" presId="urn:microsoft.com/office/officeart/2005/8/layout/hierarchy5"/>
    <dgm:cxn modelId="{0FF97568-3AF5-4223-8E75-35C697C45894}" type="presParOf" srcId="{CAFC06AD-3CA7-4601-A185-DCDE8861A2C8}" destId="{F3ED39EC-D6C5-4E57-9ACA-F12EB0025DC2}" srcOrd="0" destOrd="0" presId="urn:microsoft.com/office/officeart/2005/8/layout/hierarchy5"/>
    <dgm:cxn modelId="{40C2065E-8CC8-4AFC-8866-BAC109C18DD5}" type="presParOf" srcId="{F3ED39EC-D6C5-4E57-9ACA-F12EB0025DC2}" destId="{0FE5AB68-58B0-4CCF-8BDD-7D999BE91426}" srcOrd="0" destOrd="0" presId="urn:microsoft.com/office/officeart/2005/8/layout/hierarchy5"/>
    <dgm:cxn modelId="{DD02FB9B-B8D3-4B27-A40A-8E03E55DC355}" type="presParOf" srcId="{F3ED39EC-D6C5-4E57-9ACA-F12EB0025DC2}" destId="{23886920-4E06-49BD-BB75-4886EFDE7C85}" srcOrd="1" destOrd="0" presId="urn:microsoft.com/office/officeart/2005/8/layout/hierarchy5"/>
    <dgm:cxn modelId="{4CCD8697-E543-4817-AAE7-1EB28722DD51}" type="presParOf" srcId="{23886920-4E06-49BD-BB75-4886EFDE7C85}" destId="{78621DB3-C035-4D98-B981-76AE818E969C}" srcOrd="0" destOrd="0" presId="urn:microsoft.com/office/officeart/2005/8/layout/hierarchy5"/>
    <dgm:cxn modelId="{65E62C4E-13BF-443B-9CE4-2950A6E19CB7}" type="presParOf" srcId="{78621DB3-C035-4D98-B981-76AE818E969C}" destId="{2CEBB662-274F-47F0-AB93-38E9EB6D70C2}" srcOrd="0" destOrd="0" presId="urn:microsoft.com/office/officeart/2005/8/layout/hierarchy5"/>
    <dgm:cxn modelId="{79D4152C-DE92-48CE-AC4E-25D3245E847E}" type="presParOf" srcId="{23886920-4E06-49BD-BB75-4886EFDE7C85}" destId="{9D57A030-0FA5-47EB-B05D-23B89EB2046D}" srcOrd="1" destOrd="0" presId="urn:microsoft.com/office/officeart/2005/8/layout/hierarchy5"/>
    <dgm:cxn modelId="{2EAD12A0-AFA2-4513-BC2F-D7DA4AA8C2B9}" type="presParOf" srcId="{9D57A030-0FA5-47EB-B05D-23B89EB2046D}" destId="{6F94FDD2-1524-424E-B165-8819188E57C2}" srcOrd="0" destOrd="0" presId="urn:microsoft.com/office/officeart/2005/8/layout/hierarchy5"/>
    <dgm:cxn modelId="{DE67A8DB-0422-44C1-A8ED-C0AF036FCB67}" type="presParOf" srcId="{9D57A030-0FA5-47EB-B05D-23B89EB2046D}" destId="{DC31B28E-65D3-48F5-A21D-B8325FD0AF54}" srcOrd="1" destOrd="0" presId="urn:microsoft.com/office/officeart/2005/8/layout/hierarchy5"/>
    <dgm:cxn modelId="{C949ABBA-36FC-49B3-8113-58BD176C78B1}" type="presParOf" srcId="{DC31B28E-65D3-48F5-A21D-B8325FD0AF54}" destId="{4EEBEECB-5320-449A-9E86-57B75175FA7E}" srcOrd="0" destOrd="0" presId="urn:microsoft.com/office/officeart/2005/8/layout/hierarchy5"/>
    <dgm:cxn modelId="{32F28CB2-15A5-40CB-B3BA-0EEC69D801F0}" type="presParOf" srcId="{4EEBEECB-5320-449A-9E86-57B75175FA7E}" destId="{67EE1EE5-5AAF-4535-9E3A-5840B0975765}" srcOrd="0" destOrd="0" presId="urn:microsoft.com/office/officeart/2005/8/layout/hierarchy5"/>
    <dgm:cxn modelId="{BE27D082-E567-4EC4-9CEA-15191D0093A0}" type="presParOf" srcId="{DC31B28E-65D3-48F5-A21D-B8325FD0AF54}" destId="{3F15BB41-5EAB-49EA-8CCA-9E8E3F664582}" srcOrd="1" destOrd="0" presId="urn:microsoft.com/office/officeart/2005/8/layout/hierarchy5"/>
    <dgm:cxn modelId="{A1BE66DE-130B-44C6-9405-B8282AE776D4}" type="presParOf" srcId="{3F15BB41-5EAB-49EA-8CCA-9E8E3F664582}" destId="{27513102-77EC-47B6-BD3F-FEE05E8D9770}" srcOrd="0" destOrd="0" presId="urn:microsoft.com/office/officeart/2005/8/layout/hierarchy5"/>
    <dgm:cxn modelId="{E1B872C9-6B44-4357-ADD0-43D3C67398DE}" type="presParOf" srcId="{3F15BB41-5EAB-49EA-8CCA-9E8E3F664582}" destId="{7E3B8FAD-CC5C-476B-9BD0-1C9D8C5478D3}" srcOrd="1" destOrd="0" presId="urn:microsoft.com/office/officeart/2005/8/layout/hierarchy5"/>
    <dgm:cxn modelId="{080CA35E-F198-4FBC-BD7B-09F1211110C9}" type="presParOf" srcId="{7E3B8FAD-CC5C-476B-9BD0-1C9D8C5478D3}" destId="{3B0FBE03-95C4-47C5-9B37-EE7DEEF73411}" srcOrd="0" destOrd="0" presId="urn:microsoft.com/office/officeart/2005/8/layout/hierarchy5"/>
    <dgm:cxn modelId="{C1473ECD-BB22-4AB1-A460-42A0CF3BA11B}" type="presParOf" srcId="{3B0FBE03-95C4-47C5-9B37-EE7DEEF73411}" destId="{51FAC2D4-AB76-4F37-89B9-BC075609A4A1}" srcOrd="0" destOrd="0" presId="urn:microsoft.com/office/officeart/2005/8/layout/hierarchy5"/>
    <dgm:cxn modelId="{E7544934-7ECB-4DA7-8049-38CBBE420AAE}" type="presParOf" srcId="{7E3B8FAD-CC5C-476B-9BD0-1C9D8C5478D3}" destId="{1001C733-6D8B-470B-8455-91AD668452DB}" srcOrd="1" destOrd="0" presId="urn:microsoft.com/office/officeart/2005/8/layout/hierarchy5"/>
    <dgm:cxn modelId="{3572A193-B813-427F-99F9-58A2EE976D42}" type="presParOf" srcId="{1001C733-6D8B-470B-8455-91AD668452DB}" destId="{07F3465E-37C8-453F-9E48-84E427BE17B6}" srcOrd="0" destOrd="0" presId="urn:microsoft.com/office/officeart/2005/8/layout/hierarchy5"/>
    <dgm:cxn modelId="{FB46D066-3E62-4D66-A3F4-A6F428547505}" type="presParOf" srcId="{1001C733-6D8B-470B-8455-91AD668452DB}" destId="{4588ADB8-0052-466C-9318-88933B0E2F74}" srcOrd="1" destOrd="0" presId="urn:microsoft.com/office/officeart/2005/8/layout/hierarchy5"/>
    <dgm:cxn modelId="{FE4876CD-400D-44C1-8172-F92F948A8BA9}" type="presParOf" srcId="{DC31B28E-65D3-48F5-A21D-B8325FD0AF54}" destId="{12016084-CC31-490A-9A74-5C9523F69679}" srcOrd="2" destOrd="0" presId="urn:microsoft.com/office/officeart/2005/8/layout/hierarchy5"/>
    <dgm:cxn modelId="{B1C5C587-A363-4491-AB19-0E1F7683516F}" type="presParOf" srcId="{12016084-CC31-490A-9A74-5C9523F69679}" destId="{E06525D7-AAF9-4F73-B28D-834A81F2149B}" srcOrd="0" destOrd="0" presId="urn:microsoft.com/office/officeart/2005/8/layout/hierarchy5"/>
    <dgm:cxn modelId="{BD38BF78-E85C-4C45-9D03-7EF9ADF19463}" type="presParOf" srcId="{DC31B28E-65D3-48F5-A21D-B8325FD0AF54}" destId="{C2BC694E-A497-4194-9EF0-AAB6E63E595F}" srcOrd="3" destOrd="0" presId="urn:microsoft.com/office/officeart/2005/8/layout/hierarchy5"/>
    <dgm:cxn modelId="{5B5BB01B-6CFB-4411-9D20-46C3B88EA587}" type="presParOf" srcId="{C2BC694E-A497-4194-9EF0-AAB6E63E595F}" destId="{3863CD51-11E0-43AA-BC27-AA4197E9A9A9}" srcOrd="0" destOrd="0" presId="urn:microsoft.com/office/officeart/2005/8/layout/hierarchy5"/>
    <dgm:cxn modelId="{C36215F5-3A00-41F5-878C-DB5060FE7EFF}" type="presParOf" srcId="{C2BC694E-A497-4194-9EF0-AAB6E63E595F}" destId="{8BA70302-8918-4462-8F44-F41BDEF0B194}" srcOrd="1" destOrd="0" presId="urn:microsoft.com/office/officeart/2005/8/layout/hierarchy5"/>
    <dgm:cxn modelId="{BF921EF2-95CD-45BE-AB9B-1154AD4E05CE}" type="presParOf" srcId="{8BA70302-8918-4462-8F44-F41BDEF0B194}" destId="{0C097542-7D3D-4AE4-8F07-92658AA83F76}" srcOrd="0" destOrd="0" presId="urn:microsoft.com/office/officeart/2005/8/layout/hierarchy5"/>
    <dgm:cxn modelId="{1CAC0D58-0D43-430F-ABC4-27D9912ED043}" type="presParOf" srcId="{0C097542-7D3D-4AE4-8F07-92658AA83F76}" destId="{3D60F992-0848-4B5F-ADDA-0CBFA0D0BE72}" srcOrd="0" destOrd="0" presId="urn:microsoft.com/office/officeart/2005/8/layout/hierarchy5"/>
    <dgm:cxn modelId="{0EBDD1E9-140C-49B4-A99C-ED45CE4F0349}" type="presParOf" srcId="{8BA70302-8918-4462-8F44-F41BDEF0B194}" destId="{C39361FA-F3C7-420E-A6AD-9D069DF33293}" srcOrd="1" destOrd="0" presId="urn:microsoft.com/office/officeart/2005/8/layout/hierarchy5"/>
    <dgm:cxn modelId="{D9508EE2-B0F9-49CD-B5D3-E4BC285B8229}" type="presParOf" srcId="{C39361FA-F3C7-420E-A6AD-9D069DF33293}" destId="{F142F3A3-050B-4D75-96F6-87E5469FCD7D}" srcOrd="0" destOrd="0" presId="urn:microsoft.com/office/officeart/2005/8/layout/hierarchy5"/>
    <dgm:cxn modelId="{58DAC1D3-02F9-44B6-A31A-E990CFB7D78B}" type="presParOf" srcId="{C39361FA-F3C7-420E-A6AD-9D069DF33293}" destId="{7703EB9D-290D-47A4-B86A-D237EDDE06F9}" srcOrd="1" destOrd="0" presId="urn:microsoft.com/office/officeart/2005/8/layout/hierarchy5"/>
    <dgm:cxn modelId="{CE4AE261-D726-487A-9C4A-04839B04A4A8}" type="presParOf" srcId="{23886920-4E06-49BD-BB75-4886EFDE7C85}" destId="{4FDB8C5B-E64D-43D7-BB80-7A632CFD23D8}" srcOrd="2" destOrd="0" presId="urn:microsoft.com/office/officeart/2005/8/layout/hierarchy5"/>
    <dgm:cxn modelId="{00F91FC6-C8AD-4FD3-AF5E-601C35B77A55}" type="presParOf" srcId="{4FDB8C5B-E64D-43D7-BB80-7A632CFD23D8}" destId="{8B85C3F7-4F99-4FB4-BCE9-D15AC0BF2304}" srcOrd="0" destOrd="0" presId="urn:microsoft.com/office/officeart/2005/8/layout/hierarchy5"/>
    <dgm:cxn modelId="{F83600A2-649F-4934-9630-C8CFFD3A29BE}" type="presParOf" srcId="{23886920-4E06-49BD-BB75-4886EFDE7C85}" destId="{BAE3B441-DCB8-4CB0-BC75-2A84916591E8}" srcOrd="3" destOrd="0" presId="urn:microsoft.com/office/officeart/2005/8/layout/hierarchy5"/>
    <dgm:cxn modelId="{573F940D-4DC3-45B9-A4E6-0D509382B852}" type="presParOf" srcId="{BAE3B441-DCB8-4CB0-BC75-2A84916591E8}" destId="{56373B99-2360-42A4-8637-114366A467D3}" srcOrd="0" destOrd="0" presId="urn:microsoft.com/office/officeart/2005/8/layout/hierarchy5"/>
    <dgm:cxn modelId="{89AE8F67-D611-48F9-8700-8CFCC5413C20}" type="presParOf" srcId="{BAE3B441-DCB8-4CB0-BC75-2A84916591E8}" destId="{94786E4E-26A7-4A0D-AA20-D59BCE3F422B}" srcOrd="1" destOrd="0" presId="urn:microsoft.com/office/officeart/2005/8/layout/hierarchy5"/>
    <dgm:cxn modelId="{393424A7-0B97-41B2-A4CB-F6A43A1BBA06}" type="presParOf" srcId="{94786E4E-26A7-4A0D-AA20-D59BCE3F422B}" destId="{7C0DF3FD-FBF1-4572-9466-A673C3C317AB}" srcOrd="0" destOrd="0" presId="urn:microsoft.com/office/officeart/2005/8/layout/hierarchy5"/>
    <dgm:cxn modelId="{5DB19397-DCD3-4CD1-BA43-E566AC7466E6}" type="presParOf" srcId="{7C0DF3FD-FBF1-4572-9466-A673C3C317AB}" destId="{5F30B56A-C26E-4B4C-BCF3-E017F32682D6}" srcOrd="0" destOrd="0" presId="urn:microsoft.com/office/officeart/2005/8/layout/hierarchy5"/>
    <dgm:cxn modelId="{256C5B32-D473-4D36-B1FA-A6208676D126}" type="presParOf" srcId="{94786E4E-26A7-4A0D-AA20-D59BCE3F422B}" destId="{30F16B5D-1E0C-4564-BED6-C2DC6E260578}" srcOrd="1" destOrd="0" presId="urn:microsoft.com/office/officeart/2005/8/layout/hierarchy5"/>
    <dgm:cxn modelId="{9D9B3CE6-E601-46B8-B6E2-AB70E27EAFEB}" type="presParOf" srcId="{30F16B5D-1E0C-4564-BED6-C2DC6E260578}" destId="{B2DCE300-B83A-4041-B045-761C734218E4}" srcOrd="0" destOrd="0" presId="urn:microsoft.com/office/officeart/2005/8/layout/hierarchy5"/>
    <dgm:cxn modelId="{BC23AEA5-95EF-4B75-8B1F-58F359E85CB8}" type="presParOf" srcId="{30F16B5D-1E0C-4564-BED6-C2DC6E260578}" destId="{DC9F9508-DDE5-4B0C-97E3-C39BF3BBB579}" srcOrd="1" destOrd="0" presId="urn:microsoft.com/office/officeart/2005/8/layout/hierarchy5"/>
    <dgm:cxn modelId="{F1F3DDFF-BAC2-4837-9EFF-298CCA1E6165}" type="presParOf" srcId="{DC9F9508-DDE5-4B0C-97E3-C39BF3BBB579}" destId="{E8EC7F98-896A-441D-A665-2AF7FF812374}" srcOrd="0" destOrd="0" presId="urn:microsoft.com/office/officeart/2005/8/layout/hierarchy5"/>
    <dgm:cxn modelId="{221B8A21-95FD-4A5F-AD53-E0504AF3AAE3}" type="presParOf" srcId="{E8EC7F98-896A-441D-A665-2AF7FF812374}" destId="{6E67B52D-295A-4A47-8EE4-FF93FCAF6E11}" srcOrd="0" destOrd="0" presId="urn:microsoft.com/office/officeart/2005/8/layout/hierarchy5"/>
    <dgm:cxn modelId="{E23FB660-6F9A-4F4A-8B2F-236F85EA0EC2}" type="presParOf" srcId="{DC9F9508-DDE5-4B0C-97E3-C39BF3BBB579}" destId="{8D9A729D-01BB-4C3D-B5F6-7B12B5F58531}" srcOrd="1" destOrd="0" presId="urn:microsoft.com/office/officeart/2005/8/layout/hierarchy5"/>
    <dgm:cxn modelId="{3BFE41CE-25E4-4E3C-948F-9E90B15115B5}" type="presParOf" srcId="{8D9A729D-01BB-4C3D-B5F6-7B12B5F58531}" destId="{E7A7FB7B-F7B9-40C9-A59D-1A601BFC6FCF}" srcOrd="0" destOrd="0" presId="urn:microsoft.com/office/officeart/2005/8/layout/hierarchy5"/>
    <dgm:cxn modelId="{7E7C4FA3-1FA4-41DE-924C-0ADCB83D38D0}" type="presParOf" srcId="{8D9A729D-01BB-4C3D-B5F6-7B12B5F58531}" destId="{D6171F55-28F1-40A8-A224-62EB11003EB5}" srcOrd="1" destOrd="0" presId="urn:microsoft.com/office/officeart/2005/8/layout/hierarchy5"/>
    <dgm:cxn modelId="{16CD3B2C-B3B9-48AA-B6CA-5C1AB4396D8C}" type="presParOf" srcId="{73CB9AA8-B497-499B-801D-4895EC830E64}" destId="{61B97F50-A9B4-4D82-BA3E-28F8AFC0CC6B}" srcOrd="1" destOrd="0" presId="urn:microsoft.com/office/officeart/2005/8/layout/hierarchy5"/>
    <dgm:cxn modelId="{0A67EF11-3834-42EE-8622-9C18330E4F4D}" type="presParOf" srcId="{61B97F50-A9B4-4D82-BA3E-28F8AFC0CC6B}" destId="{FE3DF7A8-5784-49E4-A53E-799DA0BD3603}" srcOrd="0" destOrd="0" presId="urn:microsoft.com/office/officeart/2005/8/layout/hierarchy5"/>
    <dgm:cxn modelId="{8AE8ECF7-42E8-4C91-B5B3-C810031B5539}" type="presParOf" srcId="{FE3DF7A8-5784-49E4-A53E-799DA0BD3603}" destId="{7CD69099-7E7F-4562-B0C0-2A931B250483}" srcOrd="0" destOrd="0" presId="urn:microsoft.com/office/officeart/2005/8/layout/hierarchy5"/>
    <dgm:cxn modelId="{4DD4A464-9611-460A-99F6-D571F57ACCBE}" type="presParOf" srcId="{FE3DF7A8-5784-49E4-A53E-799DA0BD3603}" destId="{EE5B63AF-8477-4F92-8E7B-9DDDF769961A}" srcOrd="1" destOrd="0" presId="urn:microsoft.com/office/officeart/2005/8/layout/hierarchy5"/>
    <dgm:cxn modelId="{CACABA97-8B94-42CF-AF98-C341AC86BBE4}" type="presParOf" srcId="{61B97F50-A9B4-4D82-BA3E-28F8AFC0CC6B}" destId="{1051C349-FDEF-4D96-93DC-BE79177B7394}" srcOrd="1" destOrd="0" presId="urn:microsoft.com/office/officeart/2005/8/layout/hierarchy5"/>
    <dgm:cxn modelId="{B6CE2755-2A9E-443D-88B6-00DE25F17E06}" type="presParOf" srcId="{1051C349-FDEF-4D96-93DC-BE79177B7394}" destId="{96D1F370-AD4C-4C72-801D-2796A6DBF243}" srcOrd="0" destOrd="0" presId="urn:microsoft.com/office/officeart/2005/8/layout/hierarchy5"/>
    <dgm:cxn modelId="{7872E40F-1745-4A53-A466-BDF9D3D33AAA}" type="presParOf" srcId="{61B97F50-A9B4-4D82-BA3E-28F8AFC0CC6B}" destId="{25BB3C81-FD6E-406A-A55C-8295E6B2911E}" srcOrd="2" destOrd="0" presId="urn:microsoft.com/office/officeart/2005/8/layout/hierarchy5"/>
    <dgm:cxn modelId="{1DDEFE96-24C9-4907-9A3E-E3A2D856518D}" type="presParOf" srcId="{25BB3C81-FD6E-406A-A55C-8295E6B2911E}" destId="{63313C98-BE13-4AD4-87FB-149CDDECAAFD}" srcOrd="0" destOrd="0" presId="urn:microsoft.com/office/officeart/2005/8/layout/hierarchy5"/>
    <dgm:cxn modelId="{35770FAF-BE4E-4127-80F0-4236C788E0DC}" type="presParOf" srcId="{25BB3C81-FD6E-406A-A55C-8295E6B2911E}" destId="{16470932-9945-47B7-9CB1-5E7786ABF7DE}" srcOrd="1" destOrd="0" presId="urn:microsoft.com/office/officeart/2005/8/layout/hierarchy5"/>
    <dgm:cxn modelId="{73A916E0-BC38-4A6B-A302-95DA7993D797}" type="presParOf" srcId="{61B97F50-A9B4-4D82-BA3E-28F8AFC0CC6B}" destId="{D66F4845-CE0B-44EA-AB43-7A5D71E6E1DB}" srcOrd="3" destOrd="0" presId="urn:microsoft.com/office/officeart/2005/8/layout/hierarchy5"/>
    <dgm:cxn modelId="{02E09FE7-16C0-4F09-B0F3-72AEA949A23D}" type="presParOf" srcId="{D66F4845-CE0B-44EA-AB43-7A5D71E6E1DB}" destId="{A01FBE57-F4F2-4888-9229-E5C9E1FC6691}" srcOrd="0" destOrd="0" presId="urn:microsoft.com/office/officeart/2005/8/layout/hierarchy5"/>
    <dgm:cxn modelId="{9BD3FB3D-4125-429E-B682-721588C1009A}" type="presParOf" srcId="{61B97F50-A9B4-4D82-BA3E-28F8AFC0CC6B}" destId="{DF36DA6E-86AF-4D33-A23C-B9A520E56254}" srcOrd="4" destOrd="0" presId="urn:microsoft.com/office/officeart/2005/8/layout/hierarchy5"/>
    <dgm:cxn modelId="{FEDE185C-0A80-4752-83B6-8AC841070FB6}" type="presParOf" srcId="{DF36DA6E-86AF-4D33-A23C-B9A520E56254}" destId="{8305E43B-BD9F-444A-84DC-605A1E955DFA}" srcOrd="0" destOrd="0" presId="urn:microsoft.com/office/officeart/2005/8/layout/hierarchy5"/>
    <dgm:cxn modelId="{862396F0-E816-4CC6-940E-72FA5D13DF1F}" type="presParOf" srcId="{DF36DA6E-86AF-4D33-A23C-B9A520E56254}" destId="{27C7F970-A96C-4D62-92B4-170707DE9BF1}" srcOrd="1" destOrd="0" presId="urn:microsoft.com/office/officeart/2005/8/layout/hierarchy5"/>
    <dgm:cxn modelId="{EE50ABE7-07E2-4547-BED7-2208ED222F4C}" type="presParOf" srcId="{61B97F50-A9B4-4D82-BA3E-28F8AFC0CC6B}" destId="{E2DE8533-AD6C-4EEF-B60F-C4B143F6DB8E}" srcOrd="5" destOrd="0" presId="urn:microsoft.com/office/officeart/2005/8/layout/hierarchy5"/>
    <dgm:cxn modelId="{76403EBD-391B-4ACA-AB18-7CDE61E52FC8}" type="presParOf" srcId="{E2DE8533-AD6C-4EEF-B60F-C4B143F6DB8E}" destId="{AE0FCB6F-0E7F-45ED-BA14-BB0C64BFBE22}" srcOrd="0" destOrd="0" presId="urn:microsoft.com/office/officeart/2005/8/layout/hierarchy5"/>
    <dgm:cxn modelId="{E2EE1267-E85B-4970-B5CB-4FB11D23128B}" type="presParOf" srcId="{61B97F50-A9B4-4D82-BA3E-28F8AFC0CC6B}" destId="{751611D5-B25F-4DE4-BEDB-C112515C0F58}" srcOrd="6" destOrd="0" presId="urn:microsoft.com/office/officeart/2005/8/layout/hierarchy5"/>
    <dgm:cxn modelId="{F93BBFE5-32AE-455B-A823-94EF905BC87A}" type="presParOf" srcId="{751611D5-B25F-4DE4-BEDB-C112515C0F58}" destId="{35EA77A0-DA41-46F3-BF87-CF3915487967}" srcOrd="0" destOrd="0" presId="urn:microsoft.com/office/officeart/2005/8/layout/hierarchy5"/>
    <dgm:cxn modelId="{1710791B-F14C-47D7-996A-C1CD89864DF7}" type="presParOf" srcId="{751611D5-B25F-4DE4-BEDB-C112515C0F58}" destId="{71D11242-9876-4228-B118-4011C287959B}"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773E93-EE10-4C89-8DD4-662231F4F7A4}" type="doc">
      <dgm:prSet loTypeId="urn:microsoft.com/office/officeart/2005/8/layout/hierarchy2" loCatId="hierarchy" qsTypeId="urn:microsoft.com/office/officeart/2005/8/quickstyle/simple1" qsCatId="simple" csTypeId="urn:microsoft.com/office/officeart/2005/8/colors/accent0_1" csCatId="mainScheme" phldr="1"/>
      <dgm:spPr/>
      <dgm:t>
        <a:bodyPr/>
        <a:lstStyle/>
        <a:p>
          <a:endParaRPr lang="zh-CN" altLang="en-US"/>
        </a:p>
      </dgm:t>
    </dgm:pt>
    <dgm:pt modelId="{D5CB8DFE-5907-4FE3-B037-0DB2B83D1DC8}">
      <dgm:prSet phldrT="[文本]"/>
      <dgm:spPr/>
      <dgm:t>
        <a:bodyPr/>
        <a:lstStyle/>
        <a:p>
          <a:r>
            <a:rPr lang="zh-CN" altLang="en-US" dirty="0"/>
            <a:t>基本操作</a:t>
          </a:r>
        </a:p>
      </dgm:t>
    </dgm:pt>
    <dgm:pt modelId="{4D948F64-E8AF-4A8F-9908-877856B6D6D6}" type="parTrans" cxnId="{C54B003D-7DBD-4F66-9B68-59ECA2FC5D62}">
      <dgm:prSet/>
      <dgm:spPr/>
      <dgm:t>
        <a:bodyPr/>
        <a:lstStyle/>
        <a:p>
          <a:endParaRPr lang="zh-CN" altLang="en-US"/>
        </a:p>
      </dgm:t>
    </dgm:pt>
    <dgm:pt modelId="{7CBB0949-BEDD-4383-9CFD-3B798490E87A}" type="sibTrans" cxnId="{C54B003D-7DBD-4F66-9B68-59ECA2FC5D62}">
      <dgm:prSet/>
      <dgm:spPr/>
      <dgm:t>
        <a:bodyPr/>
        <a:lstStyle/>
        <a:p>
          <a:endParaRPr lang="zh-CN" altLang="en-US"/>
        </a:p>
      </dgm:t>
    </dgm:pt>
    <dgm:pt modelId="{86E655DF-6897-4C41-8E98-24A6FFAFF682}">
      <dgm:prSet phldrT="[文本]"/>
      <dgm:spPr/>
      <dgm:t>
        <a:bodyPr/>
        <a:lstStyle/>
        <a:p>
          <a:r>
            <a:rPr lang="zh-CN" altLang="en-US"/>
            <a:t>静态</a:t>
          </a:r>
          <a:endParaRPr lang="zh-CN" altLang="en-US" dirty="0"/>
        </a:p>
      </dgm:t>
    </dgm:pt>
    <dgm:pt modelId="{025DBE29-5BC8-4A66-A390-003537A543DA}" type="parTrans" cxnId="{C0D30EE9-B4F6-4E2A-A904-831A6FB3BD55}">
      <dgm:prSet/>
      <dgm:spPr/>
      <dgm:t>
        <a:bodyPr/>
        <a:lstStyle/>
        <a:p>
          <a:endParaRPr lang="zh-CN" altLang="en-US"/>
        </a:p>
      </dgm:t>
    </dgm:pt>
    <dgm:pt modelId="{60DE1318-DC73-4F95-A126-3725B0F76904}" type="sibTrans" cxnId="{C0D30EE9-B4F6-4E2A-A904-831A6FB3BD55}">
      <dgm:prSet/>
      <dgm:spPr/>
      <dgm:t>
        <a:bodyPr/>
        <a:lstStyle/>
        <a:p>
          <a:endParaRPr lang="zh-CN" altLang="en-US"/>
        </a:p>
      </dgm:t>
    </dgm:pt>
    <dgm:pt modelId="{BB97CA6F-4450-4E12-ACBD-AA8D0840C4BB}">
      <dgm:prSet phldrT="[文本]"/>
      <dgm:spPr/>
      <dgm:t>
        <a:bodyPr/>
        <a:lstStyle/>
        <a:p>
          <a:r>
            <a:rPr lang="zh-CN" altLang="en-US" dirty="0"/>
            <a:t>查询</a:t>
          </a:r>
        </a:p>
      </dgm:t>
    </dgm:pt>
    <dgm:pt modelId="{87821EA9-E632-472D-A184-555573FD7899}" type="parTrans" cxnId="{4A1C1B4B-3E38-4B05-9F84-AE5A6491E87E}">
      <dgm:prSet/>
      <dgm:spPr/>
      <dgm:t>
        <a:bodyPr/>
        <a:lstStyle/>
        <a:p>
          <a:endParaRPr lang="zh-CN" altLang="en-US"/>
        </a:p>
      </dgm:t>
    </dgm:pt>
    <dgm:pt modelId="{125239CD-9F2A-4C53-B38F-6209F7AF629A}" type="sibTrans" cxnId="{4A1C1B4B-3E38-4B05-9F84-AE5A6491E87E}">
      <dgm:prSet/>
      <dgm:spPr/>
      <dgm:t>
        <a:bodyPr/>
        <a:lstStyle/>
        <a:p>
          <a:endParaRPr lang="zh-CN" altLang="en-US"/>
        </a:p>
      </dgm:t>
    </dgm:pt>
    <dgm:pt modelId="{43C96E48-CA12-4DC0-89B2-DD834ED8C61C}">
      <dgm:prSet phldrT="[文本]"/>
      <dgm:spPr/>
      <dgm:t>
        <a:bodyPr/>
        <a:lstStyle/>
        <a:p>
          <a:r>
            <a:rPr lang="zh-CN" altLang="en-US" dirty="0"/>
            <a:t>基本</a:t>
          </a:r>
        </a:p>
      </dgm:t>
    </dgm:pt>
    <dgm:pt modelId="{4368675A-7266-485E-99DF-7708F3533B3A}" type="parTrans" cxnId="{C62FE4FA-34C7-4D77-BFB8-9FD9493EFA80}">
      <dgm:prSet/>
      <dgm:spPr/>
      <dgm:t>
        <a:bodyPr/>
        <a:lstStyle/>
        <a:p>
          <a:endParaRPr lang="zh-CN" altLang="en-US"/>
        </a:p>
      </dgm:t>
    </dgm:pt>
    <dgm:pt modelId="{1F2BBA41-F292-42E9-9956-7857181F0B2C}" type="sibTrans" cxnId="{C62FE4FA-34C7-4D77-BFB8-9FD9493EFA80}">
      <dgm:prSet/>
      <dgm:spPr/>
      <dgm:t>
        <a:bodyPr/>
        <a:lstStyle/>
        <a:p>
          <a:endParaRPr lang="zh-CN" altLang="en-US"/>
        </a:p>
      </dgm:t>
    </dgm:pt>
    <dgm:pt modelId="{4AC80771-E8E6-40EE-9CFD-E207671684BA}">
      <dgm:prSet phldrT="[文本]"/>
      <dgm:spPr/>
      <dgm:t>
        <a:bodyPr/>
        <a:lstStyle/>
        <a:p>
          <a:r>
            <a:rPr lang="zh-CN" altLang="en-US" dirty="0"/>
            <a:t>写入</a:t>
          </a:r>
        </a:p>
      </dgm:t>
    </dgm:pt>
    <dgm:pt modelId="{0E20BEB5-E4DC-4A8A-89F6-0A9618A7FF7D}" type="parTrans" cxnId="{C3FC69C3-A55F-44A1-A111-FFF7397C83E5}">
      <dgm:prSet/>
      <dgm:spPr/>
      <dgm:t>
        <a:bodyPr/>
        <a:lstStyle/>
        <a:p>
          <a:endParaRPr lang="zh-CN" altLang="en-US"/>
        </a:p>
      </dgm:t>
    </dgm:pt>
    <dgm:pt modelId="{7563BDFF-4408-418B-9DA1-5844E0919849}" type="sibTrans" cxnId="{C3FC69C3-A55F-44A1-A111-FFF7397C83E5}">
      <dgm:prSet/>
      <dgm:spPr/>
      <dgm:t>
        <a:bodyPr/>
        <a:lstStyle/>
        <a:p>
          <a:endParaRPr lang="zh-CN" altLang="en-US"/>
        </a:p>
      </dgm:t>
    </dgm:pt>
    <dgm:pt modelId="{0701D630-36F5-4610-BC05-5E7F35FE0ECE}">
      <dgm:prSet phldrT="[文本]"/>
      <dgm:spPr/>
      <dgm:t>
        <a:bodyPr/>
        <a:lstStyle/>
        <a:p>
          <a:r>
            <a:rPr lang="zh-CN" altLang="en-US" dirty="0"/>
            <a:t>组合</a:t>
          </a:r>
        </a:p>
      </dgm:t>
    </dgm:pt>
    <dgm:pt modelId="{1644887A-DF3E-404B-A5CA-3929BFCDE696}" type="sibTrans" cxnId="{4E6C3B18-4E67-4009-A8B5-A9335B3F5583}">
      <dgm:prSet/>
      <dgm:spPr/>
      <dgm:t>
        <a:bodyPr/>
        <a:lstStyle/>
        <a:p>
          <a:endParaRPr lang="zh-CN" altLang="en-US"/>
        </a:p>
      </dgm:t>
    </dgm:pt>
    <dgm:pt modelId="{FCD70258-31C7-4520-91F0-64AA597FE753}" type="parTrans" cxnId="{4E6C3B18-4E67-4009-A8B5-A9335B3F5583}">
      <dgm:prSet/>
      <dgm:spPr/>
      <dgm:t>
        <a:bodyPr/>
        <a:lstStyle/>
        <a:p>
          <a:endParaRPr lang="zh-CN" altLang="en-US"/>
        </a:p>
      </dgm:t>
    </dgm:pt>
    <dgm:pt modelId="{2A37B5E4-3CCD-4173-9987-928AD5EEC013}">
      <dgm:prSet phldrT="[文本]"/>
      <dgm:spPr/>
      <dgm:t>
        <a:bodyPr/>
        <a:lstStyle/>
        <a:p>
          <a:r>
            <a:rPr lang="zh-CN" altLang="en-US" dirty="0"/>
            <a:t>静态</a:t>
          </a:r>
        </a:p>
      </dgm:t>
    </dgm:pt>
    <dgm:pt modelId="{6469448A-55A8-420A-AAE4-C88F71360971}" type="parTrans" cxnId="{2B46376A-D6E8-4688-BA01-E2CBCD32C344}">
      <dgm:prSet/>
      <dgm:spPr/>
      <dgm:t>
        <a:bodyPr/>
        <a:lstStyle/>
        <a:p>
          <a:endParaRPr lang="zh-CN" altLang="en-US"/>
        </a:p>
      </dgm:t>
    </dgm:pt>
    <dgm:pt modelId="{E0B3D761-204A-4E53-8B80-771F57CBFC4A}" type="sibTrans" cxnId="{2B46376A-D6E8-4688-BA01-E2CBCD32C344}">
      <dgm:prSet/>
      <dgm:spPr/>
      <dgm:t>
        <a:bodyPr/>
        <a:lstStyle/>
        <a:p>
          <a:endParaRPr lang="zh-CN" altLang="en-US"/>
        </a:p>
      </dgm:t>
    </dgm:pt>
    <dgm:pt modelId="{50E3FF8A-D56E-4668-9F56-87ED807A6694}">
      <dgm:prSet phldrT="[文本]"/>
      <dgm:spPr>
        <a:solidFill>
          <a:schemeClr val="accent6"/>
        </a:solidFill>
      </dgm:spPr>
      <dgm:t>
        <a:bodyPr/>
        <a:lstStyle/>
        <a:p>
          <a:r>
            <a:rPr lang="zh-CN" altLang="en-US" dirty="0"/>
            <a:t>时态</a:t>
          </a:r>
        </a:p>
      </dgm:t>
    </dgm:pt>
    <dgm:pt modelId="{19CDCAE6-229B-4620-8314-34A545F16284}" type="parTrans" cxnId="{F35F1B05-A8FC-46AD-9847-37FB077F02A3}">
      <dgm:prSet/>
      <dgm:spPr/>
      <dgm:t>
        <a:bodyPr/>
        <a:lstStyle/>
        <a:p>
          <a:endParaRPr lang="zh-CN" altLang="en-US"/>
        </a:p>
      </dgm:t>
    </dgm:pt>
    <dgm:pt modelId="{2DC0312B-DCEC-4DC8-9961-777776ED4BAF}" type="sibTrans" cxnId="{F35F1B05-A8FC-46AD-9847-37FB077F02A3}">
      <dgm:prSet/>
      <dgm:spPr/>
      <dgm:t>
        <a:bodyPr/>
        <a:lstStyle/>
        <a:p>
          <a:endParaRPr lang="zh-CN" altLang="en-US"/>
        </a:p>
      </dgm:t>
    </dgm:pt>
    <dgm:pt modelId="{1F3A308A-0CF3-4BD8-AA7C-967B9DAC75C1}">
      <dgm:prSet phldrT="[文本]"/>
      <dgm:spPr/>
      <dgm:t>
        <a:bodyPr/>
        <a:lstStyle/>
        <a:p>
          <a:r>
            <a:rPr lang="zh-CN" altLang="en-US" dirty="0"/>
            <a:t>静态</a:t>
          </a:r>
        </a:p>
      </dgm:t>
    </dgm:pt>
    <dgm:pt modelId="{917329C9-74B2-4197-A8FD-6612AB57CB40}" type="parTrans" cxnId="{1E6B4402-C738-4B62-80F1-C88606C945B5}">
      <dgm:prSet/>
      <dgm:spPr/>
      <dgm:t>
        <a:bodyPr/>
        <a:lstStyle/>
        <a:p>
          <a:endParaRPr lang="zh-CN" altLang="en-US"/>
        </a:p>
      </dgm:t>
    </dgm:pt>
    <dgm:pt modelId="{3376D0D3-B4F4-47EB-BE40-13CA7C80575E}" type="sibTrans" cxnId="{1E6B4402-C738-4B62-80F1-C88606C945B5}">
      <dgm:prSet/>
      <dgm:spPr/>
      <dgm:t>
        <a:bodyPr/>
        <a:lstStyle/>
        <a:p>
          <a:endParaRPr lang="zh-CN" altLang="en-US"/>
        </a:p>
      </dgm:t>
    </dgm:pt>
    <dgm:pt modelId="{1D1E5503-99DD-47E6-97DC-982DD4B424D8}">
      <dgm:prSet phldrT="[文本]"/>
      <dgm:spPr>
        <a:solidFill>
          <a:schemeClr val="accent6"/>
        </a:solidFill>
      </dgm:spPr>
      <dgm:t>
        <a:bodyPr/>
        <a:lstStyle/>
        <a:p>
          <a:r>
            <a:rPr lang="zh-CN" altLang="en-US" dirty="0"/>
            <a:t>时态</a:t>
          </a:r>
        </a:p>
      </dgm:t>
    </dgm:pt>
    <dgm:pt modelId="{8DD04674-74DB-47DE-9C79-39FDF9FE9E47}" type="parTrans" cxnId="{038DFC2D-1108-45DF-B79D-A56EA27A885E}">
      <dgm:prSet/>
      <dgm:spPr/>
      <dgm:t>
        <a:bodyPr/>
        <a:lstStyle/>
        <a:p>
          <a:endParaRPr lang="zh-CN" altLang="en-US"/>
        </a:p>
      </dgm:t>
    </dgm:pt>
    <dgm:pt modelId="{9732BD56-80AF-45A5-AF6E-53D33807F375}" type="sibTrans" cxnId="{038DFC2D-1108-45DF-B79D-A56EA27A885E}">
      <dgm:prSet/>
      <dgm:spPr/>
      <dgm:t>
        <a:bodyPr/>
        <a:lstStyle/>
        <a:p>
          <a:endParaRPr lang="zh-CN" altLang="en-US"/>
        </a:p>
      </dgm:t>
    </dgm:pt>
    <dgm:pt modelId="{6333DD15-5E2C-4736-8A58-F44683B36D0F}">
      <dgm:prSet phldrT="[文本]"/>
      <dgm:spPr>
        <a:solidFill>
          <a:schemeClr val="accent6"/>
        </a:solidFill>
      </dgm:spPr>
      <dgm:t>
        <a:bodyPr/>
        <a:lstStyle/>
        <a:p>
          <a:r>
            <a:rPr lang="zh-CN" altLang="en-US" dirty="0"/>
            <a:t>时态</a:t>
          </a:r>
        </a:p>
      </dgm:t>
    </dgm:pt>
    <dgm:pt modelId="{F5D108CE-A068-440C-87B7-8261B8CE1584}" type="parTrans" cxnId="{9EA7B18D-20CE-4AE7-B706-1E609106C3DC}">
      <dgm:prSet/>
      <dgm:spPr/>
      <dgm:t>
        <a:bodyPr/>
        <a:lstStyle/>
        <a:p>
          <a:endParaRPr lang="zh-CN" altLang="en-US"/>
        </a:p>
      </dgm:t>
    </dgm:pt>
    <dgm:pt modelId="{D129FA29-6BF4-495E-B8BD-5B08C29DA2B9}" type="sibTrans" cxnId="{9EA7B18D-20CE-4AE7-B706-1E609106C3DC}">
      <dgm:prSet/>
      <dgm:spPr/>
      <dgm:t>
        <a:bodyPr/>
        <a:lstStyle/>
        <a:p>
          <a:endParaRPr lang="zh-CN" altLang="en-US"/>
        </a:p>
      </dgm:t>
    </dgm:pt>
    <dgm:pt modelId="{DBC604E3-3F10-4452-A5E1-C2EF4B100AC8}" type="pres">
      <dgm:prSet presAssocID="{41773E93-EE10-4C89-8DD4-662231F4F7A4}" presName="diagram" presStyleCnt="0">
        <dgm:presLayoutVars>
          <dgm:chPref val="1"/>
          <dgm:dir/>
          <dgm:animOne val="branch"/>
          <dgm:animLvl val="lvl"/>
          <dgm:resizeHandles val="exact"/>
        </dgm:presLayoutVars>
      </dgm:prSet>
      <dgm:spPr/>
    </dgm:pt>
    <dgm:pt modelId="{A8DBFA1B-7FA4-43CC-9B72-0FAADCE6D058}" type="pres">
      <dgm:prSet presAssocID="{D5CB8DFE-5907-4FE3-B037-0DB2B83D1DC8}" presName="root1" presStyleCnt="0"/>
      <dgm:spPr/>
    </dgm:pt>
    <dgm:pt modelId="{410FFA16-D461-4FDE-93D3-104450E6FBCB}" type="pres">
      <dgm:prSet presAssocID="{D5CB8DFE-5907-4FE3-B037-0DB2B83D1DC8}" presName="LevelOneTextNode" presStyleLbl="node0" presStyleIdx="0" presStyleCnt="1" custScaleX="43729" custScaleY="42335">
        <dgm:presLayoutVars>
          <dgm:chPref val="3"/>
        </dgm:presLayoutVars>
      </dgm:prSet>
      <dgm:spPr/>
    </dgm:pt>
    <dgm:pt modelId="{91206C75-1104-45EB-91A4-A0685851C1E1}" type="pres">
      <dgm:prSet presAssocID="{D5CB8DFE-5907-4FE3-B037-0DB2B83D1DC8}" presName="level2hierChild" presStyleCnt="0"/>
      <dgm:spPr/>
    </dgm:pt>
    <dgm:pt modelId="{8E2E9067-A689-4B8F-AAB0-7FF0DD43939E}" type="pres">
      <dgm:prSet presAssocID="{87821EA9-E632-472D-A184-555573FD7899}" presName="conn2-1" presStyleLbl="parChTrans1D2" presStyleIdx="0" presStyleCnt="2"/>
      <dgm:spPr/>
    </dgm:pt>
    <dgm:pt modelId="{38FD6ED8-ECCB-4029-A644-586A594F272C}" type="pres">
      <dgm:prSet presAssocID="{87821EA9-E632-472D-A184-555573FD7899}" presName="connTx" presStyleLbl="parChTrans1D2" presStyleIdx="0" presStyleCnt="2"/>
      <dgm:spPr/>
    </dgm:pt>
    <dgm:pt modelId="{8F72CA0A-2F67-43DA-91CC-BC7E747C396D}" type="pres">
      <dgm:prSet presAssocID="{BB97CA6F-4450-4E12-ACBD-AA8D0840C4BB}" presName="root2" presStyleCnt="0"/>
      <dgm:spPr/>
    </dgm:pt>
    <dgm:pt modelId="{507636E6-4A0E-4956-9127-67FD06BE7D0A}" type="pres">
      <dgm:prSet presAssocID="{BB97CA6F-4450-4E12-ACBD-AA8D0840C4BB}" presName="LevelTwoTextNode" presStyleLbl="node2" presStyleIdx="0" presStyleCnt="2" custScaleX="43729" custScaleY="42335">
        <dgm:presLayoutVars>
          <dgm:chPref val="3"/>
        </dgm:presLayoutVars>
      </dgm:prSet>
      <dgm:spPr/>
    </dgm:pt>
    <dgm:pt modelId="{94B93611-850B-45F1-996F-7CD2FD2748D7}" type="pres">
      <dgm:prSet presAssocID="{BB97CA6F-4450-4E12-ACBD-AA8D0840C4BB}" presName="level3hierChild" presStyleCnt="0"/>
      <dgm:spPr/>
    </dgm:pt>
    <dgm:pt modelId="{D43F33FB-0FE4-498A-AFE9-C942675F5888}" type="pres">
      <dgm:prSet presAssocID="{4368675A-7266-485E-99DF-7708F3533B3A}" presName="conn2-1" presStyleLbl="parChTrans1D3" presStyleIdx="0" presStyleCnt="4"/>
      <dgm:spPr/>
    </dgm:pt>
    <dgm:pt modelId="{AA6FB53C-3675-4C60-9856-812E206926F8}" type="pres">
      <dgm:prSet presAssocID="{4368675A-7266-485E-99DF-7708F3533B3A}" presName="connTx" presStyleLbl="parChTrans1D3" presStyleIdx="0" presStyleCnt="4"/>
      <dgm:spPr/>
    </dgm:pt>
    <dgm:pt modelId="{B8B89E32-BB22-42F7-B1F4-F2CC79E468FD}" type="pres">
      <dgm:prSet presAssocID="{43C96E48-CA12-4DC0-89B2-DD834ED8C61C}" presName="root2" presStyleCnt="0"/>
      <dgm:spPr/>
    </dgm:pt>
    <dgm:pt modelId="{C22A94E2-0F43-43F8-9305-2EFF891F24E0}" type="pres">
      <dgm:prSet presAssocID="{43C96E48-CA12-4DC0-89B2-DD834ED8C61C}" presName="LevelTwoTextNode" presStyleLbl="node3" presStyleIdx="0" presStyleCnt="4" custScaleX="43729" custScaleY="42335">
        <dgm:presLayoutVars>
          <dgm:chPref val="3"/>
        </dgm:presLayoutVars>
      </dgm:prSet>
      <dgm:spPr/>
    </dgm:pt>
    <dgm:pt modelId="{1D510B6D-391E-456C-A552-FD9BCC1969C7}" type="pres">
      <dgm:prSet presAssocID="{43C96E48-CA12-4DC0-89B2-DD834ED8C61C}" presName="level3hierChild" presStyleCnt="0"/>
      <dgm:spPr/>
    </dgm:pt>
    <dgm:pt modelId="{74E35165-E0A5-4A1A-A5C3-8E5B8C4D35CC}" type="pres">
      <dgm:prSet presAssocID="{6469448A-55A8-420A-AAE4-C88F71360971}" presName="conn2-1" presStyleLbl="parChTrans1D4" presStyleIdx="0" presStyleCnt="4"/>
      <dgm:spPr/>
    </dgm:pt>
    <dgm:pt modelId="{72A7D9AA-C6D7-41E9-B75B-C2DEEBD72229}" type="pres">
      <dgm:prSet presAssocID="{6469448A-55A8-420A-AAE4-C88F71360971}" presName="connTx" presStyleLbl="parChTrans1D4" presStyleIdx="0" presStyleCnt="4"/>
      <dgm:spPr/>
    </dgm:pt>
    <dgm:pt modelId="{06FD238D-8294-452E-BDD4-963DED8191F4}" type="pres">
      <dgm:prSet presAssocID="{2A37B5E4-3CCD-4173-9987-928AD5EEC013}" presName="root2" presStyleCnt="0"/>
      <dgm:spPr/>
    </dgm:pt>
    <dgm:pt modelId="{81A99407-7968-448F-A427-96238FAE310E}" type="pres">
      <dgm:prSet presAssocID="{2A37B5E4-3CCD-4173-9987-928AD5EEC013}" presName="LevelTwoTextNode" presStyleLbl="node4" presStyleIdx="0" presStyleCnt="4" custScaleX="43729" custScaleY="42335">
        <dgm:presLayoutVars>
          <dgm:chPref val="3"/>
        </dgm:presLayoutVars>
      </dgm:prSet>
      <dgm:spPr/>
    </dgm:pt>
    <dgm:pt modelId="{87AE1BAE-6A69-4C00-B505-5890CAD4E35A}" type="pres">
      <dgm:prSet presAssocID="{2A37B5E4-3CCD-4173-9987-928AD5EEC013}" presName="level3hierChild" presStyleCnt="0"/>
      <dgm:spPr/>
    </dgm:pt>
    <dgm:pt modelId="{424921A1-8028-4705-8F10-27499D267600}" type="pres">
      <dgm:prSet presAssocID="{19CDCAE6-229B-4620-8314-34A545F16284}" presName="conn2-1" presStyleLbl="parChTrans1D4" presStyleIdx="1" presStyleCnt="4"/>
      <dgm:spPr/>
    </dgm:pt>
    <dgm:pt modelId="{9D53BE4A-1BBC-4D96-B546-98A463928054}" type="pres">
      <dgm:prSet presAssocID="{19CDCAE6-229B-4620-8314-34A545F16284}" presName="connTx" presStyleLbl="parChTrans1D4" presStyleIdx="1" presStyleCnt="4"/>
      <dgm:spPr/>
    </dgm:pt>
    <dgm:pt modelId="{268E0CA2-9940-4979-BB11-75E228A8E2AF}" type="pres">
      <dgm:prSet presAssocID="{50E3FF8A-D56E-4668-9F56-87ED807A6694}" presName="root2" presStyleCnt="0"/>
      <dgm:spPr/>
    </dgm:pt>
    <dgm:pt modelId="{6DF9C970-D1D0-4541-A620-46CF7B4DE119}" type="pres">
      <dgm:prSet presAssocID="{50E3FF8A-D56E-4668-9F56-87ED807A6694}" presName="LevelTwoTextNode" presStyleLbl="node4" presStyleIdx="1" presStyleCnt="4" custScaleX="43729" custScaleY="42335">
        <dgm:presLayoutVars>
          <dgm:chPref val="3"/>
        </dgm:presLayoutVars>
      </dgm:prSet>
      <dgm:spPr/>
    </dgm:pt>
    <dgm:pt modelId="{31337012-6045-408B-9E28-C68C384C6B81}" type="pres">
      <dgm:prSet presAssocID="{50E3FF8A-D56E-4668-9F56-87ED807A6694}" presName="level3hierChild" presStyleCnt="0"/>
      <dgm:spPr/>
    </dgm:pt>
    <dgm:pt modelId="{2B221F8F-32A2-463C-8DFA-C16A2E3C5CD1}" type="pres">
      <dgm:prSet presAssocID="{FCD70258-31C7-4520-91F0-64AA597FE753}" presName="conn2-1" presStyleLbl="parChTrans1D3" presStyleIdx="1" presStyleCnt="4"/>
      <dgm:spPr/>
    </dgm:pt>
    <dgm:pt modelId="{331EC595-3E38-49F6-A8E6-D07D7821CD50}" type="pres">
      <dgm:prSet presAssocID="{FCD70258-31C7-4520-91F0-64AA597FE753}" presName="connTx" presStyleLbl="parChTrans1D3" presStyleIdx="1" presStyleCnt="4"/>
      <dgm:spPr/>
    </dgm:pt>
    <dgm:pt modelId="{FB662D0F-B92C-4D4B-99F2-9ADFB797AC5E}" type="pres">
      <dgm:prSet presAssocID="{0701D630-36F5-4610-BC05-5E7F35FE0ECE}" presName="root2" presStyleCnt="0"/>
      <dgm:spPr/>
    </dgm:pt>
    <dgm:pt modelId="{D28ACDBA-B1C0-4035-92CE-0B6CE118C396}" type="pres">
      <dgm:prSet presAssocID="{0701D630-36F5-4610-BC05-5E7F35FE0ECE}" presName="LevelTwoTextNode" presStyleLbl="node3" presStyleIdx="1" presStyleCnt="4" custScaleX="43729" custScaleY="42335">
        <dgm:presLayoutVars>
          <dgm:chPref val="3"/>
        </dgm:presLayoutVars>
      </dgm:prSet>
      <dgm:spPr/>
    </dgm:pt>
    <dgm:pt modelId="{7809A65F-0678-4CB8-9187-D60666B80D6D}" type="pres">
      <dgm:prSet presAssocID="{0701D630-36F5-4610-BC05-5E7F35FE0ECE}" presName="level3hierChild" presStyleCnt="0"/>
      <dgm:spPr/>
    </dgm:pt>
    <dgm:pt modelId="{531C5EAC-12DD-48EC-8190-2B78036BA005}" type="pres">
      <dgm:prSet presAssocID="{917329C9-74B2-4197-A8FD-6612AB57CB40}" presName="conn2-1" presStyleLbl="parChTrans1D4" presStyleIdx="2" presStyleCnt="4"/>
      <dgm:spPr/>
    </dgm:pt>
    <dgm:pt modelId="{1F392956-43DB-4AB8-8220-D1B882461E7A}" type="pres">
      <dgm:prSet presAssocID="{917329C9-74B2-4197-A8FD-6612AB57CB40}" presName="connTx" presStyleLbl="parChTrans1D4" presStyleIdx="2" presStyleCnt="4"/>
      <dgm:spPr/>
    </dgm:pt>
    <dgm:pt modelId="{BF5F7E9A-B3E8-49ED-9204-760CE8C6D452}" type="pres">
      <dgm:prSet presAssocID="{1F3A308A-0CF3-4BD8-AA7C-967B9DAC75C1}" presName="root2" presStyleCnt="0"/>
      <dgm:spPr/>
    </dgm:pt>
    <dgm:pt modelId="{5B07A025-900F-48E3-A30D-9BAE32EB4EA7}" type="pres">
      <dgm:prSet presAssocID="{1F3A308A-0CF3-4BD8-AA7C-967B9DAC75C1}" presName="LevelTwoTextNode" presStyleLbl="node4" presStyleIdx="2" presStyleCnt="4" custScaleX="43729" custScaleY="42335">
        <dgm:presLayoutVars>
          <dgm:chPref val="3"/>
        </dgm:presLayoutVars>
      </dgm:prSet>
      <dgm:spPr/>
    </dgm:pt>
    <dgm:pt modelId="{39683D07-E388-45EB-9C2C-191342573A08}" type="pres">
      <dgm:prSet presAssocID="{1F3A308A-0CF3-4BD8-AA7C-967B9DAC75C1}" presName="level3hierChild" presStyleCnt="0"/>
      <dgm:spPr/>
    </dgm:pt>
    <dgm:pt modelId="{986A0690-E91B-485B-8AE4-0F5AB51A7E1A}" type="pres">
      <dgm:prSet presAssocID="{8DD04674-74DB-47DE-9C79-39FDF9FE9E47}" presName="conn2-1" presStyleLbl="parChTrans1D4" presStyleIdx="3" presStyleCnt="4"/>
      <dgm:spPr/>
    </dgm:pt>
    <dgm:pt modelId="{31094799-674E-45A2-B0A9-4C4C2F8180E7}" type="pres">
      <dgm:prSet presAssocID="{8DD04674-74DB-47DE-9C79-39FDF9FE9E47}" presName="connTx" presStyleLbl="parChTrans1D4" presStyleIdx="3" presStyleCnt="4"/>
      <dgm:spPr/>
    </dgm:pt>
    <dgm:pt modelId="{17B72771-A991-4141-88A0-1FA31782BC0B}" type="pres">
      <dgm:prSet presAssocID="{1D1E5503-99DD-47E6-97DC-982DD4B424D8}" presName="root2" presStyleCnt="0"/>
      <dgm:spPr/>
    </dgm:pt>
    <dgm:pt modelId="{E6F5152B-E66E-4226-BAFF-A24032EB058B}" type="pres">
      <dgm:prSet presAssocID="{1D1E5503-99DD-47E6-97DC-982DD4B424D8}" presName="LevelTwoTextNode" presStyleLbl="node4" presStyleIdx="3" presStyleCnt="4" custScaleX="43729" custScaleY="42335">
        <dgm:presLayoutVars>
          <dgm:chPref val="3"/>
        </dgm:presLayoutVars>
      </dgm:prSet>
      <dgm:spPr/>
    </dgm:pt>
    <dgm:pt modelId="{5A4C0AB6-8D26-4198-BBB3-140C3DDFC71D}" type="pres">
      <dgm:prSet presAssocID="{1D1E5503-99DD-47E6-97DC-982DD4B424D8}" presName="level3hierChild" presStyleCnt="0"/>
      <dgm:spPr/>
    </dgm:pt>
    <dgm:pt modelId="{4189071A-ADCB-4918-96C7-6C9C1E9345A4}" type="pres">
      <dgm:prSet presAssocID="{0E20BEB5-E4DC-4A8A-89F6-0A9618A7FF7D}" presName="conn2-1" presStyleLbl="parChTrans1D2" presStyleIdx="1" presStyleCnt="2"/>
      <dgm:spPr/>
    </dgm:pt>
    <dgm:pt modelId="{9EABA949-AEC0-4ADB-8299-03FCC1E6687B}" type="pres">
      <dgm:prSet presAssocID="{0E20BEB5-E4DC-4A8A-89F6-0A9618A7FF7D}" presName="connTx" presStyleLbl="parChTrans1D2" presStyleIdx="1" presStyleCnt="2"/>
      <dgm:spPr/>
    </dgm:pt>
    <dgm:pt modelId="{77C9C058-F7FE-42B3-8929-9DB0560BABE4}" type="pres">
      <dgm:prSet presAssocID="{4AC80771-E8E6-40EE-9CFD-E207671684BA}" presName="root2" presStyleCnt="0"/>
      <dgm:spPr/>
    </dgm:pt>
    <dgm:pt modelId="{AC3E8466-4C23-4F91-A908-D79A69B73BE0}" type="pres">
      <dgm:prSet presAssocID="{4AC80771-E8E6-40EE-9CFD-E207671684BA}" presName="LevelTwoTextNode" presStyleLbl="node2" presStyleIdx="1" presStyleCnt="2" custScaleX="43729" custScaleY="42335">
        <dgm:presLayoutVars>
          <dgm:chPref val="3"/>
        </dgm:presLayoutVars>
      </dgm:prSet>
      <dgm:spPr/>
    </dgm:pt>
    <dgm:pt modelId="{5D5737F3-CC8D-48B9-A248-6E72A6414687}" type="pres">
      <dgm:prSet presAssocID="{4AC80771-E8E6-40EE-9CFD-E207671684BA}" presName="level3hierChild" presStyleCnt="0"/>
      <dgm:spPr/>
    </dgm:pt>
    <dgm:pt modelId="{F21A3AA5-4ED6-4140-88FB-81339A0927D1}" type="pres">
      <dgm:prSet presAssocID="{025DBE29-5BC8-4A66-A390-003537A543DA}" presName="conn2-1" presStyleLbl="parChTrans1D3" presStyleIdx="2" presStyleCnt="4"/>
      <dgm:spPr/>
    </dgm:pt>
    <dgm:pt modelId="{34A51E05-6BD0-4FEC-8757-59B6DFB0FFC9}" type="pres">
      <dgm:prSet presAssocID="{025DBE29-5BC8-4A66-A390-003537A543DA}" presName="connTx" presStyleLbl="parChTrans1D3" presStyleIdx="2" presStyleCnt="4"/>
      <dgm:spPr/>
    </dgm:pt>
    <dgm:pt modelId="{AAAE9ACE-C637-45A2-90B3-9FF3E4073C4A}" type="pres">
      <dgm:prSet presAssocID="{86E655DF-6897-4C41-8E98-24A6FFAFF682}" presName="root2" presStyleCnt="0"/>
      <dgm:spPr/>
    </dgm:pt>
    <dgm:pt modelId="{CFD5BBAE-70B8-4EF0-B314-206E0244B1CA}" type="pres">
      <dgm:prSet presAssocID="{86E655DF-6897-4C41-8E98-24A6FFAFF682}" presName="LevelTwoTextNode" presStyleLbl="node3" presStyleIdx="2" presStyleCnt="4" custScaleX="43729" custScaleY="42335">
        <dgm:presLayoutVars>
          <dgm:chPref val="3"/>
        </dgm:presLayoutVars>
      </dgm:prSet>
      <dgm:spPr/>
    </dgm:pt>
    <dgm:pt modelId="{FB9D1614-064D-4801-A578-520C178BD74F}" type="pres">
      <dgm:prSet presAssocID="{86E655DF-6897-4C41-8E98-24A6FFAFF682}" presName="level3hierChild" presStyleCnt="0"/>
      <dgm:spPr/>
    </dgm:pt>
    <dgm:pt modelId="{3AF4B01D-2A15-4404-B4C1-EDBEFC4BCBB8}" type="pres">
      <dgm:prSet presAssocID="{F5D108CE-A068-440C-87B7-8261B8CE1584}" presName="conn2-1" presStyleLbl="parChTrans1D3" presStyleIdx="3" presStyleCnt="4"/>
      <dgm:spPr/>
    </dgm:pt>
    <dgm:pt modelId="{C0F121CD-EA28-46A7-BC6C-2D472127E3C3}" type="pres">
      <dgm:prSet presAssocID="{F5D108CE-A068-440C-87B7-8261B8CE1584}" presName="connTx" presStyleLbl="parChTrans1D3" presStyleIdx="3" presStyleCnt="4"/>
      <dgm:spPr/>
    </dgm:pt>
    <dgm:pt modelId="{0AD96A58-11CC-437A-BA84-A061D0825F9D}" type="pres">
      <dgm:prSet presAssocID="{6333DD15-5E2C-4736-8A58-F44683B36D0F}" presName="root2" presStyleCnt="0"/>
      <dgm:spPr/>
    </dgm:pt>
    <dgm:pt modelId="{0C1ADFD7-B004-4DF5-822E-B0769AC22D5B}" type="pres">
      <dgm:prSet presAssocID="{6333DD15-5E2C-4736-8A58-F44683B36D0F}" presName="LevelTwoTextNode" presStyleLbl="node3" presStyleIdx="3" presStyleCnt="4" custScaleX="43729" custScaleY="42335">
        <dgm:presLayoutVars>
          <dgm:chPref val="3"/>
        </dgm:presLayoutVars>
      </dgm:prSet>
      <dgm:spPr/>
    </dgm:pt>
    <dgm:pt modelId="{3453F944-AADD-4941-959B-106908CC1C0C}" type="pres">
      <dgm:prSet presAssocID="{6333DD15-5E2C-4736-8A58-F44683B36D0F}" presName="level3hierChild" presStyleCnt="0"/>
      <dgm:spPr/>
    </dgm:pt>
  </dgm:ptLst>
  <dgm:cxnLst>
    <dgm:cxn modelId="{1E6B4402-C738-4B62-80F1-C88606C945B5}" srcId="{0701D630-36F5-4610-BC05-5E7F35FE0ECE}" destId="{1F3A308A-0CF3-4BD8-AA7C-967B9DAC75C1}" srcOrd="0" destOrd="0" parTransId="{917329C9-74B2-4197-A8FD-6612AB57CB40}" sibTransId="{3376D0D3-B4F4-47EB-BE40-13CA7C80575E}"/>
    <dgm:cxn modelId="{F35F1B05-A8FC-46AD-9847-37FB077F02A3}" srcId="{43C96E48-CA12-4DC0-89B2-DD834ED8C61C}" destId="{50E3FF8A-D56E-4668-9F56-87ED807A6694}" srcOrd="1" destOrd="0" parTransId="{19CDCAE6-229B-4620-8314-34A545F16284}" sibTransId="{2DC0312B-DCEC-4DC8-9961-777776ED4BAF}"/>
    <dgm:cxn modelId="{FF4FF709-57B4-4CA5-BD15-D28675131140}" type="presOf" srcId="{86E655DF-6897-4C41-8E98-24A6FFAFF682}" destId="{CFD5BBAE-70B8-4EF0-B314-206E0244B1CA}" srcOrd="0" destOrd="0" presId="urn:microsoft.com/office/officeart/2005/8/layout/hierarchy2"/>
    <dgm:cxn modelId="{4E6C3B18-4E67-4009-A8B5-A9335B3F5583}" srcId="{BB97CA6F-4450-4E12-ACBD-AA8D0840C4BB}" destId="{0701D630-36F5-4610-BC05-5E7F35FE0ECE}" srcOrd="1" destOrd="0" parTransId="{FCD70258-31C7-4520-91F0-64AA597FE753}" sibTransId="{1644887A-DF3E-404B-A5CA-3929BFCDE696}"/>
    <dgm:cxn modelId="{261B4823-6AE3-48E5-9D2E-ECBE44966C22}" type="presOf" srcId="{87821EA9-E632-472D-A184-555573FD7899}" destId="{38FD6ED8-ECCB-4029-A644-586A594F272C}" srcOrd="1" destOrd="0" presId="urn:microsoft.com/office/officeart/2005/8/layout/hierarchy2"/>
    <dgm:cxn modelId="{6A008625-7957-48C8-A99E-50529DEDED50}" type="presOf" srcId="{4368675A-7266-485E-99DF-7708F3533B3A}" destId="{D43F33FB-0FE4-498A-AFE9-C942675F5888}" srcOrd="0" destOrd="0" presId="urn:microsoft.com/office/officeart/2005/8/layout/hierarchy2"/>
    <dgm:cxn modelId="{038DFC2D-1108-45DF-B79D-A56EA27A885E}" srcId="{0701D630-36F5-4610-BC05-5E7F35FE0ECE}" destId="{1D1E5503-99DD-47E6-97DC-982DD4B424D8}" srcOrd="1" destOrd="0" parTransId="{8DD04674-74DB-47DE-9C79-39FDF9FE9E47}" sibTransId="{9732BD56-80AF-45A5-AF6E-53D33807F375}"/>
    <dgm:cxn modelId="{C8A3283B-60B0-4A2E-A12E-AF18324110E5}" type="presOf" srcId="{025DBE29-5BC8-4A66-A390-003537A543DA}" destId="{34A51E05-6BD0-4FEC-8757-59B6DFB0FFC9}" srcOrd="1" destOrd="0" presId="urn:microsoft.com/office/officeart/2005/8/layout/hierarchy2"/>
    <dgm:cxn modelId="{C54B003D-7DBD-4F66-9B68-59ECA2FC5D62}" srcId="{41773E93-EE10-4C89-8DD4-662231F4F7A4}" destId="{D5CB8DFE-5907-4FE3-B037-0DB2B83D1DC8}" srcOrd="0" destOrd="0" parTransId="{4D948F64-E8AF-4A8F-9908-877856B6D6D6}" sibTransId="{7CBB0949-BEDD-4383-9CFD-3B798490E87A}"/>
    <dgm:cxn modelId="{51A9685B-2E1D-4C79-BF14-2948228AAE0D}" type="presOf" srcId="{FCD70258-31C7-4520-91F0-64AA597FE753}" destId="{2B221F8F-32A2-463C-8DFA-C16A2E3C5CD1}" srcOrd="0" destOrd="0" presId="urn:microsoft.com/office/officeart/2005/8/layout/hierarchy2"/>
    <dgm:cxn modelId="{6974BA5B-9A87-4BAA-A554-1E0A791C2E59}" type="presOf" srcId="{F5D108CE-A068-440C-87B7-8261B8CE1584}" destId="{C0F121CD-EA28-46A7-BC6C-2D472127E3C3}" srcOrd="1" destOrd="0" presId="urn:microsoft.com/office/officeart/2005/8/layout/hierarchy2"/>
    <dgm:cxn modelId="{D6AC9B66-79E5-4844-B0CB-D83BC4894662}" type="presOf" srcId="{2A37B5E4-3CCD-4173-9987-928AD5EEC013}" destId="{81A99407-7968-448F-A427-96238FAE310E}" srcOrd="0" destOrd="0" presId="urn:microsoft.com/office/officeart/2005/8/layout/hierarchy2"/>
    <dgm:cxn modelId="{4110BE47-A7B9-45F9-ABD4-C0085C0CC11C}" type="presOf" srcId="{19CDCAE6-229B-4620-8314-34A545F16284}" destId="{424921A1-8028-4705-8F10-27499D267600}" srcOrd="0" destOrd="0" presId="urn:microsoft.com/office/officeart/2005/8/layout/hierarchy2"/>
    <dgm:cxn modelId="{2B46376A-D6E8-4688-BA01-E2CBCD32C344}" srcId="{43C96E48-CA12-4DC0-89B2-DD834ED8C61C}" destId="{2A37B5E4-3CCD-4173-9987-928AD5EEC013}" srcOrd="0" destOrd="0" parTransId="{6469448A-55A8-420A-AAE4-C88F71360971}" sibTransId="{E0B3D761-204A-4E53-8B80-771F57CBFC4A}"/>
    <dgm:cxn modelId="{4A1C1B4B-3E38-4B05-9F84-AE5A6491E87E}" srcId="{D5CB8DFE-5907-4FE3-B037-0DB2B83D1DC8}" destId="{BB97CA6F-4450-4E12-ACBD-AA8D0840C4BB}" srcOrd="0" destOrd="0" parTransId="{87821EA9-E632-472D-A184-555573FD7899}" sibTransId="{125239CD-9F2A-4C53-B38F-6209F7AF629A}"/>
    <dgm:cxn modelId="{D6A8F46C-D7AB-4529-A983-D081A50792A4}" type="presOf" srcId="{917329C9-74B2-4197-A8FD-6612AB57CB40}" destId="{531C5EAC-12DD-48EC-8190-2B78036BA005}" srcOrd="0" destOrd="0" presId="urn:microsoft.com/office/officeart/2005/8/layout/hierarchy2"/>
    <dgm:cxn modelId="{0E375356-6F61-4B5A-9782-616498DCF3F4}" type="presOf" srcId="{917329C9-74B2-4197-A8FD-6612AB57CB40}" destId="{1F392956-43DB-4AB8-8220-D1B882461E7A}" srcOrd="1" destOrd="0" presId="urn:microsoft.com/office/officeart/2005/8/layout/hierarchy2"/>
    <dgm:cxn modelId="{F80E6778-879C-4CEE-AE54-DF940F8EBC05}" type="presOf" srcId="{6469448A-55A8-420A-AAE4-C88F71360971}" destId="{72A7D9AA-C6D7-41E9-B75B-C2DEEBD72229}" srcOrd="1" destOrd="0" presId="urn:microsoft.com/office/officeart/2005/8/layout/hierarchy2"/>
    <dgm:cxn modelId="{37A0795A-FD5F-4D17-A331-E75F25CC50BC}" type="presOf" srcId="{4AC80771-E8E6-40EE-9CFD-E207671684BA}" destId="{AC3E8466-4C23-4F91-A908-D79A69B73BE0}" srcOrd="0" destOrd="0" presId="urn:microsoft.com/office/officeart/2005/8/layout/hierarchy2"/>
    <dgm:cxn modelId="{E76EF27C-4370-4F20-9803-62525E74EF5E}" type="presOf" srcId="{41773E93-EE10-4C89-8DD4-662231F4F7A4}" destId="{DBC604E3-3F10-4452-A5E1-C2EF4B100AC8}" srcOrd="0" destOrd="0" presId="urn:microsoft.com/office/officeart/2005/8/layout/hierarchy2"/>
    <dgm:cxn modelId="{FF997987-05F4-42F3-ABCB-A47E5CAA5C88}" type="presOf" srcId="{19CDCAE6-229B-4620-8314-34A545F16284}" destId="{9D53BE4A-1BBC-4D96-B546-98A463928054}" srcOrd="1" destOrd="0" presId="urn:microsoft.com/office/officeart/2005/8/layout/hierarchy2"/>
    <dgm:cxn modelId="{9EA7B18D-20CE-4AE7-B706-1E609106C3DC}" srcId="{4AC80771-E8E6-40EE-9CFD-E207671684BA}" destId="{6333DD15-5E2C-4736-8A58-F44683B36D0F}" srcOrd="1" destOrd="0" parTransId="{F5D108CE-A068-440C-87B7-8261B8CE1584}" sibTransId="{D129FA29-6BF4-495E-B8BD-5B08C29DA2B9}"/>
    <dgm:cxn modelId="{9B6DFBA9-2A46-4775-985D-CCADB4E52759}" type="presOf" srcId="{8DD04674-74DB-47DE-9C79-39FDF9FE9E47}" destId="{31094799-674E-45A2-B0A9-4C4C2F8180E7}" srcOrd="1" destOrd="0" presId="urn:microsoft.com/office/officeart/2005/8/layout/hierarchy2"/>
    <dgm:cxn modelId="{E11AA4AE-B0DE-4FB0-93AE-E488AD8ADE52}" type="presOf" srcId="{D5CB8DFE-5907-4FE3-B037-0DB2B83D1DC8}" destId="{410FFA16-D461-4FDE-93D3-104450E6FBCB}" srcOrd="0" destOrd="0" presId="urn:microsoft.com/office/officeart/2005/8/layout/hierarchy2"/>
    <dgm:cxn modelId="{3FDF49B1-65FB-4C4D-9537-E8330EFA7972}" type="presOf" srcId="{50E3FF8A-D56E-4668-9F56-87ED807A6694}" destId="{6DF9C970-D1D0-4541-A620-46CF7B4DE119}" srcOrd="0" destOrd="0" presId="urn:microsoft.com/office/officeart/2005/8/layout/hierarchy2"/>
    <dgm:cxn modelId="{DF5D50B3-E0A9-4160-811E-289A390E1509}" type="presOf" srcId="{1F3A308A-0CF3-4BD8-AA7C-967B9DAC75C1}" destId="{5B07A025-900F-48E3-A30D-9BAE32EB4EA7}" srcOrd="0" destOrd="0" presId="urn:microsoft.com/office/officeart/2005/8/layout/hierarchy2"/>
    <dgm:cxn modelId="{C3FC69C3-A55F-44A1-A111-FFF7397C83E5}" srcId="{D5CB8DFE-5907-4FE3-B037-0DB2B83D1DC8}" destId="{4AC80771-E8E6-40EE-9CFD-E207671684BA}" srcOrd="1" destOrd="0" parTransId="{0E20BEB5-E4DC-4A8A-89F6-0A9618A7FF7D}" sibTransId="{7563BDFF-4408-418B-9DA1-5844E0919849}"/>
    <dgm:cxn modelId="{BE4471C3-5DF2-4F09-88D1-6E5F99353B67}" type="presOf" srcId="{6333DD15-5E2C-4736-8A58-F44683B36D0F}" destId="{0C1ADFD7-B004-4DF5-822E-B0769AC22D5B}" srcOrd="0" destOrd="0" presId="urn:microsoft.com/office/officeart/2005/8/layout/hierarchy2"/>
    <dgm:cxn modelId="{828AF2C9-D3F9-44C7-9B39-15A56737AF78}" type="presOf" srcId="{6469448A-55A8-420A-AAE4-C88F71360971}" destId="{74E35165-E0A5-4A1A-A5C3-8E5B8C4D35CC}" srcOrd="0" destOrd="0" presId="urn:microsoft.com/office/officeart/2005/8/layout/hierarchy2"/>
    <dgm:cxn modelId="{A3911ECA-09E4-41A8-997C-E0946D4D5F12}" type="presOf" srcId="{025DBE29-5BC8-4A66-A390-003537A543DA}" destId="{F21A3AA5-4ED6-4140-88FB-81339A0927D1}" srcOrd="0" destOrd="0" presId="urn:microsoft.com/office/officeart/2005/8/layout/hierarchy2"/>
    <dgm:cxn modelId="{C98448CF-38C1-4396-B78C-B99E2C0203E8}" type="presOf" srcId="{BB97CA6F-4450-4E12-ACBD-AA8D0840C4BB}" destId="{507636E6-4A0E-4956-9127-67FD06BE7D0A}" srcOrd="0" destOrd="0" presId="urn:microsoft.com/office/officeart/2005/8/layout/hierarchy2"/>
    <dgm:cxn modelId="{25F34FD2-12EE-46FB-9C1B-B2EF3E035751}" type="presOf" srcId="{1D1E5503-99DD-47E6-97DC-982DD4B424D8}" destId="{E6F5152B-E66E-4226-BAFF-A24032EB058B}" srcOrd="0" destOrd="0" presId="urn:microsoft.com/office/officeart/2005/8/layout/hierarchy2"/>
    <dgm:cxn modelId="{6B55EFD2-7A94-4B9A-AD76-8383F5EAD821}" type="presOf" srcId="{FCD70258-31C7-4520-91F0-64AA597FE753}" destId="{331EC595-3E38-49F6-A8E6-D07D7821CD50}" srcOrd="1" destOrd="0" presId="urn:microsoft.com/office/officeart/2005/8/layout/hierarchy2"/>
    <dgm:cxn modelId="{EA5B46D5-1E9C-446D-9A1A-9B6B2FCD071F}" type="presOf" srcId="{43C96E48-CA12-4DC0-89B2-DD834ED8C61C}" destId="{C22A94E2-0F43-43F8-9305-2EFF891F24E0}" srcOrd="0" destOrd="0" presId="urn:microsoft.com/office/officeart/2005/8/layout/hierarchy2"/>
    <dgm:cxn modelId="{55E5DED5-7883-4781-ABBE-E604EB934D1B}" type="presOf" srcId="{0E20BEB5-E4DC-4A8A-89F6-0A9618A7FF7D}" destId="{4189071A-ADCB-4918-96C7-6C9C1E9345A4}" srcOrd="0" destOrd="0" presId="urn:microsoft.com/office/officeart/2005/8/layout/hierarchy2"/>
    <dgm:cxn modelId="{DEA2CED7-0AD7-4204-BDD5-E4A8C954301A}" type="presOf" srcId="{87821EA9-E632-472D-A184-555573FD7899}" destId="{8E2E9067-A689-4B8F-AAB0-7FF0DD43939E}" srcOrd="0" destOrd="0" presId="urn:microsoft.com/office/officeart/2005/8/layout/hierarchy2"/>
    <dgm:cxn modelId="{51789EDD-A963-4D25-A47B-5082022AF556}" type="presOf" srcId="{4368675A-7266-485E-99DF-7708F3533B3A}" destId="{AA6FB53C-3675-4C60-9856-812E206926F8}" srcOrd="1" destOrd="0" presId="urn:microsoft.com/office/officeart/2005/8/layout/hierarchy2"/>
    <dgm:cxn modelId="{C0D30EE9-B4F6-4E2A-A904-831A6FB3BD55}" srcId="{4AC80771-E8E6-40EE-9CFD-E207671684BA}" destId="{86E655DF-6897-4C41-8E98-24A6FFAFF682}" srcOrd="0" destOrd="0" parTransId="{025DBE29-5BC8-4A66-A390-003537A543DA}" sibTransId="{60DE1318-DC73-4F95-A126-3725B0F76904}"/>
    <dgm:cxn modelId="{0BB040F1-46F0-43F8-88FC-FF45122859C8}" type="presOf" srcId="{0E20BEB5-E4DC-4A8A-89F6-0A9618A7FF7D}" destId="{9EABA949-AEC0-4ADB-8299-03FCC1E6687B}" srcOrd="1" destOrd="0" presId="urn:microsoft.com/office/officeart/2005/8/layout/hierarchy2"/>
    <dgm:cxn modelId="{1B94B2F6-75AA-473E-8BA3-C81398027E28}" type="presOf" srcId="{8DD04674-74DB-47DE-9C79-39FDF9FE9E47}" destId="{986A0690-E91B-485B-8AE4-0F5AB51A7E1A}" srcOrd="0" destOrd="0" presId="urn:microsoft.com/office/officeart/2005/8/layout/hierarchy2"/>
    <dgm:cxn modelId="{C62FE4FA-34C7-4D77-BFB8-9FD9493EFA80}" srcId="{BB97CA6F-4450-4E12-ACBD-AA8D0840C4BB}" destId="{43C96E48-CA12-4DC0-89B2-DD834ED8C61C}" srcOrd="0" destOrd="0" parTransId="{4368675A-7266-485E-99DF-7708F3533B3A}" sibTransId="{1F2BBA41-F292-42E9-9956-7857181F0B2C}"/>
    <dgm:cxn modelId="{2E4474FC-CB74-4DEC-810E-BC5EF0801081}" type="presOf" srcId="{0701D630-36F5-4610-BC05-5E7F35FE0ECE}" destId="{D28ACDBA-B1C0-4035-92CE-0B6CE118C396}" srcOrd="0" destOrd="0" presId="urn:microsoft.com/office/officeart/2005/8/layout/hierarchy2"/>
    <dgm:cxn modelId="{5FBC54FF-0BB6-40BA-ACCA-467A23FDD57D}" type="presOf" srcId="{F5D108CE-A068-440C-87B7-8261B8CE1584}" destId="{3AF4B01D-2A15-4404-B4C1-EDBEFC4BCBB8}" srcOrd="0" destOrd="0" presId="urn:microsoft.com/office/officeart/2005/8/layout/hierarchy2"/>
    <dgm:cxn modelId="{C13CF87C-876C-4B38-ADD5-773D253A0984}" type="presParOf" srcId="{DBC604E3-3F10-4452-A5E1-C2EF4B100AC8}" destId="{A8DBFA1B-7FA4-43CC-9B72-0FAADCE6D058}" srcOrd="0" destOrd="0" presId="urn:microsoft.com/office/officeart/2005/8/layout/hierarchy2"/>
    <dgm:cxn modelId="{5AC738CF-910C-4288-A782-66AA03C3190E}" type="presParOf" srcId="{A8DBFA1B-7FA4-43CC-9B72-0FAADCE6D058}" destId="{410FFA16-D461-4FDE-93D3-104450E6FBCB}" srcOrd="0" destOrd="0" presId="urn:microsoft.com/office/officeart/2005/8/layout/hierarchy2"/>
    <dgm:cxn modelId="{EC1D85FC-D513-4D0E-8EF5-5A53BCB6819D}" type="presParOf" srcId="{A8DBFA1B-7FA4-43CC-9B72-0FAADCE6D058}" destId="{91206C75-1104-45EB-91A4-A0685851C1E1}" srcOrd="1" destOrd="0" presId="urn:microsoft.com/office/officeart/2005/8/layout/hierarchy2"/>
    <dgm:cxn modelId="{6FFD2F10-0664-4A36-A57F-093832A8E118}" type="presParOf" srcId="{91206C75-1104-45EB-91A4-A0685851C1E1}" destId="{8E2E9067-A689-4B8F-AAB0-7FF0DD43939E}" srcOrd="0" destOrd="0" presId="urn:microsoft.com/office/officeart/2005/8/layout/hierarchy2"/>
    <dgm:cxn modelId="{BF4567CC-3E2F-4989-A01A-05D38F36EB04}" type="presParOf" srcId="{8E2E9067-A689-4B8F-AAB0-7FF0DD43939E}" destId="{38FD6ED8-ECCB-4029-A644-586A594F272C}" srcOrd="0" destOrd="0" presId="urn:microsoft.com/office/officeart/2005/8/layout/hierarchy2"/>
    <dgm:cxn modelId="{5C4F6835-049B-41B2-B191-585776D36CBA}" type="presParOf" srcId="{91206C75-1104-45EB-91A4-A0685851C1E1}" destId="{8F72CA0A-2F67-43DA-91CC-BC7E747C396D}" srcOrd="1" destOrd="0" presId="urn:microsoft.com/office/officeart/2005/8/layout/hierarchy2"/>
    <dgm:cxn modelId="{4A092209-7043-4E8C-92E2-7ED480B5AD1B}" type="presParOf" srcId="{8F72CA0A-2F67-43DA-91CC-BC7E747C396D}" destId="{507636E6-4A0E-4956-9127-67FD06BE7D0A}" srcOrd="0" destOrd="0" presId="urn:microsoft.com/office/officeart/2005/8/layout/hierarchy2"/>
    <dgm:cxn modelId="{1E1850F2-F2C6-41FB-8EA5-FB568DD0C602}" type="presParOf" srcId="{8F72CA0A-2F67-43DA-91CC-BC7E747C396D}" destId="{94B93611-850B-45F1-996F-7CD2FD2748D7}" srcOrd="1" destOrd="0" presId="urn:microsoft.com/office/officeart/2005/8/layout/hierarchy2"/>
    <dgm:cxn modelId="{BD1390B9-DBA0-4C0C-B83C-E192016D10C3}" type="presParOf" srcId="{94B93611-850B-45F1-996F-7CD2FD2748D7}" destId="{D43F33FB-0FE4-498A-AFE9-C942675F5888}" srcOrd="0" destOrd="0" presId="urn:microsoft.com/office/officeart/2005/8/layout/hierarchy2"/>
    <dgm:cxn modelId="{BD028C1D-9223-42B1-B348-65D4968EE7B8}" type="presParOf" srcId="{D43F33FB-0FE4-498A-AFE9-C942675F5888}" destId="{AA6FB53C-3675-4C60-9856-812E206926F8}" srcOrd="0" destOrd="0" presId="urn:microsoft.com/office/officeart/2005/8/layout/hierarchy2"/>
    <dgm:cxn modelId="{2E0FEF0F-7E73-45C3-BF79-09E9B393CAB0}" type="presParOf" srcId="{94B93611-850B-45F1-996F-7CD2FD2748D7}" destId="{B8B89E32-BB22-42F7-B1F4-F2CC79E468FD}" srcOrd="1" destOrd="0" presId="urn:microsoft.com/office/officeart/2005/8/layout/hierarchy2"/>
    <dgm:cxn modelId="{80709ECE-154F-4AB5-B936-4CDB17254853}" type="presParOf" srcId="{B8B89E32-BB22-42F7-B1F4-F2CC79E468FD}" destId="{C22A94E2-0F43-43F8-9305-2EFF891F24E0}" srcOrd="0" destOrd="0" presId="urn:microsoft.com/office/officeart/2005/8/layout/hierarchy2"/>
    <dgm:cxn modelId="{CED83568-7EAF-41E3-8C96-BEA53FEE5630}" type="presParOf" srcId="{B8B89E32-BB22-42F7-B1F4-F2CC79E468FD}" destId="{1D510B6D-391E-456C-A552-FD9BCC1969C7}" srcOrd="1" destOrd="0" presId="urn:microsoft.com/office/officeart/2005/8/layout/hierarchy2"/>
    <dgm:cxn modelId="{311B2FC6-9667-4C4E-A747-24C1FA9D5750}" type="presParOf" srcId="{1D510B6D-391E-456C-A552-FD9BCC1969C7}" destId="{74E35165-E0A5-4A1A-A5C3-8E5B8C4D35CC}" srcOrd="0" destOrd="0" presId="urn:microsoft.com/office/officeart/2005/8/layout/hierarchy2"/>
    <dgm:cxn modelId="{FD4FA357-340C-4F2B-B5BC-3F754765E15C}" type="presParOf" srcId="{74E35165-E0A5-4A1A-A5C3-8E5B8C4D35CC}" destId="{72A7D9AA-C6D7-41E9-B75B-C2DEEBD72229}" srcOrd="0" destOrd="0" presId="urn:microsoft.com/office/officeart/2005/8/layout/hierarchy2"/>
    <dgm:cxn modelId="{0C0EC23F-6415-4EE8-9A28-3DA329320527}" type="presParOf" srcId="{1D510B6D-391E-456C-A552-FD9BCC1969C7}" destId="{06FD238D-8294-452E-BDD4-963DED8191F4}" srcOrd="1" destOrd="0" presId="urn:microsoft.com/office/officeart/2005/8/layout/hierarchy2"/>
    <dgm:cxn modelId="{22D1D1A3-F55B-437B-A19F-03DCBE2F3000}" type="presParOf" srcId="{06FD238D-8294-452E-BDD4-963DED8191F4}" destId="{81A99407-7968-448F-A427-96238FAE310E}" srcOrd="0" destOrd="0" presId="urn:microsoft.com/office/officeart/2005/8/layout/hierarchy2"/>
    <dgm:cxn modelId="{DE2A75CF-7C9F-4317-A9FA-22431881DC1E}" type="presParOf" srcId="{06FD238D-8294-452E-BDD4-963DED8191F4}" destId="{87AE1BAE-6A69-4C00-B505-5890CAD4E35A}" srcOrd="1" destOrd="0" presId="urn:microsoft.com/office/officeart/2005/8/layout/hierarchy2"/>
    <dgm:cxn modelId="{4336A777-ADC8-445D-9736-E543E62FBC1C}" type="presParOf" srcId="{1D510B6D-391E-456C-A552-FD9BCC1969C7}" destId="{424921A1-8028-4705-8F10-27499D267600}" srcOrd="2" destOrd="0" presId="urn:microsoft.com/office/officeart/2005/8/layout/hierarchy2"/>
    <dgm:cxn modelId="{BDC3BFFA-5F8A-4C32-84BB-4AAE0F895F9E}" type="presParOf" srcId="{424921A1-8028-4705-8F10-27499D267600}" destId="{9D53BE4A-1BBC-4D96-B546-98A463928054}" srcOrd="0" destOrd="0" presId="urn:microsoft.com/office/officeart/2005/8/layout/hierarchy2"/>
    <dgm:cxn modelId="{FB0C3CA6-56A6-432B-82E4-2DB5952D4CE2}" type="presParOf" srcId="{1D510B6D-391E-456C-A552-FD9BCC1969C7}" destId="{268E0CA2-9940-4979-BB11-75E228A8E2AF}" srcOrd="3" destOrd="0" presId="urn:microsoft.com/office/officeart/2005/8/layout/hierarchy2"/>
    <dgm:cxn modelId="{268B76C9-63C2-400F-87C1-8A81A28583A4}" type="presParOf" srcId="{268E0CA2-9940-4979-BB11-75E228A8E2AF}" destId="{6DF9C970-D1D0-4541-A620-46CF7B4DE119}" srcOrd="0" destOrd="0" presId="urn:microsoft.com/office/officeart/2005/8/layout/hierarchy2"/>
    <dgm:cxn modelId="{BECC7E56-7F81-46D0-B19F-2691F0BEE041}" type="presParOf" srcId="{268E0CA2-9940-4979-BB11-75E228A8E2AF}" destId="{31337012-6045-408B-9E28-C68C384C6B81}" srcOrd="1" destOrd="0" presId="urn:microsoft.com/office/officeart/2005/8/layout/hierarchy2"/>
    <dgm:cxn modelId="{71721F5B-BF39-4B70-8434-4A7A1B460843}" type="presParOf" srcId="{94B93611-850B-45F1-996F-7CD2FD2748D7}" destId="{2B221F8F-32A2-463C-8DFA-C16A2E3C5CD1}" srcOrd="2" destOrd="0" presId="urn:microsoft.com/office/officeart/2005/8/layout/hierarchy2"/>
    <dgm:cxn modelId="{687802D0-7B42-446E-8C1F-FB2AE8A23AB7}" type="presParOf" srcId="{2B221F8F-32A2-463C-8DFA-C16A2E3C5CD1}" destId="{331EC595-3E38-49F6-A8E6-D07D7821CD50}" srcOrd="0" destOrd="0" presId="urn:microsoft.com/office/officeart/2005/8/layout/hierarchy2"/>
    <dgm:cxn modelId="{8C3A114E-D50D-4C98-A6B8-EDEBC5935816}" type="presParOf" srcId="{94B93611-850B-45F1-996F-7CD2FD2748D7}" destId="{FB662D0F-B92C-4D4B-99F2-9ADFB797AC5E}" srcOrd="3" destOrd="0" presId="urn:microsoft.com/office/officeart/2005/8/layout/hierarchy2"/>
    <dgm:cxn modelId="{14B8EDA8-41B0-44BF-88BC-5F30F4A77997}" type="presParOf" srcId="{FB662D0F-B92C-4D4B-99F2-9ADFB797AC5E}" destId="{D28ACDBA-B1C0-4035-92CE-0B6CE118C396}" srcOrd="0" destOrd="0" presId="urn:microsoft.com/office/officeart/2005/8/layout/hierarchy2"/>
    <dgm:cxn modelId="{B06BDA6F-7E22-4834-99D2-CCBDC3C85348}" type="presParOf" srcId="{FB662D0F-B92C-4D4B-99F2-9ADFB797AC5E}" destId="{7809A65F-0678-4CB8-9187-D60666B80D6D}" srcOrd="1" destOrd="0" presId="urn:microsoft.com/office/officeart/2005/8/layout/hierarchy2"/>
    <dgm:cxn modelId="{3ABE7643-FFB7-4C55-8E64-04F218BABF89}" type="presParOf" srcId="{7809A65F-0678-4CB8-9187-D60666B80D6D}" destId="{531C5EAC-12DD-48EC-8190-2B78036BA005}" srcOrd="0" destOrd="0" presId="urn:microsoft.com/office/officeart/2005/8/layout/hierarchy2"/>
    <dgm:cxn modelId="{5BF33DD7-ED5D-42D9-B93D-3264B45FCEFE}" type="presParOf" srcId="{531C5EAC-12DD-48EC-8190-2B78036BA005}" destId="{1F392956-43DB-4AB8-8220-D1B882461E7A}" srcOrd="0" destOrd="0" presId="urn:microsoft.com/office/officeart/2005/8/layout/hierarchy2"/>
    <dgm:cxn modelId="{81CC2D50-6B0F-42C8-A5F0-525E0E93B661}" type="presParOf" srcId="{7809A65F-0678-4CB8-9187-D60666B80D6D}" destId="{BF5F7E9A-B3E8-49ED-9204-760CE8C6D452}" srcOrd="1" destOrd="0" presId="urn:microsoft.com/office/officeart/2005/8/layout/hierarchy2"/>
    <dgm:cxn modelId="{856019B0-5682-4981-90F3-C3F28E7E18FE}" type="presParOf" srcId="{BF5F7E9A-B3E8-49ED-9204-760CE8C6D452}" destId="{5B07A025-900F-48E3-A30D-9BAE32EB4EA7}" srcOrd="0" destOrd="0" presId="urn:microsoft.com/office/officeart/2005/8/layout/hierarchy2"/>
    <dgm:cxn modelId="{8F12E739-A113-4C37-93BB-0F2862F03CE9}" type="presParOf" srcId="{BF5F7E9A-B3E8-49ED-9204-760CE8C6D452}" destId="{39683D07-E388-45EB-9C2C-191342573A08}" srcOrd="1" destOrd="0" presId="urn:microsoft.com/office/officeart/2005/8/layout/hierarchy2"/>
    <dgm:cxn modelId="{6DB9AA95-6316-4496-92AE-F16718E4A279}" type="presParOf" srcId="{7809A65F-0678-4CB8-9187-D60666B80D6D}" destId="{986A0690-E91B-485B-8AE4-0F5AB51A7E1A}" srcOrd="2" destOrd="0" presId="urn:microsoft.com/office/officeart/2005/8/layout/hierarchy2"/>
    <dgm:cxn modelId="{1F044941-CC3D-4D9A-9F60-A1C3F5EAA4CC}" type="presParOf" srcId="{986A0690-E91B-485B-8AE4-0F5AB51A7E1A}" destId="{31094799-674E-45A2-B0A9-4C4C2F8180E7}" srcOrd="0" destOrd="0" presId="urn:microsoft.com/office/officeart/2005/8/layout/hierarchy2"/>
    <dgm:cxn modelId="{7A64EA15-5604-4B62-9C76-83FD56C09063}" type="presParOf" srcId="{7809A65F-0678-4CB8-9187-D60666B80D6D}" destId="{17B72771-A991-4141-88A0-1FA31782BC0B}" srcOrd="3" destOrd="0" presId="urn:microsoft.com/office/officeart/2005/8/layout/hierarchy2"/>
    <dgm:cxn modelId="{23EB0E0F-4532-4D7D-BECB-0D3F8CC9FACD}" type="presParOf" srcId="{17B72771-A991-4141-88A0-1FA31782BC0B}" destId="{E6F5152B-E66E-4226-BAFF-A24032EB058B}" srcOrd="0" destOrd="0" presId="urn:microsoft.com/office/officeart/2005/8/layout/hierarchy2"/>
    <dgm:cxn modelId="{9A0D28F5-D729-4D1B-969A-FA62FB33F4E6}" type="presParOf" srcId="{17B72771-A991-4141-88A0-1FA31782BC0B}" destId="{5A4C0AB6-8D26-4198-BBB3-140C3DDFC71D}" srcOrd="1" destOrd="0" presId="urn:microsoft.com/office/officeart/2005/8/layout/hierarchy2"/>
    <dgm:cxn modelId="{0CA435AA-5F8B-42A5-B040-E7ECCB87EAAA}" type="presParOf" srcId="{91206C75-1104-45EB-91A4-A0685851C1E1}" destId="{4189071A-ADCB-4918-96C7-6C9C1E9345A4}" srcOrd="2" destOrd="0" presId="urn:microsoft.com/office/officeart/2005/8/layout/hierarchy2"/>
    <dgm:cxn modelId="{681E193D-7081-46C5-9023-DEAAD0F25342}" type="presParOf" srcId="{4189071A-ADCB-4918-96C7-6C9C1E9345A4}" destId="{9EABA949-AEC0-4ADB-8299-03FCC1E6687B}" srcOrd="0" destOrd="0" presId="urn:microsoft.com/office/officeart/2005/8/layout/hierarchy2"/>
    <dgm:cxn modelId="{ACD2F82B-E554-4552-B086-685964601EF6}" type="presParOf" srcId="{91206C75-1104-45EB-91A4-A0685851C1E1}" destId="{77C9C058-F7FE-42B3-8929-9DB0560BABE4}" srcOrd="3" destOrd="0" presId="urn:microsoft.com/office/officeart/2005/8/layout/hierarchy2"/>
    <dgm:cxn modelId="{0CF7C83C-CC09-4C3A-BC7E-1D1833621013}" type="presParOf" srcId="{77C9C058-F7FE-42B3-8929-9DB0560BABE4}" destId="{AC3E8466-4C23-4F91-A908-D79A69B73BE0}" srcOrd="0" destOrd="0" presId="urn:microsoft.com/office/officeart/2005/8/layout/hierarchy2"/>
    <dgm:cxn modelId="{8FA1D31A-C5CD-44C9-B01B-9B5B07A298FA}" type="presParOf" srcId="{77C9C058-F7FE-42B3-8929-9DB0560BABE4}" destId="{5D5737F3-CC8D-48B9-A248-6E72A6414687}" srcOrd="1" destOrd="0" presId="urn:microsoft.com/office/officeart/2005/8/layout/hierarchy2"/>
    <dgm:cxn modelId="{8FDBB580-B85C-4C0D-8E83-D21475184D55}" type="presParOf" srcId="{5D5737F3-CC8D-48B9-A248-6E72A6414687}" destId="{F21A3AA5-4ED6-4140-88FB-81339A0927D1}" srcOrd="0" destOrd="0" presId="urn:microsoft.com/office/officeart/2005/8/layout/hierarchy2"/>
    <dgm:cxn modelId="{80AFA39C-3B82-43FA-98B1-48608DDE9F5B}" type="presParOf" srcId="{F21A3AA5-4ED6-4140-88FB-81339A0927D1}" destId="{34A51E05-6BD0-4FEC-8757-59B6DFB0FFC9}" srcOrd="0" destOrd="0" presId="urn:microsoft.com/office/officeart/2005/8/layout/hierarchy2"/>
    <dgm:cxn modelId="{8B6ACE47-50C0-45D1-A8C6-335C45DA6301}" type="presParOf" srcId="{5D5737F3-CC8D-48B9-A248-6E72A6414687}" destId="{AAAE9ACE-C637-45A2-90B3-9FF3E4073C4A}" srcOrd="1" destOrd="0" presId="urn:microsoft.com/office/officeart/2005/8/layout/hierarchy2"/>
    <dgm:cxn modelId="{F15AF497-8282-4E84-B8E7-C18DC0F463F1}" type="presParOf" srcId="{AAAE9ACE-C637-45A2-90B3-9FF3E4073C4A}" destId="{CFD5BBAE-70B8-4EF0-B314-206E0244B1CA}" srcOrd="0" destOrd="0" presId="urn:microsoft.com/office/officeart/2005/8/layout/hierarchy2"/>
    <dgm:cxn modelId="{CC6C9DDF-EFFE-4ACD-A561-C8699A999644}" type="presParOf" srcId="{AAAE9ACE-C637-45A2-90B3-9FF3E4073C4A}" destId="{FB9D1614-064D-4801-A578-520C178BD74F}" srcOrd="1" destOrd="0" presId="urn:microsoft.com/office/officeart/2005/8/layout/hierarchy2"/>
    <dgm:cxn modelId="{651DC597-72E1-4FDC-91BC-7DD9B5DE4599}" type="presParOf" srcId="{5D5737F3-CC8D-48B9-A248-6E72A6414687}" destId="{3AF4B01D-2A15-4404-B4C1-EDBEFC4BCBB8}" srcOrd="2" destOrd="0" presId="urn:microsoft.com/office/officeart/2005/8/layout/hierarchy2"/>
    <dgm:cxn modelId="{B4FFF0FA-6739-4F10-9055-6D4B898EC24B}" type="presParOf" srcId="{3AF4B01D-2A15-4404-B4C1-EDBEFC4BCBB8}" destId="{C0F121CD-EA28-46A7-BC6C-2D472127E3C3}" srcOrd="0" destOrd="0" presId="urn:microsoft.com/office/officeart/2005/8/layout/hierarchy2"/>
    <dgm:cxn modelId="{7F900B6F-E51B-4DD4-8E8C-FC37F178956D}" type="presParOf" srcId="{5D5737F3-CC8D-48B9-A248-6E72A6414687}" destId="{0AD96A58-11CC-437A-BA84-A061D0825F9D}" srcOrd="3" destOrd="0" presId="urn:microsoft.com/office/officeart/2005/8/layout/hierarchy2"/>
    <dgm:cxn modelId="{FC356131-C4BA-489F-A8BE-0EFA1342D4F4}" type="presParOf" srcId="{0AD96A58-11CC-437A-BA84-A061D0825F9D}" destId="{0C1ADFD7-B004-4DF5-822E-B0769AC22D5B}" srcOrd="0" destOrd="0" presId="urn:microsoft.com/office/officeart/2005/8/layout/hierarchy2"/>
    <dgm:cxn modelId="{A6F4A703-E8A5-40CE-BC33-C9D40F932F04}" type="presParOf" srcId="{0AD96A58-11CC-437A-BA84-A061D0825F9D}" destId="{3453F944-AADD-4941-959B-106908CC1C0C}"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0FFA16-D461-4FDE-93D3-104450E6FBCB}">
      <dsp:nvSpPr>
        <dsp:cNvPr id="0" name=""/>
        <dsp:cNvSpPr/>
      </dsp:nvSpPr>
      <dsp:spPr>
        <a:xfrm>
          <a:off x="236225" y="1327719"/>
          <a:ext cx="1010374" cy="3379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基本操作</a:t>
          </a:r>
        </a:p>
      </dsp:txBody>
      <dsp:txXfrm>
        <a:off x="246124" y="1337618"/>
        <a:ext cx="990576" cy="318173"/>
      </dsp:txXfrm>
    </dsp:sp>
    <dsp:sp modelId="{8E2E9067-A689-4B8F-AAB0-7FF0DD43939E}">
      <dsp:nvSpPr>
        <dsp:cNvPr id="0" name=""/>
        <dsp:cNvSpPr/>
      </dsp:nvSpPr>
      <dsp:spPr>
        <a:xfrm rot="19319109">
          <a:off x="1142678" y="1163467"/>
          <a:ext cx="979712" cy="63105"/>
        </a:xfrm>
        <a:custGeom>
          <a:avLst/>
          <a:gdLst/>
          <a:ahLst/>
          <a:cxnLst/>
          <a:rect l="0" t="0" r="0" b="0"/>
          <a:pathLst>
            <a:path>
              <a:moveTo>
                <a:pt x="0" y="31552"/>
              </a:moveTo>
              <a:lnTo>
                <a:pt x="979712" y="315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608041" y="1170527"/>
        <a:ext cx="48985" cy="48985"/>
      </dsp:txXfrm>
    </dsp:sp>
    <dsp:sp modelId="{507636E6-4A0E-4956-9127-67FD06BE7D0A}">
      <dsp:nvSpPr>
        <dsp:cNvPr id="0" name=""/>
        <dsp:cNvSpPr/>
      </dsp:nvSpPr>
      <dsp:spPr>
        <a:xfrm>
          <a:off x="2018468" y="724348"/>
          <a:ext cx="1010374" cy="3379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a:t>查询</a:t>
          </a:r>
          <a:endParaRPr lang="zh-CN" altLang="en-US" sz="1500" kern="1200" dirty="0"/>
        </a:p>
      </dsp:txBody>
      <dsp:txXfrm>
        <a:off x="2028367" y="734247"/>
        <a:ext cx="990576" cy="318173"/>
      </dsp:txXfrm>
    </dsp:sp>
    <dsp:sp modelId="{D43F33FB-0FE4-498A-AFE9-C942675F5888}">
      <dsp:nvSpPr>
        <dsp:cNvPr id="0" name=""/>
        <dsp:cNvSpPr/>
      </dsp:nvSpPr>
      <dsp:spPr>
        <a:xfrm rot="20558191">
          <a:off x="3010416" y="741107"/>
          <a:ext cx="808720" cy="63105"/>
        </a:xfrm>
        <a:custGeom>
          <a:avLst/>
          <a:gdLst/>
          <a:ahLst/>
          <a:cxnLst/>
          <a:rect l="0" t="0" r="0" b="0"/>
          <a:pathLst>
            <a:path>
              <a:moveTo>
                <a:pt x="0" y="31552"/>
              </a:moveTo>
              <a:lnTo>
                <a:pt x="808720" y="315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394558" y="752442"/>
        <a:ext cx="40436" cy="40436"/>
      </dsp:txXfrm>
    </dsp:sp>
    <dsp:sp modelId="{C22A94E2-0F43-43F8-9305-2EFF891F24E0}">
      <dsp:nvSpPr>
        <dsp:cNvPr id="0" name=""/>
        <dsp:cNvSpPr/>
      </dsp:nvSpPr>
      <dsp:spPr>
        <a:xfrm>
          <a:off x="3800710" y="482999"/>
          <a:ext cx="1010374" cy="3379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基本</a:t>
          </a:r>
        </a:p>
      </dsp:txBody>
      <dsp:txXfrm>
        <a:off x="3810609" y="492898"/>
        <a:ext cx="990576" cy="318173"/>
      </dsp:txXfrm>
    </dsp:sp>
    <dsp:sp modelId="{3F7FA82D-C6BE-4F74-B33A-D67FC2EC8F84}">
      <dsp:nvSpPr>
        <dsp:cNvPr id="0" name=""/>
        <dsp:cNvSpPr/>
      </dsp:nvSpPr>
      <dsp:spPr>
        <a:xfrm rot="19678781">
          <a:off x="4741833" y="379084"/>
          <a:ext cx="910371" cy="63105"/>
        </a:xfrm>
        <a:custGeom>
          <a:avLst/>
          <a:gdLst/>
          <a:ahLst/>
          <a:cxnLst/>
          <a:rect l="0" t="0" r="0" b="0"/>
          <a:pathLst>
            <a:path>
              <a:moveTo>
                <a:pt x="0" y="31552"/>
              </a:moveTo>
              <a:lnTo>
                <a:pt x="910371" y="315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74260" y="387878"/>
        <a:ext cx="45518" cy="45518"/>
      </dsp:txXfrm>
    </dsp:sp>
    <dsp:sp modelId="{528CA140-8FB6-40EA-95A2-89E378006954}">
      <dsp:nvSpPr>
        <dsp:cNvPr id="0" name=""/>
        <dsp:cNvSpPr/>
      </dsp:nvSpPr>
      <dsp:spPr>
        <a:xfrm>
          <a:off x="5582953" y="302"/>
          <a:ext cx="1010374" cy="3379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拓扑结构</a:t>
          </a:r>
        </a:p>
      </dsp:txBody>
      <dsp:txXfrm>
        <a:off x="5592852" y="10201"/>
        <a:ext cx="990576" cy="318173"/>
      </dsp:txXfrm>
    </dsp:sp>
    <dsp:sp modelId="{74E35165-E0A5-4A1A-A5C3-8E5B8C4D35CC}">
      <dsp:nvSpPr>
        <dsp:cNvPr id="0" name=""/>
        <dsp:cNvSpPr/>
      </dsp:nvSpPr>
      <dsp:spPr>
        <a:xfrm>
          <a:off x="4811085" y="620433"/>
          <a:ext cx="771867" cy="63105"/>
        </a:xfrm>
        <a:custGeom>
          <a:avLst/>
          <a:gdLst/>
          <a:ahLst/>
          <a:cxnLst/>
          <a:rect l="0" t="0" r="0" b="0"/>
          <a:pathLst>
            <a:path>
              <a:moveTo>
                <a:pt x="0" y="31552"/>
              </a:moveTo>
              <a:lnTo>
                <a:pt x="771867" y="315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77722" y="632689"/>
        <a:ext cx="38593" cy="38593"/>
      </dsp:txXfrm>
    </dsp:sp>
    <dsp:sp modelId="{81A99407-7968-448F-A427-96238FAE310E}">
      <dsp:nvSpPr>
        <dsp:cNvPr id="0" name=""/>
        <dsp:cNvSpPr/>
      </dsp:nvSpPr>
      <dsp:spPr>
        <a:xfrm>
          <a:off x="5582953" y="482999"/>
          <a:ext cx="1010374" cy="3379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静态属性</a:t>
          </a:r>
        </a:p>
      </dsp:txBody>
      <dsp:txXfrm>
        <a:off x="5592852" y="492898"/>
        <a:ext cx="990576" cy="318173"/>
      </dsp:txXfrm>
    </dsp:sp>
    <dsp:sp modelId="{563B398C-8521-4C21-90A3-75D88290E14E}">
      <dsp:nvSpPr>
        <dsp:cNvPr id="0" name=""/>
        <dsp:cNvSpPr/>
      </dsp:nvSpPr>
      <dsp:spPr>
        <a:xfrm rot="1921219">
          <a:off x="4741833" y="861781"/>
          <a:ext cx="910371" cy="63105"/>
        </a:xfrm>
        <a:custGeom>
          <a:avLst/>
          <a:gdLst/>
          <a:ahLst/>
          <a:cxnLst/>
          <a:rect l="0" t="0" r="0" b="0"/>
          <a:pathLst>
            <a:path>
              <a:moveTo>
                <a:pt x="0" y="31552"/>
              </a:moveTo>
              <a:lnTo>
                <a:pt x="910371" y="315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174260" y="870575"/>
        <a:ext cx="45518" cy="45518"/>
      </dsp:txXfrm>
    </dsp:sp>
    <dsp:sp modelId="{4291B39B-1182-4C3C-9AFA-2A90A373A9EB}">
      <dsp:nvSpPr>
        <dsp:cNvPr id="0" name=""/>
        <dsp:cNvSpPr/>
      </dsp:nvSpPr>
      <dsp:spPr>
        <a:xfrm>
          <a:off x="5582953" y="965696"/>
          <a:ext cx="1010374" cy="3379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时态属性</a:t>
          </a:r>
        </a:p>
      </dsp:txBody>
      <dsp:txXfrm>
        <a:off x="5592852" y="975595"/>
        <a:ext cx="990576" cy="318173"/>
      </dsp:txXfrm>
    </dsp:sp>
    <dsp:sp modelId="{2B221F8F-32A2-463C-8DFA-C16A2E3C5CD1}">
      <dsp:nvSpPr>
        <dsp:cNvPr id="0" name=""/>
        <dsp:cNvSpPr/>
      </dsp:nvSpPr>
      <dsp:spPr>
        <a:xfrm rot="1041809">
          <a:off x="3010416" y="982455"/>
          <a:ext cx="808720" cy="63105"/>
        </a:xfrm>
        <a:custGeom>
          <a:avLst/>
          <a:gdLst/>
          <a:ahLst/>
          <a:cxnLst/>
          <a:rect l="0" t="0" r="0" b="0"/>
          <a:pathLst>
            <a:path>
              <a:moveTo>
                <a:pt x="0" y="31552"/>
              </a:moveTo>
              <a:lnTo>
                <a:pt x="808720" y="315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394558" y="993790"/>
        <a:ext cx="40436" cy="40436"/>
      </dsp:txXfrm>
    </dsp:sp>
    <dsp:sp modelId="{D28ACDBA-B1C0-4035-92CE-0B6CE118C396}">
      <dsp:nvSpPr>
        <dsp:cNvPr id="0" name=""/>
        <dsp:cNvSpPr/>
      </dsp:nvSpPr>
      <dsp:spPr>
        <a:xfrm>
          <a:off x="3800710" y="965696"/>
          <a:ext cx="1010374" cy="3379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组合</a:t>
          </a:r>
        </a:p>
      </dsp:txBody>
      <dsp:txXfrm>
        <a:off x="3810609" y="975595"/>
        <a:ext cx="990576" cy="318173"/>
      </dsp:txXfrm>
    </dsp:sp>
    <dsp:sp modelId="{4189071A-ADCB-4918-96C7-6C9C1E9345A4}">
      <dsp:nvSpPr>
        <dsp:cNvPr id="0" name=""/>
        <dsp:cNvSpPr/>
      </dsp:nvSpPr>
      <dsp:spPr>
        <a:xfrm rot="2280891">
          <a:off x="1142678" y="1766838"/>
          <a:ext cx="979712" cy="63105"/>
        </a:xfrm>
        <a:custGeom>
          <a:avLst/>
          <a:gdLst/>
          <a:ahLst/>
          <a:cxnLst/>
          <a:rect l="0" t="0" r="0" b="0"/>
          <a:pathLst>
            <a:path>
              <a:moveTo>
                <a:pt x="0" y="31552"/>
              </a:moveTo>
              <a:lnTo>
                <a:pt x="979712" y="3155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608041" y="1773898"/>
        <a:ext cx="48985" cy="48985"/>
      </dsp:txXfrm>
    </dsp:sp>
    <dsp:sp modelId="{AC3E8466-4C23-4F91-A908-D79A69B73BE0}">
      <dsp:nvSpPr>
        <dsp:cNvPr id="0" name=""/>
        <dsp:cNvSpPr/>
      </dsp:nvSpPr>
      <dsp:spPr>
        <a:xfrm>
          <a:off x="2018468" y="1931091"/>
          <a:ext cx="1010374" cy="3379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写入</a:t>
          </a:r>
        </a:p>
      </dsp:txBody>
      <dsp:txXfrm>
        <a:off x="2028367" y="1940990"/>
        <a:ext cx="990576" cy="318173"/>
      </dsp:txXfrm>
    </dsp:sp>
    <dsp:sp modelId="{F21A3AA5-4ED6-4140-88FB-81339A0927D1}">
      <dsp:nvSpPr>
        <dsp:cNvPr id="0" name=""/>
        <dsp:cNvSpPr/>
      </dsp:nvSpPr>
      <dsp:spPr>
        <a:xfrm rot="19678781">
          <a:off x="2959591" y="1827175"/>
          <a:ext cx="910371" cy="63105"/>
        </a:xfrm>
        <a:custGeom>
          <a:avLst/>
          <a:gdLst/>
          <a:ahLst/>
          <a:cxnLst/>
          <a:rect l="0" t="0" r="0" b="0"/>
          <a:pathLst>
            <a:path>
              <a:moveTo>
                <a:pt x="0" y="31552"/>
              </a:moveTo>
              <a:lnTo>
                <a:pt x="910371" y="315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392017" y="1835969"/>
        <a:ext cx="45518" cy="45518"/>
      </dsp:txXfrm>
    </dsp:sp>
    <dsp:sp modelId="{CFD5BBAE-70B8-4EF0-B314-206E0244B1CA}">
      <dsp:nvSpPr>
        <dsp:cNvPr id="0" name=""/>
        <dsp:cNvSpPr/>
      </dsp:nvSpPr>
      <dsp:spPr>
        <a:xfrm>
          <a:off x="3800710" y="1448394"/>
          <a:ext cx="1010374" cy="3379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a:t>拓扑</a:t>
          </a:r>
          <a:endParaRPr lang="zh-CN" altLang="en-US" sz="1500" kern="1200" dirty="0"/>
        </a:p>
      </dsp:txBody>
      <dsp:txXfrm>
        <a:off x="3810609" y="1458293"/>
        <a:ext cx="990576" cy="318173"/>
      </dsp:txXfrm>
    </dsp:sp>
    <dsp:sp modelId="{41DD28B7-989E-4EB3-83F1-94C9638741B6}">
      <dsp:nvSpPr>
        <dsp:cNvPr id="0" name=""/>
        <dsp:cNvSpPr/>
      </dsp:nvSpPr>
      <dsp:spPr>
        <a:xfrm>
          <a:off x="3028843" y="2068524"/>
          <a:ext cx="771867" cy="63105"/>
        </a:xfrm>
        <a:custGeom>
          <a:avLst/>
          <a:gdLst/>
          <a:ahLst/>
          <a:cxnLst/>
          <a:rect l="0" t="0" r="0" b="0"/>
          <a:pathLst>
            <a:path>
              <a:moveTo>
                <a:pt x="0" y="31552"/>
              </a:moveTo>
              <a:lnTo>
                <a:pt x="771867" y="315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395480" y="2080780"/>
        <a:ext cx="38593" cy="38593"/>
      </dsp:txXfrm>
    </dsp:sp>
    <dsp:sp modelId="{8F57FEB2-5129-4195-A7C0-083E8DF571BA}">
      <dsp:nvSpPr>
        <dsp:cNvPr id="0" name=""/>
        <dsp:cNvSpPr/>
      </dsp:nvSpPr>
      <dsp:spPr>
        <a:xfrm>
          <a:off x="3800710" y="1931091"/>
          <a:ext cx="1010374" cy="3379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静态属性</a:t>
          </a:r>
        </a:p>
      </dsp:txBody>
      <dsp:txXfrm>
        <a:off x="3810609" y="1940990"/>
        <a:ext cx="990576" cy="318173"/>
      </dsp:txXfrm>
    </dsp:sp>
    <dsp:sp modelId="{0E0503C7-1D6E-4893-960B-0DE27868D4CB}">
      <dsp:nvSpPr>
        <dsp:cNvPr id="0" name=""/>
        <dsp:cNvSpPr/>
      </dsp:nvSpPr>
      <dsp:spPr>
        <a:xfrm rot="1921219">
          <a:off x="2959591" y="2309872"/>
          <a:ext cx="910371" cy="63105"/>
        </a:xfrm>
        <a:custGeom>
          <a:avLst/>
          <a:gdLst/>
          <a:ahLst/>
          <a:cxnLst/>
          <a:rect l="0" t="0" r="0" b="0"/>
          <a:pathLst>
            <a:path>
              <a:moveTo>
                <a:pt x="0" y="31552"/>
              </a:moveTo>
              <a:lnTo>
                <a:pt x="910371" y="3155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3392017" y="2318666"/>
        <a:ext cx="45518" cy="45518"/>
      </dsp:txXfrm>
    </dsp:sp>
    <dsp:sp modelId="{975E2411-87D3-4347-B43A-2F80AB4D7D0C}">
      <dsp:nvSpPr>
        <dsp:cNvPr id="0" name=""/>
        <dsp:cNvSpPr/>
      </dsp:nvSpPr>
      <dsp:spPr>
        <a:xfrm>
          <a:off x="3800710" y="2413788"/>
          <a:ext cx="1010374" cy="3379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时态属性</a:t>
          </a:r>
        </a:p>
      </dsp:txBody>
      <dsp:txXfrm>
        <a:off x="3810609" y="2423687"/>
        <a:ext cx="990576" cy="3181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0FFA16-D461-4FDE-93D3-104450E6FBCB}">
      <dsp:nvSpPr>
        <dsp:cNvPr id="0" name=""/>
        <dsp:cNvSpPr/>
      </dsp:nvSpPr>
      <dsp:spPr>
        <a:xfrm>
          <a:off x="38271" y="233643"/>
          <a:ext cx="454602" cy="2309454"/>
        </a:xfrm>
        <a:prstGeom prst="roundRect">
          <a:avLst>
            <a:gd name="adj" fmla="val 1000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t>基本查询操作</a:t>
          </a:r>
          <a:endParaRPr lang="zh-CN" altLang="en-US" sz="1800" kern="1200" dirty="0"/>
        </a:p>
      </dsp:txBody>
      <dsp:txXfrm>
        <a:off x="51586" y="246958"/>
        <a:ext cx="427972" cy="2282824"/>
      </dsp:txXfrm>
    </dsp:sp>
    <dsp:sp modelId="{8E2E9067-A689-4B8F-AAB0-7FF0DD43939E}">
      <dsp:nvSpPr>
        <dsp:cNvPr id="0" name=""/>
        <dsp:cNvSpPr/>
      </dsp:nvSpPr>
      <dsp:spPr>
        <a:xfrm rot="17719420">
          <a:off x="244264" y="974857"/>
          <a:ext cx="868856" cy="41663"/>
        </a:xfrm>
        <a:custGeom>
          <a:avLst/>
          <a:gdLst/>
          <a:ahLst/>
          <a:cxnLst/>
          <a:rect l="0" t="0" r="0" b="0"/>
          <a:pathLst>
            <a:path>
              <a:moveTo>
                <a:pt x="0" y="20831"/>
              </a:moveTo>
              <a:lnTo>
                <a:pt x="868856" y="208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56971" y="973967"/>
        <a:ext cx="43442" cy="43442"/>
      </dsp:txXfrm>
    </dsp:sp>
    <dsp:sp modelId="{507636E6-4A0E-4956-9127-67FD06BE7D0A}">
      <dsp:nvSpPr>
        <dsp:cNvPr id="0" name=""/>
        <dsp:cNvSpPr/>
      </dsp:nvSpPr>
      <dsp:spPr>
        <a:xfrm>
          <a:off x="864511" y="455408"/>
          <a:ext cx="1412424" cy="295196"/>
        </a:xfrm>
        <a:prstGeom prst="roundRect">
          <a:avLst>
            <a:gd name="adj" fmla="val 10000"/>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prstClr val="black"/>
              </a:solidFill>
              <a:latin typeface="Arial"/>
              <a:ea typeface="微软雅黑 Light"/>
              <a:cs typeface="+mn-cs"/>
            </a:rPr>
            <a:t>拓扑结构</a:t>
          </a:r>
        </a:p>
      </dsp:txBody>
      <dsp:txXfrm>
        <a:off x="873157" y="464054"/>
        <a:ext cx="1395132" cy="277904"/>
      </dsp:txXfrm>
    </dsp:sp>
    <dsp:sp modelId="{D43F33FB-0FE4-498A-AFE9-C942675F5888}">
      <dsp:nvSpPr>
        <dsp:cNvPr id="0" name=""/>
        <dsp:cNvSpPr/>
      </dsp:nvSpPr>
      <dsp:spPr>
        <a:xfrm rot="20771949">
          <a:off x="2266151" y="493068"/>
          <a:ext cx="747073" cy="41663"/>
        </a:xfrm>
        <a:custGeom>
          <a:avLst/>
          <a:gdLst/>
          <a:ahLst/>
          <a:cxnLst/>
          <a:rect l="0" t="0" r="0" b="0"/>
          <a:pathLst>
            <a:path>
              <a:moveTo>
                <a:pt x="0" y="20831"/>
              </a:moveTo>
              <a:lnTo>
                <a:pt x="747073" y="208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621011" y="495223"/>
        <a:ext cx="37353" cy="37353"/>
      </dsp:txXfrm>
    </dsp:sp>
    <dsp:sp modelId="{C22A94E2-0F43-43F8-9305-2EFF891F24E0}">
      <dsp:nvSpPr>
        <dsp:cNvPr id="0" name=""/>
        <dsp:cNvSpPr/>
      </dsp:nvSpPr>
      <dsp:spPr>
        <a:xfrm>
          <a:off x="3002441" y="277195"/>
          <a:ext cx="1912393" cy="295196"/>
        </a:xfrm>
        <a:prstGeom prst="roundRect">
          <a:avLst>
            <a:gd name="adj" fmla="val 10000"/>
          </a:avLst>
        </a:prstGeom>
        <a:solidFill>
          <a:schemeClr val="lt1"/>
        </a:solidFill>
        <a:ln w="381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Arial"/>
              <a:ea typeface="微软雅黑 Light"/>
              <a:cs typeface="+mn-cs"/>
            </a:rPr>
            <a:t>给定点查相连边</a:t>
          </a:r>
        </a:p>
      </dsp:txBody>
      <dsp:txXfrm>
        <a:off x="3011087" y="285841"/>
        <a:ext cx="1895101" cy="277904"/>
      </dsp:txXfrm>
    </dsp:sp>
    <dsp:sp modelId="{572BC268-B573-4968-953A-CA4323486C75}">
      <dsp:nvSpPr>
        <dsp:cNvPr id="0" name=""/>
        <dsp:cNvSpPr/>
      </dsp:nvSpPr>
      <dsp:spPr>
        <a:xfrm rot="1000568">
          <a:off x="2260567" y="693851"/>
          <a:ext cx="778339" cy="41663"/>
        </a:xfrm>
        <a:custGeom>
          <a:avLst/>
          <a:gdLst/>
          <a:ahLst/>
          <a:cxnLst/>
          <a:rect l="0" t="0" r="0" b="0"/>
          <a:pathLst>
            <a:path>
              <a:moveTo>
                <a:pt x="0" y="20831"/>
              </a:moveTo>
              <a:lnTo>
                <a:pt x="778339" y="208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630279" y="695225"/>
        <a:ext cx="38916" cy="38916"/>
      </dsp:txXfrm>
    </dsp:sp>
    <dsp:sp modelId="{4CE4C79B-0EC7-4CEB-9541-66F34A8B0E58}">
      <dsp:nvSpPr>
        <dsp:cNvPr id="0" name=""/>
        <dsp:cNvSpPr/>
      </dsp:nvSpPr>
      <dsp:spPr>
        <a:xfrm>
          <a:off x="3022539" y="678762"/>
          <a:ext cx="1762676" cy="295196"/>
        </a:xfrm>
        <a:prstGeom prst="roundRect">
          <a:avLst>
            <a:gd name="adj" fmla="val 10000"/>
          </a:avLst>
        </a:prstGeom>
        <a:solidFill>
          <a:schemeClr val="lt1"/>
        </a:solidFill>
        <a:ln w="381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Arial"/>
              <a:ea typeface="微软雅黑 Light"/>
              <a:cs typeface="+mn-cs"/>
            </a:rPr>
            <a:t>给定边查起止点</a:t>
          </a:r>
        </a:p>
      </dsp:txBody>
      <dsp:txXfrm>
        <a:off x="3031185" y="687408"/>
        <a:ext cx="1745384" cy="277904"/>
      </dsp:txXfrm>
    </dsp:sp>
    <dsp:sp modelId="{7049C992-99F9-408B-BD32-7FE97E3B6BD4}">
      <dsp:nvSpPr>
        <dsp:cNvPr id="0" name=""/>
        <dsp:cNvSpPr/>
      </dsp:nvSpPr>
      <dsp:spPr>
        <a:xfrm rot="21117270">
          <a:off x="491093" y="1342218"/>
          <a:ext cx="361836" cy="41663"/>
        </a:xfrm>
        <a:custGeom>
          <a:avLst/>
          <a:gdLst/>
          <a:ahLst/>
          <a:cxnLst/>
          <a:rect l="0" t="0" r="0" b="0"/>
          <a:pathLst>
            <a:path>
              <a:moveTo>
                <a:pt x="0" y="20831"/>
              </a:moveTo>
              <a:lnTo>
                <a:pt x="361836" y="208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62966" y="1354003"/>
        <a:ext cx="18091" cy="18091"/>
      </dsp:txXfrm>
    </dsp:sp>
    <dsp:sp modelId="{6338AD8B-C6CF-4E83-90E0-6E85AF87735E}">
      <dsp:nvSpPr>
        <dsp:cNvPr id="0" name=""/>
        <dsp:cNvSpPr/>
      </dsp:nvSpPr>
      <dsp:spPr>
        <a:xfrm>
          <a:off x="851149" y="1190130"/>
          <a:ext cx="1412424" cy="295196"/>
        </a:xfrm>
        <a:prstGeom prst="roundRect">
          <a:avLst>
            <a:gd name="adj" fmla="val 10000"/>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0" kern="1200">
              <a:solidFill>
                <a:schemeClr val="tx1"/>
              </a:solidFill>
            </a:rPr>
            <a:t>静态属性</a:t>
          </a:r>
          <a:endParaRPr lang="zh-CN" altLang="en-US" sz="1800" b="0" kern="1200" dirty="0">
            <a:solidFill>
              <a:schemeClr val="tx1"/>
            </a:solidFill>
          </a:endParaRPr>
        </a:p>
      </dsp:txBody>
      <dsp:txXfrm>
        <a:off x="859795" y="1198776"/>
        <a:ext cx="1395132" cy="277904"/>
      </dsp:txXfrm>
    </dsp:sp>
    <dsp:sp modelId="{C1B04B88-F1BB-4D3C-8C6D-0F8943B8636A}">
      <dsp:nvSpPr>
        <dsp:cNvPr id="0" name=""/>
        <dsp:cNvSpPr/>
      </dsp:nvSpPr>
      <dsp:spPr>
        <a:xfrm rot="21272675">
          <a:off x="2261892" y="1281614"/>
          <a:ext cx="742229" cy="41663"/>
        </a:xfrm>
        <a:custGeom>
          <a:avLst/>
          <a:gdLst/>
          <a:ahLst/>
          <a:cxnLst/>
          <a:rect l="0" t="0" r="0" b="0"/>
          <a:pathLst>
            <a:path>
              <a:moveTo>
                <a:pt x="0" y="20831"/>
              </a:moveTo>
              <a:lnTo>
                <a:pt x="742229" y="208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614451" y="1283890"/>
        <a:ext cx="37111" cy="37111"/>
      </dsp:txXfrm>
    </dsp:sp>
    <dsp:sp modelId="{E658FD3A-DBD6-483C-94D9-8A1D5F87BEB3}">
      <dsp:nvSpPr>
        <dsp:cNvPr id="0" name=""/>
        <dsp:cNvSpPr/>
      </dsp:nvSpPr>
      <dsp:spPr>
        <a:xfrm>
          <a:off x="3002441" y="1119565"/>
          <a:ext cx="2370259" cy="295196"/>
        </a:xfrm>
        <a:prstGeom prst="roundRect">
          <a:avLst>
            <a:gd name="adj" fmla="val 10000"/>
          </a:avLst>
        </a:prstGeom>
        <a:noFill/>
        <a:ln w="381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给定点</a:t>
          </a:r>
          <a:r>
            <a:rPr lang="en-US" altLang="zh-CN" sz="1800" kern="1200" dirty="0"/>
            <a:t>/</a:t>
          </a:r>
          <a:r>
            <a:rPr lang="zh-CN" altLang="en-US" sz="1800" kern="1200" dirty="0"/>
            <a:t>边查属性值</a:t>
          </a:r>
          <a:endParaRPr lang="zh-CN" altLang="en-US" sz="1800" b="1" kern="1200" dirty="0">
            <a:solidFill>
              <a:srgbClr val="FF0000"/>
            </a:solidFill>
          </a:endParaRPr>
        </a:p>
      </dsp:txBody>
      <dsp:txXfrm>
        <a:off x="3011087" y="1128211"/>
        <a:ext cx="2352967" cy="277904"/>
      </dsp:txXfrm>
    </dsp:sp>
    <dsp:sp modelId="{DF552C61-D910-421E-BC9B-2B721B9C0D04}">
      <dsp:nvSpPr>
        <dsp:cNvPr id="0" name=""/>
        <dsp:cNvSpPr/>
      </dsp:nvSpPr>
      <dsp:spPr>
        <a:xfrm rot="3439976">
          <a:off x="319838" y="1684035"/>
          <a:ext cx="751931" cy="41663"/>
        </a:xfrm>
        <a:custGeom>
          <a:avLst/>
          <a:gdLst/>
          <a:ahLst/>
          <a:cxnLst/>
          <a:rect l="0" t="0" r="0" b="0"/>
          <a:pathLst>
            <a:path>
              <a:moveTo>
                <a:pt x="0" y="20831"/>
              </a:moveTo>
              <a:lnTo>
                <a:pt x="751931" y="208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77006" y="1686068"/>
        <a:ext cx="37596" cy="37596"/>
      </dsp:txXfrm>
    </dsp:sp>
    <dsp:sp modelId="{B3D539E8-C108-4432-A737-F9B94D658524}">
      <dsp:nvSpPr>
        <dsp:cNvPr id="0" name=""/>
        <dsp:cNvSpPr/>
      </dsp:nvSpPr>
      <dsp:spPr>
        <a:xfrm>
          <a:off x="898734" y="1873764"/>
          <a:ext cx="1259034" cy="295196"/>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solidFill>
                <a:schemeClr val="tx1"/>
              </a:solidFill>
            </a:rPr>
            <a:t>时态属性</a:t>
          </a:r>
        </a:p>
      </dsp:txBody>
      <dsp:txXfrm>
        <a:off x="907380" y="1882410"/>
        <a:ext cx="1241742" cy="277904"/>
      </dsp:txXfrm>
    </dsp:sp>
    <dsp:sp modelId="{FEC6B7F8-0D32-4351-9421-CF4598ACB784}">
      <dsp:nvSpPr>
        <dsp:cNvPr id="0" name=""/>
        <dsp:cNvSpPr/>
      </dsp:nvSpPr>
      <dsp:spPr>
        <a:xfrm rot="21567122">
          <a:off x="2157759" y="1998578"/>
          <a:ext cx="408350" cy="41663"/>
        </a:xfrm>
        <a:custGeom>
          <a:avLst/>
          <a:gdLst/>
          <a:ahLst/>
          <a:cxnLst/>
          <a:rect l="0" t="0" r="0" b="0"/>
          <a:pathLst>
            <a:path>
              <a:moveTo>
                <a:pt x="0" y="20831"/>
              </a:moveTo>
              <a:lnTo>
                <a:pt x="408350" y="208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351726" y="2009201"/>
        <a:ext cx="20417" cy="20417"/>
      </dsp:txXfrm>
    </dsp:sp>
    <dsp:sp modelId="{AAC4B393-B771-41C6-85F4-EA3F037CFD79}">
      <dsp:nvSpPr>
        <dsp:cNvPr id="0" name=""/>
        <dsp:cNvSpPr/>
      </dsp:nvSpPr>
      <dsp:spPr>
        <a:xfrm>
          <a:off x="2566100" y="1869859"/>
          <a:ext cx="1244741" cy="295196"/>
        </a:xfrm>
        <a:prstGeom prst="roundRect">
          <a:avLst>
            <a:gd name="adj" fmla="val 1000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单</a:t>
          </a:r>
          <a:r>
            <a:rPr lang="zh-CN" altLang="en-US" sz="1800" kern="1200"/>
            <a:t>属性条件</a:t>
          </a:r>
          <a:endParaRPr lang="zh-CN" altLang="en-US" sz="1800" b="1" kern="1200" dirty="0">
            <a:solidFill>
              <a:srgbClr val="FF0000"/>
            </a:solidFill>
          </a:endParaRPr>
        </a:p>
      </dsp:txBody>
      <dsp:txXfrm>
        <a:off x="2574746" y="1878505"/>
        <a:ext cx="1227449" cy="277904"/>
      </dsp:txXfrm>
    </dsp:sp>
    <dsp:sp modelId="{41DD28B7-989E-4EB3-83F1-94C9638741B6}">
      <dsp:nvSpPr>
        <dsp:cNvPr id="0" name=""/>
        <dsp:cNvSpPr/>
      </dsp:nvSpPr>
      <dsp:spPr>
        <a:xfrm rot="19866280">
          <a:off x="3763795" y="1814024"/>
          <a:ext cx="755784" cy="41663"/>
        </a:xfrm>
        <a:custGeom>
          <a:avLst/>
          <a:gdLst/>
          <a:ahLst/>
          <a:cxnLst/>
          <a:rect l="0" t="0" r="0" b="0"/>
          <a:pathLst>
            <a:path>
              <a:moveTo>
                <a:pt x="0" y="20831"/>
              </a:moveTo>
              <a:lnTo>
                <a:pt x="755784" y="208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22793" y="1815961"/>
        <a:ext cx="37789" cy="37789"/>
      </dsp:txXfrm>
    </dsp:sp>
    <dsp:sp modelId="{8F57FEB2-5129-4195-A7C0-083E8DF571BA}">
      <dsp:nvSpPr>
        <dsp:cNvPr id="0" name=""/>
        <dsp:cNvSpPr/>
      </dsp:nvSpPr>
      <dsp:spPr>
        <a:xfrm>
          <a:off x="4472534" y="1504655"/>
          <a:ext cx="1152326" cy="295196"/>
        </a:xfrm>
        <a:prstGeom prst="roundRect">
          <a:avLst>
            <a:gd name="adj" fmla="val 10000"/>
          </a:avLst>
        </a:prstGeom>
        <a:noFill/>
        <a:ln w="381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t>查点</a:t>
          </a:r>
          <a:r>
            <a:rPr lang="en-US" altLang="zh-CN" sz="1800" kern="1200"/>
            <a:t>/</a:t>
          </a:r>
          <a:r>
            <a:rPr lang="zh-CN" altLang="en-US" sz="1800" kern="1200"/>
            <a:t>边</a:t>
          </a:r>
          <a:endParaRPr lang="zh-CN" altLang="en-US" sz="1800" kern="1200" dirty="0"/>
        </a:p>
      </dsp:txBody>
      <dsp:txXfrm>
        <a:off x="4481180" y="1513301"/>
        <a:ext cx="1135034" cy="277904"/>
      </dsp:txXfrm>
    </dsp:sp>
    <dsp:sp modelId="{0E0503C7-1D6E-4893-960B-0DE27868D4CB}">
      <dsp:nvSpPr>
        <dsp:cNvPr id="0" name=""/>
        <dsp:cNvSpPr/>
      </dsp:nvSpPr>
      <dsp:spPr>
        <a:xfrm rot="89633">
          <a:off x="3810735" y="2004772"/>
          <a:ext cx="624941" cy="41663"/>
        </a:xfrm>
        <a:custGeom>
          <a:avLst/>
          <a:gdLst/>
          <a:ahLst/>
          <a:cxnLst/>
          <a:rect l="0" t="0" r="0" b="0"/>
          <a:pathLst>
            <a:path>
              <a:moveTo>
                <a:pt x="0" y="20831"/>
              </a:moveTo>
              <a:lnTo>
                <a:pt x="624941" y="208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07583" y="2009980"/>
        <a:ext cx="31247" cy="31247"/>
      </dsp:txXfrm>
    </dsp:sp>
    <dsp:sp modelId="{975E2411-87D3-4347-B43A-2F80AB4D7D0C}">
      <dsp:nvSpPr>
        <dsp:cNvPr id="0" name=""/>
        <dsp:cNvSpPr/>
      </dsp:nvSpPr>
      <dsp:spPr>
        <a:xfrm>
          <a:off x="4435571" y="1886151"/>
          <a:ext cx="1226266" cy="295196"/>
        </a:xfrm>
        <a:prstGeom prst="roundRect">
          <a:avLst>
            <a:gd name="adj" fmla="val 1000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t>给定点</a:t>
          </a:r>
          <a:r>
            <a:rPr lang="en-US" altLang="zh-CN" sz="1800" kern="1200"/>
            <a:t>/</a:t>
          </a:r>
          <a:r>
            <a:rPr lang="zh-CN" altLang="en-US" sz="1800" kern="1200"/>
            <a:t>边</a:t>
          </a:r>
          <a:endParaRPr lang="zh-CN" altLang="en-US" sz="1800" kern="1200" dirty="0"/>
        </a:p>
      </dsp:txBody>
      <dsp:txXfrm>
        <a:off x="4444217" y="1894797"/>
        <a:ext cx="1208974" cy="277904"/>
      </dsp:txXfrm>
    </dsp:sp>
    <dsp:sp modelId="{AFEC2FB2-4B7C-4A3F-935E-086951445933}">
      <dsp:nvSpPr>
        <dsp:cNvPr id="0" name=""/>
        <dsp:cNvSpPr/>
      </dsp:nvSpPr>
      <dsp:spPr>
        <a:xfrm rot="20163324">
          <a:off x="5647117" y="1943501"/>
          <a:ext cx="342080" cy="41663"/>
        </a:xfrm>
        <a:custGeom>
          <a:avLst/>
          <a:gdLst/>
          <a:ahLst/>
          <a:cxnLst/>
          <a:rect l="0" t="0" r="0" b="0"/>
          <a:pathLst>
            <a:path>
              <a:moveTo>
                <a:pt x="0" y="20831"/>
              </a:moveTo>
              <a:lnTo>
                <a:pt x="342080" y="208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09605" y="1955780"/>
        <a:ext cx="17104" cy="17104"/>
      </dsp:txXfrm>
    </dsp:sp>
    <dsp:sp modelId="{FBBC7C52-3C00-47CB-B82F-4078D1B14A60}">
      <dsp:nvSpPr>
        <dsp:cNvPr id="0" name=""/>
        <dsp:cNvSpPr/>
      </dsp:nvSpPr>
      <dsp:spPr>
        <a:xfrm>
          <a:off x="5974477" y="1747317"/>
          <a:ext cx="2084893" cy="295196"/>
        </a:xfrm>
        <a:prstGeom prst="roundRect">
          <a:avLst>
            <a:gd name="adj" fmla="val 10000"/>
          </a:avLst>
        </a:prstGeom>
        <a:noFill/>
        <a:ln w="381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查</a:t>
          </a:r>
          <a:r>
            <a:rPr lang="en-US" altLang="zh-CN" sz="1800" kern="1200" dirty="0">
              <a:solidFill>
                <a:schemeClr val="tx1"/>
              </a:solidFill>
            </a:rPr>
            <a:t>Temporal Value</a:t>
          </a:r>
          <a:endParaRPr lang="zh-CN" altLang="en-US" sz="1800" kern="1200" dirty="0">
            <a:solidFill>
              <a:schemeClr val="tx1"/>
            </a:solidFill>
          </a:endParaRPr>
        </a:p>
      </dsp:txBody>
      <dsp:txXfrm>
        <a:off x="5983123" y="1755963"/>
        <a:ext cx="2067601" cy="277904"/>
      </dsp:txXfrm>
    </dsp:sp>
    <dsp:sp modelId="{213C5451-B4BB-488E-B268-B0BB9C0DF21F}">
      <dsp:nvSpPr>
        <dsp:cNvPr id="0" name=""/>
        <dsp:cNvSpPr/>
      </dsp:nvSpPr>
      <dsp:spPr>
        <a:xfrm rot="1657353">
          <a:off x="5637593" y="2111540"/>
          <a:ext cx="425422" cy="41663"/>
        </a:xfrm>
        <a:custGeom>
          <a:avLst/>
          <a:gdLst/>
          <a:ahLst/>
          <a:cxnLst/>
          <a:rect l="0" t="0" r="0" b="0"/>
          <a:pathLst>
            <a:path>
              <a:moveTo>
                <a:pt x="0" y="20831"/>
              </a:moveTo>
              <a:lnTo>
                <a:pt x="425422" y="208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39669" y="2121736"/>
        <a:ext cx="21271" cy="21271"/>
      </dsp:txXfrm>
    </dsp:sp>
    <dsp:sp modelId="{B1465ED1-A47E-4F40-85B8-1884BA9FD7A3}">
      <dsp:nvSpPr>
        <dsp:cNvPr id="0" name=""/>
        <dsp:cNvSpPr/>
      </dsp:nvSpPr>
      <dsp:spPr>
        <a:xfrm>
          <a:off x="6038771" y="2083396"/>
          <a:ext cx="2157647" cy="295196"/>
        </a:xfrm>
        <a:prstGeom prst="roundRect">
          <a:avLst>
            <a:gd name="adj" fmla="val 10000"/>
          </a:avLst>
        </a:prstGeom>
        <a:noFill/>
        <a:ln w="381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b="0" kern="1200" dirty="0"/>
            <a:t>Temporal Value</a:t>
          </a:r>
          <a:r>
            <a:rPr lang="zh-CN" altLang="en-US" sz="1800" b="0" kern="1200" dirty="0"/>
            <a:t>聚合</a:t>
          </a:r>
        </a:p>
      </dsp:txBody>
      <dsp:txXfrm>
        <a:off x="6047417" y="2092042"/>
        <a:ext cx="2140355" cy="277904"/>
      </dsp:txXfrm>
    </dsp:sp>
    <dsp:sp modelId="{1141F905-E870-448A-96F8-0ED612347801}">
      <dsp:nvSpPr>
        <dsp:cNvPr id="0" name=""/>
        <dsp:cNvSpPr/>
      </dsp:nvSpPr>
      <dsp:spPr>
        <a:xfrm rot="2887649">
          <a:off x="2056584" y="2227115"/>
          <a:ext cx="608581" cy="41663"/>
        </a:xfrm>
        <a:custGeom>
          <a:avLst/>
          <a:gdLst/>
          <a:ahLst/>
          <a:cxnLst/>
          <a:rect l="0" t="0" r="0" b="0"/>
          <a:pathLst>
            <a:path>
              <a:moveTo>
                <a:pt x="0" y="20831"/>
              </a:moveTo>
              <a:lnTo>
                <a:pt x="608581" y="208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345661" y="2232732"/>
        <a:ext cx="30429" cy="30429"/>
      </dsp:txXfrm>
    </dsp:sp>
    <dsp:sp modelId="{1C62391B-3FBB-42B2-8E4A-6F0A351C9F62}">
      <dsp:nvSpPr>
        <dsp:cNvPr id="0" name=""/>
        <dsp:cNvSpPr/>
      </dsp:nvSpPr>
      <dsp:spPr>
        <a:xfrm>
          <a:off x="2563982" y="2326933"/>
          <a:ext cx="1292170" cy="295196"/>
        </a:xfrm>
        <a:prstGeom prst="roundRect">
          <a:avLst>
            <a:gd name="adj" fmla="val 1000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t>多属性条件</a:t>
          </a:r>
          <a:endParaRPr lang="zh-CN" altLang="en-US" sz="1800" kern="1200" dirty="0"/>
        </a:p>
      </dsp:txBody>
      <dsp:txXfrm>
        <a:off x="2572628" y="2335579"/>
        <a:ext cx="1274878" cy="277904"/>
      </dsp:txXfrm>
    </dsp:sp>
    <dsp:sp modelId="{EA803C36-6D5D-4BDB-88EF-AF071ABE52AC}">
      <dsp:nvSpPr>
        <dsp:cNvPr id="0" name=""/>
        <dsp:cNvSpPr/>
      </dsp:nvSpPr>
      <dsp:spPr>
        <a:xfrm rot="21341827">
          <a:off x="3855280" y="2430494"/>
          <a:ext cx="618591" cy="41663"/>
        </a:xfrm>
        <a:custGeom>
          <a:avLst/>
          <a:gdLst/>
          <a:ahLst/>
          <a:cxnLst/>
          <a:rect l="0" t="0" r="0" b="0"/>
          <a:pathLst>
            <a:path>
              <a:moveTo>
                <a:pt x="0" y="20831"/>
              </a:moveTo>
              <a:lnTo>
                <a:pt x="618591" y="208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49111" y="2435861"/>
        <a:ext cx="30929" cy="30929"/>
      </dsp:txXfrm>
    </dsp:sp>
    <dsp:sp modelId="{9F06D8A1-CD59-4AE3-8062-FFAA5E474795}">
      <dsp:nvSpPr>
        <dsp:cNvPr id="0" name=""/>
        <dsp:cNvSpPr/>
      </dsp:nvSpPr>
      <dsp:spPr>
        <a:xfrm>
          <a:off x="4473000" y="2280521"/>
          <a:ext cx="1088880" cy="295196"/>
        </a:xfrm>
        <a:prstGeom prst="roundRect">
          <a:avLst>
            <a:gd name="adj" fmla="val 10000"/>
          </a:avLst>
        </a:prstGeom>
        <a:noFill/>
        <a:ln w="381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t>查点</a:t>
          </a:r>
          <a:r>
            <a:rPr lang="en-US" altLang="zh-CN" sz="1800" kern="1200"/>
            <a:t>/</a:t>
          </a:r>
          <a:r>
            <a:rPr lang="zh-CN" altLang="en-US" sz="1800" kern="1200"/>
            <a:t>边</a:t>
          </a:r>
          <a:endParaRPr lang="zh-CN" altLang="en-US" sz="1800" kern="1200" dirty="0"/>
        </a:p>
      </dsp:txBody>
      <dsp:txXfrm>
        <a:off x="4481646" y="2289167"/>
        <a:ext cx="1071588" cy="277904"/>
      </dsp:txXfrm>
    </dsp:sp>
    <dsp:sp modelId="{B35B295B-BDB1-4C5F-A5DA-87CE72180DA8}">
      <dsp:nvSpPr>
        <dsp:cNvPr id="0" name=""/>
        <dsp:cNvSpPr/>
      </dsp:nvSpPr>
      <dsp:spPr>
        <a:xfrm rot="1978239">
          <a:off x="3796861" y="2654052"/>
          <a:ext cx="736306" cy="41663"/>
        </a:xfrm>
        <a:custGeom>
          <a:avLst/>
          <a:gdLst/>
          <a:ahLst/>
          <a:cxnLst/>
          <a:rect l="0" t="0" r="0" b="0"/>
          <a:pathLst>
            <a:path>
              <a:moveTo>
                <a:pt x="0" y="20831"/>
              </a:moveTo>
              <a:lnTo>
                <a:pt x="736306" y="208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46606" y="2656476"/>
        <a:ext cx="36815" cy="36815"/>
      </dsp:txXfrm>
    </dsp:sp>
    <dsp:sp modelId="{8291DA08-CE25-4915-AD76-1E2E67AD9798}">
      <dsp:nvSpPr>
        <dsp:cNvPr id="0" name=""/>
        <dsp:cNvSpPr/>
      </dsp:nvSpPr>
      <dsp:spPr>
        <a:xfrm>
          <a:off x="4473876" y="2727638"/>
          <a:ext cx="1108752" cy="295196"/>
        </a:xfrm>
        <a:prstGeom prst="roundRect">
          <a:avLst>
            <a:gd name="adj" fmla="val 1000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t>给定点</a:t>
          </a:r>
          <a:r>
            <a:rPr lang="en-US" altLang="zh-CN" sz="1800" kern="1200"/>
            <a:t>/</a:t>
          </a:r>
          <a:r>
            <a:rPr lang="zh-CN" altLang="en-US" sz="1800" kern="1200"/>
            <a:t>边</a:t>
          </a:r>
          <a:endParaRPr lang="zh-CN" altLang="en-US" sz="1800" kern="1200" dirty="0"/>
        </a:p>
      </dsp:txBody>
      <dsp:txXfrm>
        <a:off x="4482522" y="2736284"/>
        <a:ext cx="1091460" cy="277904"/>
      </dsp:txXfrm>
    </dsp:sp>
    <dsp:sp modelId="{F0FFF789-0C34-47BD-9EA4-9EE3FCA25EE0}">
      <dsp:nvSpPr>
        <dsp:cNvPr id="0" name=""/>
        <dsp:cNvSpPr/>
      </dsp:nvSpPr>
      <dsp:spPr>
        <a:xfrm rot="852">
          <a:off x="5582629" y="2854461"/>
          <a:ext cx="455761" cy="41663"/>
        </a:xfrm>
        <a:custGeom>
          <a:avLst/>
          <a:gdLst/>
          <a:ahLst/>
          <a:cxnLst/>
          <a:rect l="0" t="0" r="0" b="0"/>
          <a:pathLst>
            <a:path>
              <a:moveTo>
                <a:pt x="0" y="20831"/>
              </a:moveTo>
              <a:lnTo>
                <a:pt x="455761" y="208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799115" y="2863899"/>
        <a:ext cx="22788" cy="22788"/>
      </dsp:txXfrm>
    </dsp:sp>
    <dsp:sp modelId="{124968E9-77B1-41C3-AA0C-B15CC18BCDAD}">
      <dsp:nvSpPr>
        <dsp:cNvPr id="0" name=""/>
        <dsp:cNvSpPr/>
      </dsp:nvSpPr>
      <dsp:spPr>
        <a:xfrm>
          <a:off x="6038390" y="2727751"/>
          <a:ext cx="2098763" cy="295196"/>
        </a:xfrm>
        <a:prstGeom prst="roundRect">
          <a:avLst>
            <a:gd name="adj" fmla="val 10000"/>
          </a:avLst>
        </a:prstGeom>
        <a:noFill/>
        <a:ln w="381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查</a:t>
          </a:r>
          <a:r>
            <a:rPr lang="en-US" altLang="zh-CN" sz="1800" kern="1200" dirty="0">
              <a:solidFill>
                <a:schemeClr val="tx1"/>
              </a:solidFill>
            </a:rPr>
            <a:t>Temporal Value</a:t>
          </a:r>
          <a:endParaRPr lang="zh-CN" altLang="en-US" sz="1800" kern="1200" dirty="0">
            <a:solidFill>
              <a:schemeClr val="tx1"/>
            </a:solidFill>
          </a:endParaRPr>
        </a:p>
      </dsp:txBody>
      <dsp:txXfrm>
        <a:off x="6047036" y="2736397"/>
        <a:ext cx="2081471" cy="2779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0FFA16-D461-4FDE-93D3-104450E6FBCB}">
      <dsp:nvSpPr>
        <dsp:cNvPr id="0" name=""/>
        <dsp:cNvSpPr/>
      </dsp:nvSpPr>
      <dsp:spPr>
        <a:xfrm>
          <a:off x="38271" y="233643"/>
          <a:ext cx="454602" cy="2309454"/>
        </a:xfrm>
        <a:prstGeom prst="roundRect">
          <a:avLst>
            <a:gd name="adj" fmla="val 1000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t>基本查询操作</a:t>
          </a:r>
          <a:endParaRPr lang="zh-CN" altLang="en-US" sz="1800" kern="1200" dirty="0"/>
        </a:p>
      </dsp:txBody>
      <dsp:txXfrm>
        <a:off x="51586" y="246958"/>
        <a:ext cx="427972" cy="2282824"/>
      </dsp:txXfrm>
    </dsp:sp>
    <dsp:sp modelId="{8E2E9067-A689-4B8F-AAB0-7FF0DD43939E}">
      <dsp:nvSpPr>
        <dsp:cNvPr id="0" name=""/>
        <dsp:cNvSpPr/>
      </dsp:nvSpPr>
      <dsp:spPr>
        <a:xfrm rot="17719420">
          <a:off x="244264" y="974857"/>
          <a:ext cx="868856" cy="41663"/>
        </a:xfrm>
        <a:custGeom>
          <a:avLst/>
          <a:gdLst/>
          <a:ahLst/>
          <a:cxnLst/>
          <a:rect l="0" t="0" r="0" b="0"/>
          <a:pathLst>
            <a:path>
              <a:moveTo>
                <a:pt x="0" y="20831"/>
              </a:moveTo>
              <a:lnTo>
                <a:pt x="868856" y="208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56971" y="973967"/>
        <a:ext cx="43442" cy="43442"/>
      </dsp:txXfrm>
    </dsp:sp>
    <dsp:sp modelId="{507636E6-4A0E-4956-9127-67FD06BE7D0A}">
      <dsp:nvSpPr>
        <dsp:cNvPr id="0" name=""/>
        <dsp:cNvSpPr/>
      </dsp:nvSpPr>
      <dsp:spPr>
        <a:xfrm>
          <a:off x="864511" y="455408"/>
          <a:ext cx="1412424" cy="295196"/>
        </a:xfrm>
        <a:prstGeom prst="roundRect">
          <a:avLst>
            <a:gd name="adj" fmla="val 10000"/>
          </a:avLst>
        </a:prstGeom>
        <a:solidFill>
          <a:schemeClr val="accent2"/>
        </a:solidFill>
        <a:ln w="12700" cap="flat" cmpd="sng" algn="ctr">
          <a:solidFill>
            <a:schemeClr val="accent2">
              <a:shade val="50000"/>
            </a:schemeClr>
          </a:solidFill>
          <a:prstDash val="solid"/>
          <a:miter lim="800000"/>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prstClr val="black"/>
              </a:solidFill>
              <a:latin typeface="Arial"/>
              <a:ea typeface="微软雅黑 Light"/>
              <a:cs typeface="+mn-cs"/>
            </a:rPr>
            <a:t>拓扑结构</a:t>
          </a:r>
        </a:p>
      </dsp:txBody>
      <dsp:txXfrm>
        <a:off x="873157" y="464054"/>
        <a:ext cx="1395132" cy="277904"/>
      </dsp:txXfrm>
    </dsp:sp>
    <dsp:sp modelId="{D43F33FB-0FE4-498A-AFE9-C942675F5888}">
      <dsp:nvSpPr>
        <dsp:cNvPr id="0" name=""/>
        <dsp:cNvSpPr/>
      </dsp:nvSpPr>
      <dsp:spPr>
        <a:xfrm rot="20771949">
          <a:off x="2266151" y="493068"/>
          <a:ext cx="747073" cy="41663"/>
        </a:xfrm>
        <a:custGeom>
          <a:avLst/>
          <a:gdLst/>
          <a:ahLst/>
          <a:cxnLst/>
          <a:rect l="0" t="0" r="0" b="0"/>
          <a:pathLst>
            <a:path>
              <a:moveTo>
                <a:pt x="0" y="20831"/>
              </a:moveTo>
              <a:lnTo>
                <a:pt x="747073" y="208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621011" y="495223"/>
        <a:ext cx="37353" cy="37353"/>
      </dsp:txXfrm>
    </dsp:sp>
    <dsp:sp modelId="{C22A94E2-0F43-43F8-9305-2EFF891F24E0}">
      <dsp:nvSpPr>
        <dsp:cNvPr id="0" name=""/>
        <dsp:cNvSpPr/>
      </dsp:nvSpPr>
      <dsp:spPr>
        <a:xfrm>
          <a:off x="3002441" y="277195"/>
          <a:ext cx="1912393" cy="295196"/>
        </a:xfrm>
        <a:prstGeom prst="roundRect">
          <a:avLst>
            <a:gd name="adj" fmla="val 10000"/>
          </a:avLst>
        </a:prstGeom>
        <a:solidFill>
          <a:schemeClr val="lt1"/>
        </a:solidFill>
        <a:ln w="381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Arial"/>
              <a:ea typeface="微软雅黑 Light"/>
              <a:cs typeface="+mn-cs"/>
            </a:rPr>
            <a:t>给定点查相连边</a:t>
          </a:r>
        </a:p>
      </dsp:txBody>
      <dsp:txXfrm>
        <a:off x="3011087" y="285841"/>
        <a:ext cx="1895101" cy="277904"/>
      </dsp:txXfrm>
    </dsp:sp>
    <dsp:sp modelId="{572BC268-B573-4968-953A-CA4323486C75}">
      <dsp:nvSpPr>
        <dsp:cNvPr id="0" name=""/>
        <dsp:cNvSpPr/>
      </dsp:nvSpPr>
      <dsp:spPr>
        <a:xfrm rot="1000568">
          <a:off x="2260567" y="693851"/>
          <a:ext cx="778339" cy="41663"/>
        </a:xfrm>
        <a:custGeom>
          <a:avLst/>
          <a:gdLst/>
          <a:ahLst/>
          <a:cxnLst/>
          <a:rect l="0" t="0" r="0" b="0"/>
          <a:pathLst>
            <a:path>
              <a:moveTo>
                <a:pt x="0" y="20831"/>
              </a:moveTo>
              <a:lnTo>
                <a:pt x="778339" y="208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630279" y="695225"/>
        <a:ext cx="38916" cy="38916"/>
      </dsp:txXfrm>
    </dsp:sp>
    <dsp:sp modelId="{4CE4C79B-0EC7-4CEB-9541-66F34A8B0E58}">
      <dsp:nvSpPr>
        <dsp:cNvPr id="0" name=""/>
        <dsp:cNvSpPr/>
      </dsp:nvSpPr>
      <dsp:spPr>
        <a:xfrm>
          <a:off x="3022539" y="678762"/>
          <a:ext cx="1762676" cy="295196"/>
        </a:xfrm>
        <a:prstGeom prst="roundRect">
          <a:avLst>
            <a:gd name="adj" fmla="val 10000"/>
          </a:avLst>
        </a:prstGeom>
        <a:solidFill>
          <a:schemeClr val="lt1"/>
        </a:solidFill>
        <a:ln w="381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Arial"/>
              <a:ea typeface="微软雅黑 Light"/>
              <a:cs typeface="+mn-cs"/>
            </a:rPr>
            <a:t>给定边查起止点</a:t>
          </a:r>
        </a:p>
      </dsp:txBody>
      <dsp:txXfrm>
        <a:off x="3031185" y="687408"/>
        <a:ext cx="1745384" cy="277904"/>
      </dsp:txXfrm>
    </dsp:sp>
    <dsp:sp modelId="{7049C992-99F9-408B-BD32-7FE97E3B6BD4}">
      <dsp:nvSpPr>
        <dsp:cNvPr id="0" name=""/>
        <dsp:cNvSpPr/>
      </dsp:nvSpPr>
      <dsp:spPr>
        <a:xfrm rot="21117270">
          <a:off x="491093" y="1342218"/>
          <a:ext cx="361836" cy="41663"/>
        </a:xfrm>
        <a:custGeom>
          <a:avLst/>
          <a:gdLst/>
          <a:ahLst/>
          <a:cxnLst/>
          <a:rect l="0" t="0" r="0" b="0"/>
          <a:pathLst>
            <a:path>
              <a:moveTo>
                <a:pt x="0" y="20831"/>
              </a:moveTo>
              <a:lnTo>
                <a:pt x="361836" y="208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62966" y="1354003"/>
        <a:ext cx="18091" cy="18091"/>
      </dsp:txXfrm>
    </dsp:sp>
    <dsp:sp modelId="{6338AD8B-C6CF-4E83-90E0-6E85AF87735E}">
      <dsp:nvSpPr>
        <dsp:cNvPr id="0" name=""/>
        <dsp:cNvSpPr/>
      </dsp:nvSpPr>
      <dsp:spPr>
        <a:xfrm>
          <a:off x="851149" y="1190130"/>
          <a:ext cx="1412424" cy="295196"/>
        </a:xfrm>
        <a:prstGeom prst="roundRect">
          <a:avLst>
            <a:gd name="adj" fmla="val 10000"/>
          </a:avLst>
        </a:prstGeom>
        <a:solidFill>
          <a:schemeClr val="accent4"/>
        </a:solidFill>
        <a:ln w="12700" cap="flat" cmpd="sng" algn="ctr">
          <a:solidFill>
            <a:schemeClr val="accent4">
              <a:shade val="50000"/>
            </a:schemeClr>
          </a:solidFill>
          <a:prstDash val="solid"/>
          <a:miter lim="800000"/>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0" kern="1200">
              <a:solidFill>
                <a:schemeClr val="tx1"/>
              </a:solidFill>
            </a:rPr>
            <a:t>静态属性</a:t>
          </a:r>
          <a:endParaRPr lang="zh-CN" altLang="en-US" sz="1800" b="0" kern="1200" dirty="0">
            <a:solidFill>
              <a:schemeClr val="tx1"/>
            </a:solidFill>
          </a:endParaRPr>
        </a:p>
      </dsp:txBody>
      <dsp:txXfrm>
        <a:off x="859795" y="1198776"/>
        <a:ext cx="1395132" cy="277904"/>
      </dsp:txXfrm>
    </dsp:sp>
    <dsp:sp modelId="{C1B04B88-F1BB-4D3C-8C6D-0F8943B8636A}">
      <dsp:nvSpPr>
        <dsp:cNvPr id="0" name=""/>
        <dsp:cNvSpPr/>
      </dsp:nvSpPr>
      <dsp:spPr>
        <a:xfrm rot="21272675">
          <a:off x="2261892" y="1281614"/>
          <a:ext cx="742229" cy="41663"/>
        </a:xfrm>
        <a:custGeom>
          <a:avLst/>
          <a:gdLst/>
          <a:ahLst/>
          <a:cxnLst/>
          <a:rect l="0" t="0" r="0" b="0"/>
          <a:pathLst>
            <a:path>
              <a:moveTo>
                <a:pt x="0" y="20831"/>
              </a:moveTo>
              <a:lnTo>
                <a:pt x="742229" y="208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614451" y="1283890"/>
        <a:ext cx="37111" cy="37111"/>
      </dsp:txXfrm>
    </dsp:sp>
    <dsp:sp modelId="{E658FD3A-DBD6-483C-94D9-8A1D5F87BEB3}">
      <dsp:nvSpPr>
        <dsp:cNvPr id="0" name=""/>
        <dsp:cNvSpPr/>
      </dsp:nvSpPr>
      <dsp:spPr>
        <a:xfrm>
          <a:off x="3002441" y="1119565"/>
          <a:ext cx="2370259" cy="295196"/>
        </a:xfrm>
        <a:prstGeom prst="roundRect">
          <a:avLst>
            <a:gd name="adj" fmla="val 10000"/>
          </a:avLst>
        </a:prstGeom>
        <a:noFill/>
        <a:ln w="381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给定点</a:t>
          </a:r>
          <a:r>
            <a:rPr lang="en-US" altLang="zh-CN" sz="1800" kern="1200" dirty="0"/>
            <a:t>/</a:t>
          </a:r>
          <a:r>
            <a:rPr lang="zh-CN" altLang="en-US" sz="1800" kern="1200" dirty="0"/>
            <a:t>边查属性值</a:t>
          </a:r>
          <a:endParaRPr lang="zh-CN" altLang="en-US" sz="1800" b="1" kern="1200" dirty="0">
            <a:solidFill>
              <a:srgbClr val="FF0000"/>
            </a:solidFill>
          </a:endParaRPr>
        </a:p>
      </dsp:txBody>
      <dsp:txXfrm>
        <a:off x="3011087" y="1128211"/>
        <a:ext cx="2352967" cy="277904"/>
      </dsp:txXfrm>
    </dsp:sp>
    <dsp:sp modelId="{DF552C61-D910-421E-BC9B-2B721B9C0D04}">
      <dsp:nvSpPr>
        <dsp:cNvPr id="0" name=""/>
        <dsp:cNvSpPr/>
      </dsp:nvSpPr>
      <dsp:spPr>
        <a:xfrm rot="3439976">
          <a:off x="319838" y="1684035"/>
          <a:ext cx="751931" cy="41663"/>
        </a:xfrm>
        <a:custGeom>
          <a:avLst/>
          <a:gdLst/>
          <a:ahLst/>
          <a:cxnLst/>
          <a:rect l="0" t="0" r="0" b="0"/>
          <a:pathLst>
            <a:path>
              <a:moveTo>
                <a:pt x="0" y="20831"/>
              </a:moveTo>
              <a:lnTo>
                <a:pt x="751931" y="2083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677006" y="1686068"/>
        <a:ext cx="37596" cy="37596"/>
      </dsp:txXfrm>
    </dsp:sp>
    <dsp:sp modelId="{B3D539E8-C108-4432-A737-F9B94D658524}">
      <dsp:nvSpPr>
        <dsp:cNvPr id="0" name=""/>
        <dsp:cNvSpPr/>
      </dsp:nvSpPr>
      <dsp:spPr>
        <a:xfrm>
          <a:off x="898734" y="1873764"/>
          <a:ext cx="1259034" cy="295196"/>
        </a:xfrm>
        <a:prstGeom prst="roundRect">
          <a:avLst>
            <a:gd name="adj" fmla="val 10000"/>
          </a:avLst>
        </a:prstGeom>
        <a:solidFill>
          <a:schemeClr val="accent6"/>
        </a:solidFill>
        <a:ln w="12700" cap="flat" cmpd="sng" algn="ctr">
          <a:solidFill>
            <a:schemeClr val="accent6">
              <a:shade val="50000"/>
            </a:schemeClr>
          </a:solidFill>
          <a:prstDash val="solid"/>
          <a:miter lim="800000"/>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0" kern="1200" dirty="0">
              <a:solidFill>
                <a:schemeClr val="tx1"/>
              </a:solidFill>
            </a:rPr>
            <a:t>时态属性</a:t>
          </a:r>
        </a:p>
      </dsp:txBody>
      <dsp:txXfrm>
        <a:off x="907380" y="1882410"/>
        <a:ext cx="1241742" cy="277904"/>
      </dsp:txXfrm>
    </dsp:sp>
    <dsp:sp modelId="{FEC6B7F8-0D32-4351-9421-CF4598ACB784}">
      <dsp:nvSpPr>
        <dsp:cNvPr id="0" name=""/>
        <dsp:cNvSpPr/>
      </dsp:nvSpPr>
      <dsp:spPr>
        <a:xfrm rot="21567122">
          <a:off x="2157759" y="1998578"/>
          <a:ext cx="408350" cy="41663"/>
        </a:xfrm>
        <a:custGeom>
          <a:avLst/>
          <a:gdLst/>
          <a:ahLst/>
          <a:cxnLst/>
          <a:rect l="0" t="0" r="0" b="0"/>
          <a:pathLst>
            <a:path>
              <a:moveTo>
                <a:pt x="0" y="20831"/>
              </a:moveTo>
              <a:lnTo>
                <a:pt x="408350" y="208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351726" y="2009201"/>
        <a:ext cx="20417" cy="20417"/>
      </dsp:txXfrm>
    </dsp:sp>
    <dsp:sp modelId="{AAC4B393-B771-41C6-85F4-EA3F037CFD79}">
      <dsp:nvSpPr>
        <dsp:cNvPr id="0" name=""/>
        <dsp:cNvSpPr/>
      </dsp:nvSpPr>
      <dsp:spPr>
        <a:xfrm>
          <a:off x="2566100" y="1869859"/>
          <a:ext cx="1244741" cy="295196"/>
        </a:xfrm>
        <a:prstGeom prst="roundRect">
          <a:avLst>
            <a:gd name="adj" fmla="val 1000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单</a:t>
          </a:r>
          <a:r>
            <a:rPr lang="zh-CN" altLang="en-US" sz="1800" kern="1200"/>
            <a:t>属性条件</a:t>
          </a:r>
          <a:endParaRPr lang="zh-CN" altLang="en-US" sz="1800" b="1" kern="1200" dirty="0">
            <a:solidFill>
              <a:srgbClr val="FF0000"/>
            </a:solidFill>
          </a:endParaRPr>
        </a:p>
      </dsp:txBody>
      <dsp:txXfrm>
        <a:off x="2574746" y="1878505"/>
        <a:ext cx="1227449" cy="277904"/>
      </dsp:txXfrm>
    </dsp:sp>
    <dsp:sp modelId="{41DD28B7-989E-4EB3-83F1-94C9638741B6}">
      <dsp:nvSpPr>
        <dsp:cNvPr id="0" name=""/>
        <dsp:cNvSpPr/>
      </dsp:nvSpPr>
      <dsp:spPr>
        <a:xfrm rot="19866280">
          <a:off x="3763795" y="1814024"/>
          <a:ext cx="755784" cy="41663"/>
        </a:xfrm>
        <a:custGeom>
          <a:avLst/>
          <a:gdLst/>
          <a:ahLst/>
          <a:cxnLst/>
          <a:rect l="0" t="0" r="0" b="0"/>
          <a:pathLst>
            <a:path>
              <a:moveTo>
                <a:pt x="0" y="20831"/>
              </a:moveTo>
              <a:lnTo>
                <a:pt x="755784" y="208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22793" y="1815961"/>
        <a:ext cx="37789" cy="37789"/>
      </dsp:txXfrm>
    </dsp:sp>
    <dsp:sp modelId="{8F57FEB2-5129-4195-A7C0-083E8DF571BA}">
      <dsp:nvSpPr>
        <dsp:cNvPr id="0" name=""/>
        <dsp:cNvSpPr/>
      </dsp:nvSpPr>
      <dsp:spPr>
        <a:xfrm>
          <a:off x="4472534" y="1504655"/>
          <a:ext cx="1152326" cy="295196"/>
        </a:xfrm>
        <a:prstGeom prst="roundRect">
          <a:avLst>
            <a:gd name="adj" fmla="val 10000"/>
          </a:avLst>
        </a:prstGeom>
        <a:noFill/>
        <a:ln w="381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t>查点</a:t>
          </a:r>
          <a:r>
            <a:rPr lang="en-US" altLang="zh-CN" sz="1800" kern="1200"/>
            <a:t>/</a:t>
          </a:r>
          <a:r>
            <a:rPr lang="zh-CN" altLang="en-US" sz="1800" kern="1200"/>
            <a:t>边</a:t>
          </a:r>
          <a:endParaRPr lang="zh-CN" altLang="en-US" sz="1800" kern="1200" dirty="0"/>
        </a:p>
      </dsp:txBody>
      <dsp:txXfrm>
        <a:off x="4481180" y="1513301"/>
        <a:ext cx="1135034" cy="277904"/>
      </dsp:txXfrm>
    </dsp:sp>
    <dsp:sp modelId="{0E0503C7-1D6E-4893-960B-0DE27868D4CB}">
      <dsp:nvSpPr>
        <dsp:cNvPr id="0" name=""/>
        <dsp:cNvSpPr/>
      </dsp:nvSpPr>
      <dsp:spPr>
        <a:xfrm rot="89633">
          <a:off x="3810735" y="2004772"/>
          <a:ext cx="624941" cy="41663"/>
        </a:xfrm>
        <a:custGeom>
          <a:avLst/>
          <a:gdLst/>
          <a:ahLst/>
          <a:cxnLst/>
          <a:rect l="0" t="0" r="0" b="0"/>
          <a:pathLst>
            <a:path>
              <a:moveTo>
                <a:pt x="0" y="20831"/>
              </a:moveTo>
              <a:lnTo>
                <a:pt x="624941" y="208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07583" y="2009980"/>
        <a:ext cx="31247" cy="31247"/>
      </dsp:txXfrm>
    </dsp:sp>
    <dsp:sp modelId="{975E2411-87D3-4347-B43A-2F80AB4D7D0C}">
      <dsp:nvSpPr>
        <dsp:cNvPr id="0" name=""/>
        <dsp:cNvSpPr/>
      </dsp:nvSpPr>
      <dsp:spPr>
        <a:xfrm>
          <a:off x="4435571" y="1886151"/>
          <a:ext cx="1226266" cy="295196"/>
        </a:xfrm>
        <a:prstGeom prst="roundRect">
          <a:avLst>
            <a:gd name="adj" fmla="val 1000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t>给定点</a:t>
          </a:r>
          <a:r>
            <a:rPr lang="en-US" altLang="zh-CN" sz="1800" kern="1200"/>
            <a:t>/</a:t>
          </a:r>
          <a:r>
            <a:rPr lang="zh-CN" altLang="en-US" sz="1800" kern="1200"/>
            <a:t>边</a:t>
          </a:r>
          <a:endParaRPr lang="zh-CN" altLang="en-US" sz="1800" kern="1200" dirty="0"/>
        </a:p>
      </dsp:txBody>
      <dsp:txXfrm>
        <a:off x="4444217" y="1894797"/>
        <a:ext cx="1208974" cy="277904"/>
      </dsp:txXfrm>
    </dsp:sp>
    <dsp:sp modelId="{AFEC2FB2-4B7C-4A3F-935E-086951445933}">
      <dsp:nvSpPr>
        <dsp:cNvPr id="0" name=""/>
        <dsp:cNvSpPr/>
      </dsp:nvSpPr>
      <dsp:spPr>
        <a:xfrm rot="20163324">
          <a:off x="5647117" y="1943501"/>
          <a:ext cx="342080" cy="41663"/>
        </a:xfrm>
        <a:custGeom>
          <a:avLst/>
          <a:gdLst/>
          <a:ahLst/>
          <a:cxnLst/>
          <a:rect l="0" t="0" r="0" b="0"/>
          <a:pathLst>
            <a:path>
              <a:moveTo>
                <a:pt x="0" y="20831"/>
              </a:moveTo>
              <a:lnTo>
                <a:pt x="342080" y="208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09605" y="1955780"/>
        <a:ext cx="17104" cy="17104"/>
      </dsp:txXfrm>
    </dsp:sp>
    <dsp:sp modelId="{FBBC7C52-3C00-47CB-B82F-4078D1B14A60}">
      <dsp:nvSpPr>
        <dsp:cNvPr id="0" name=""/>
        <dsp:cNvSpPr/>
      </dsp:nvSpPr>
      <dsp:spPr>
        <a:xfrm>
          <a:off x="5974477" y="1747317"/>
          <a:ext cx="2084893" cy="295196"/>
        </a:xfrm>
        <a:prstGeom prst="roundRect">
          <a:avLst>
            <a:gd name="adj" fmla="val 10000"/>
          </a:avLst>
        </a:prstGeom>
        <a:noFill/>
        <a:ln w="381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查</a:t>
          </a:r>
          <a:r>
            <a:rPr lang="en-US" altLang="zh-CN" sz="1800" kern="1200" dirty="0">
              <a:solidFill>
                <a:schemeClr val="tx1"/>
              </a:solidFill>
            </a:rPr>
            <a:t>Temporal Value</a:t>
          </a:r>
          <a:endParaRPr lang="zh-CN" altLang="en-US" sz="1800" kern="1200" dirty="0">
            <a:solidFill>
              <a:schemeClr val="tx1"/>
            </a:solidFill>
          </a:endParaRPr>
        </a:p>
      </dsp:txBody>
      <dsp:txXfrm>
        <a:off x="5983123" y="1755963"/>
        <a:ext cx="2067601" cy="277904"/>
      </dsp:txXfrm>
    </dsp:sp>
    <dsp:sp modelId="{213C5451-B4BB-488E-B268-B0BB9C0DF21F}">
      <dsp:nvSpPr>
        <dsp:cNvPr id="0" name=""/>
        <dsp:cNvSpPr/>
      </dsp:nvSpPr>
      <dsp:spPr>
        <a:xfrm rot="1657353">
          <a:off x="5637593" y="2111540"/>
          <a:ext cx="425422" cy="41663"/>
        </a:xfrm>
        <a:custGeom>
          <a:avLst/>
          <a:gdLst/>
          <a:ahLst/>
          <a:cxnLst/>
          <a:rect l="0" t="0" r="0" b="0"/>
          <a:pathLst>
            <a:path>
              <a:moveTo>
                <a:pt x="0" y="20831"/>
              </a:moveTo>
              <a:lnTo>
                <a:pt x="425422" y="208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39669" y="2121736"/>
        <a:ext cx="21271" cy="21271"/>
      </dsp:txXfrm>
    </dsp:sp>
    <dsp:sp modelId="{B1465ED1-A47E-4F40-85B8-1884BA9FD7A3}">
      <dsp:nvSpPr>
        <dsp:cNvPr id="0" name=""/>
        <dsp:cNvSpPr/>
      </dsp:nvSpPr>
      <dsp:spPr>
        <a:xfrm>
          <a:off x="6038771" y="2083396"/>
          <a:ext cx="2157647" cy="295196"/>
        </a:xfrm>
        <a:prstGeom prst="roundRect">
          <a:avLst>
            <a:gd name="adj" fmla="val 10000"/>
          </a:avLst>
        </a:prstGeom>
        <a:noFill/>
        <a:ln w="381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b="0" kern="1200" dirty="0"/>
            <a:t>Temporal Value</a:t>
          </a:r>
          <a:r>
            <a:rPr lang="zh-CN" altLang="en-US" sz="1800" b="0" kern="1200" dirty="0"/>
            <a:t>聚合</a:t>
          </a:r>
        </a:p>
      </dsp:txBody>
      <dsp:txXfrm>
        <a:off x="6047417" y="2092042"/>
        <a:ext cx="2140355" cy="277904"/>
      </dsp:txXfrm>
    </dsp:sp>
    <dsp:sp modelId="{1141F905-E870-448A-96F8-0ED612347801}">
      <dsp:nvSpPr>
        <dsp:cNvPr id="0" name=""/>
        <dsp:cNvSpPr/>
      </dsp:nvSpPr>
      <dsp:spPr>
        <a:xfrm rot="2887649">
          <a:off x="2056584" y="2227115"/>
          <a:ext cx="608581" cy="41663"/>
        </a:xfrm>
        <a:custGeom>
          <a:avLst/>
          <a:gdLst/>
          <a:ahLst/>
          <a:cxnLst/>
          <a:rect l="0" t="0" r="0" b="0"/>
          <a:pathLst>
            <a:path>
              <a:moveTo>
                <a:pt x="0" y="20831"/>
              </a:moveTo>
              <a:lnTo>
                <a:pt x="608581" y="208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345661" y="2232732"/>
        <a:ext cx="30429" cy="30429"/>
      </dsp:txXfrm>
    </dsp:sp>
    <dsp:sp modelId="{1C62391B-3FBB-42B2-8E4A-6F0A351C9F62}">
      <dsp:nvSpPr>
        <dsp:cNvPr id="0" name=""/>
        <dsp:cNvSpPr/>
      </dsp:nvSpPr>
      <dsp:spPr>
        <a:xfrm>
          <a:off x="2563982" y="2326933"/>
          <a:ext cx="1292170" cy="295196"/>
        </a:xfrm>
        <a:prstGeom prst="roundRect">
          <a:avLst>
            <a:gd name="adj" fmla="val 1000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t>多属性条件</a:t>
          </a:r>
          <a:endParaRPr lang="zh-CN" altLang="en-US" sz="1800" kern="1200" dirty="0"/>
        </a:p>
      </dsp:txBody>
      <dsp:txXfrm>
        <a:off x="2572628" y="2335579"/>
        <a:ext cx="1274878" cy="277904"/>
      </dsp:txXfrm>
    </dsp:sp>
    <dsp:sp modelId="{EA803C36-6D5D-4BDB-88EF-AF071ABE52AC}">
      <dsp:nvSpPr>
        <dsp:cNvPr id="0" name=""/>
        <dsp:cNvSpPr/>
      </dsp:nvSpPr>
      <dsp:spPr>
        <a:xfrm rot="21341827">
          <a:off x="3855280" y="2430494"/>
          <a:ext cx="618591" cy="41663"/>
        </a:xfrm>
        <a:custGeom>
          <a:avLst/>
          <a:gdLst/>
          <a:ahLst/>
          <a:cxnLst/>
          <a:rect l="0" t="0" r="0" b="0"/>
          <a:pathLst>
            <a:path>
              <a:moveTo>
                <a:pt x="0" y="20831"/>
              </a:moveTo>
              <a:lnTo>
                <a:pt x="618591" y="208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49111" y="2435861"/>
        <a:ext cx="30929" cy="30929"/>
      </dsp:txXfrm>
    </dsp:sp>
    <dsp:sp modelId="{9F06D8A1-CD59-4AE3-8062-FFAA5E474795}">
      <dsp:nvSpPr>
        <dsp:cNvPr id="0" name=""/>
        <dsp:cNvSpPr/>
      </dsp:nvSpPr>
      <dsp:spPr>
        <a:xfrm>
          <a:off x="4473000" y="2280521"/>
          <a:ext cx="1088880" cy="295196"/>
        </a:xfrm>
        <a:prstGeom prst="roundRect">
          <a:avLst>
            <a:gd name="adj" fmla="val 10000"/>
          </a:avLst>
        </a:prstGeom>
        <a:noFill/>
        <a:ln w="3810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t>查点</a:t>
          </a:r>
          <a:r>
            <a:rPr lang="en-US" altLang="zh-CN" sz="1800" kern="1200"/>
            <a:t>/</a:t>
          </a:r>
          <a:r>
            <a:rPr lang="zh-CN" altLang="en-US" sz="1800" kern="1200"/>
            <a:t>边</a:t>
          </a:r>
          <a:endParaRPr lang="zh-CN" altLang="en-US" sz="1800" kern="1200" dirty="0"/>
        </a:p>
      </dsp:txBody>
      <dsp:txXfrm>
        <a:off x="4481646" y="2289167"/>
        <a:ext cx="1071588" cy="277904"/>
      </dsp:txXfrm>
    </dsp:sp>
    <dsp:sp modelId="{B35B295B-BDB1-4C5F-A5DA-87CE72180DA8}">
      <dsp:nvSpPr>
        <dsp:cNvPr id="0" name=""/>
        <dsp:cNvSpPr/>
      </dsp:nvSpPr>
      <dsp:spPr>
        <a:xfrm rot="1978239">
          <a:off x="3796861" y="2654052"/>
          <a:ext cx="736306" cy="41663"/>
        </a:xfrm>
        <a:custGeom>
          <a:avLst/>
          <a:gdLst/>
          <a:ahLst/>
          <a:cxnLst/>
          <a:rect l="0" t="0" r="0" b="0"/>
          <a:pathLst>
            <a:path>
              <a:moveTo>
                <a:pt x="0" y="20831"/>
              </a:moveTo>
              <a:lnTo>
                <a:pt x="736306" y="208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146606" y="2656476"/>
        <a:ext cx="36815" cy="36815"/>
      </dsp:txXfrm>
    </dsp:sp>
    <dsp:sp modelId="{8291DA08-CE25-4915-AD76-1E2E67AD9798}">
      <dsp:nvSpPr>
        <dsp:cNvPr id="0" name=""/>
        <dsp:cNvSpPr/>
      </dsp:nvSpPr>
      <dsp:spPr>
        <a:xfrm>
          <a:off x="4473876" y="2727638"/>
          <a:ext cx="1108752" cy="295196"/>
        </a:xfrm>
        <a:prstGeom prst="roundRect">
          <a:avLst>
            <a:gd name="adj" fmla="val 10000"/>
          </a:avLst>
        </a:prstGeom>
        <a:solidFill>
          <a:schemeClr val="lt1"/>
        </a:solidFill>
        <a:ln w="12700" cap="flat" cmpd="sng" algn="ctr">
          <a:solidFill>
            <a:schemeClr val="accent5"/>
          </a:solidFill>
          <a:prstDash val="solid"/>
          <a:miter lim="800000"/>
        </a:ln>
        <a:effectLst/>
      </dsp:spPr>
      <dsp:style>
        <a:lnRef idx="2">
          <a:schemeClr val="accent5"/>
        </a:lnRef>
        <a:fillRef idx="1">
          <a:schemeClr val="lt1"/>
        </a:fillRef>
        <a:effectRef idx="0">
          <a:schemeClr val="accent5"/>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t>给定点</a:t>
          </a:r>
          <a:r>
            <a:rPr lang="en-US" altLang="zh-CN" sz="1800" kern="1200"/>
            <a:t>/</a:t>
          </a:r>
          <a:r>
            <a:rPr lang="zh-CN" altLang="en-US" sz="1800" kern="1200"/>
            <a:t>边</a:t>
          </a:r>
          <a:endParaRPr lang="zh-CN" altLang="en-US" sz="1800" kern="1200" dirty="0"/>
        </a:p>
      </dsp:txBody>
      <dsp:txXfrm>
        <a:off x="4482522" y="2736284"/>
        <a:ext cx="1091460" cy="277904"/>
      </dsp:txXfrm>
    </dsp:sp>
    <dsp:sp modelId="{F0FFF789-0C34-47BD-9EA4-9EE3FCA25EE0}">
      <dsp:nvSpPr>
        <dsp:cNvPr id="0" name=""/>
        <dsp:cNvSpPr/>
      </dsp:nvSpPr>
      <dsp:spPr>
        <a:xfrm rot="852">
          <a:off x="5582629" y="2854461"/>
          <a:ext cx="455761" cy="41663"/>
        </a:xfrm>
        <a:custGeom>
          <a:avLst/>
          <a:gdLst/>
          <a:ahLst/>
          <a:cxnLst/>
          <a:rect l="0" t="0" r="0" b="0"/>
          <a:pathLst>
            <a:path>
              <a:moveTo>
                <a:pt x="0" y="20831"/>
              </a:moveTo>
              <a:lnTo>
                <a:pt x="455761" y="2083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799115" y="2863899"/>
        <a:ext cx="22788" cy="22788"/>
      </dsp:txXfrm>
    </dsp:sp>
    <dsp:sp modelId="{124968E9-77B1-41C3-AA0C-B15CC18BCDAD}">
      <dsp:nvSpPr>
        <dsp:cNvPr id="0" name=""/>
        <dsp:cNvSpPr/>
      </dsp:nvSpPr>
      <dsp:spPr>
        <a:xfrm>
          <a:off x="6038390" y="2727751"/>
          <a:ext cx="2098763" cy="295196"/>
        </a:xfrm>
        <a:prstGeom prst="roundRect">
          <a:avLst>
            <a:gd name="adj" fmla="val 10000"/>
          </a:avLst>
        </a:prstGeom>
        <a:noFill/>
        <a:ln w="381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查</a:t>
          </a:r>
          <a:r>
            <a:rPr lang="en-US" altLang="zh-CN" sz="1800" kern="1200" dirty="0">
              <a:solidFill>
                <a:schemeClr val="tx1"/>
              </a:solidFill>
            </a:rPr>
            <a:t>Temporal Value</a:t>
          </a:r>
          <a:endParaRPr lang="zh-CN" altLang="en-US" sz="1800" kern="1200" dirty="0">
            <a:solidFill>
              <a:schemeClr val="tx1"/>
            </a:solidFill>
          </a:endParaRPr>
        </a:p>
      </dsp:txBody>
      <dsp:txXfrm>
        <a:off x="6047036" y="2736397"/>
        <a:ext cx="2081471" cy="2779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EA77A0-DA41-46F3-BF87-CF3915487967}">
      <dsp:nvSpPr>
        <dsp:cNvPr id="0" name=""/>
        <dsp:cNvSpPr/>
      </dsp:nvSpPr>
      <dsp:spPr>
        <a:xfrm>
          <a:off x="2854200" y="0"/>
          <a:ext cx="1929890" cy="15957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entry</a:t>
          </a:r>
          <a:endParaRPr lang="zh-CN" altLang="en-US" sz="1100" kern="1200" dirty="0"/>
        </a:p>
      </dsp:txBody>
      <dsp:txXfrm>
        <a:off x="2854200" y="0"/>
        <a:ext cx="1929890" cy="478726"/>
      </dsp:txXfrm>
    </dsp:sp>
    <dsp:sp modelId="{8305E43B-BD9F-444A-84DC-605A1E955DFA}">
      <dsp:nvSpPr>
        <dsp:cNvPr id="0" name=""/>
        <dsp:cNvSpPr/>
      </dsp:nvSpPr>
      <dsp:spPr>
        <a:xfrm>
          <a:off x="1960796" y="0"/>
          <a:ext cx="765774" cy="15957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time</a:t>
          </a:r>
          <a:endParaRPr lang="zh-CN" altLang="en-US" sz="1100" kern="1200" dirty="0"/>
        </a:p>
      </dsp:txBody>
      <dsp:txXfrm>
        <a:off x="1960796" y="0"/>
        <a:ext cx="765774" cy="478726"/>
      </dsp:txXfrm>
    </dsp:sp>
    <dsp:sp modelId="{63313C98-BE13-4AD4-87FB-149CDDECAAFD}">
      <dsp:nvSpPr>
        <dsp:cNvPr id="0" name=""/>
        <dsp:cNvSpPr/>
      </dsp:nvSpPr>
      <dsp:spPr>
        <a:xfrm>
          <a:off x="1067392" y="0"/>
          <a:ext cx="765774" cy="15957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property key</a:t>
          </a:r>
          <a:endParaRPr lang="zh-CN" altLang="en-US" sz="1100" kern="1200" dirty="0"/>
        </a:p>
      </dsp:txBody>
      <dsp:txXfrm>
        <a:off x="1067392" y="0"/>
        <a:ext cx="765774" cy="478726"/>
      </dsp:txXfrm>
    </dsp:sp>
    <dsp:sp modelId="{7CD69099-7E7F-4562-B0C0-2A931B250483}">
      <dsp:nvSpPr>
        <dsp:cNvPr id="0" name=""/>
        <dsp:cNvSpPr/>
      </dsp:nvSpPr>
      <dsp:spPr>
        <a:xfrm>
          <a:off x="173988" y="0"/>
          <a:ext cx="765774" cy="15957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entity id</a:t>
          </a:r>
          <a:endParaRPr lang="zh-CN" altLang="en-US" sz="1100" kern="1200" dirty="0"/>
        </a:p>
      </dsp:txBody>
      <dsp:txXfrm>
        <a:off x="173988" y="0"/>
        <a:ext cx="765774" cy="478726"/>
      </dsp:txXfrm>
    </dsp:sp>
    <dsp:sp modelId="{0FE5AB68-58B0-4CCF-8BDD-7D999BE91426}">
      <dsp:nvSpPr>
        <dsp:cNvPr id="0" name=""/>
        <dsp:cNvSpPr/>
      </dsp:nvSpPr>
      <dsp:spPr>
        <a:xfrm>
          <a:off x="237803" y="937522"/>
          <a:ext cx="638145" cy="3190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X</a:t>
          </a:r>
          <a:endParaRPr lang="zh-CN" altLang="en-US" sz="1200" kern="1200" dirty="0"/>
        </a:p>
      </dsp:txBody>
      <dsp:txXfrm>
        <a:off x="247148" y="946867"/>
        <a:ext cx="619455" cy="300382"/>
      </dsp:txXfrm>
    </dsp:sp>
    <dsp:sp modelId="{78621DB3-C035-4D98-B981-76AE818E969C}">
      <dsp:nvSpPr>
        <dsp:cNvPr id="0" name=""/>
        <dsp:cNvSpPr/>
      </dsp:nvSpPr>
      <dsp:spPr>
        <a:xfrm rot="18770822">
          <a:off x="815900" y="941462"/>
          <a:ext cx="375355" cy="35991"/>
        </a:xfrm>
        <a:custGeom>
          <a:avLst/>
          <a:gdLst/>
          <a:ahLst/>
          <a:cxnLst/>
          <a:rect l="0" t="0" r="0" b="0"/>
          <a:pathLst>
            <a:path>
              <a:moveTo>
                <a:pt x="0" y="17995"/>
              </a:moveTo>
              <a:lnTo>
                <a:pt x="375355" y="17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94194" y="950074"/>
        <a:ext cx="18767" cy="18767"/>
      </dsp:txXfrm>
    </dsp:sp>
    <dsp:sp modelId="{6F94FDD2-1524-424E-B165-8819188E57C2}">
      <dsp:nvSpPr>
        <dsp:cNvPr id="0" name=""/>
        <dsp:cNvSpPr/>
      </dsp:nvSpPr>
      <dsp:spPr>
        <a:xfrm>
          <a:off x="1131207" y="662321"/>
          <a:ext cx="638145" cy="3190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a</a:t>
          </a:r>
          <a:endParaRPr lang="zh-CN" altLang="en-US" sz="1300" kern="1200" dirty="0"/>
        </a:p>
      </dsp:txBody>
      <dsp:txXfrm>
        <a:off x="1140552" y="671666"/>
        <a:ext cx="619455" cy="300382"/>
      </dsp:txXfrm>
    </dsp:sp>
    <dsp:sp modelId="{4EEBEECB-5320-449A-9E86-57B75175FA7E}">
      <dsp:nvSpPr>
        <dsp:cNvPr id="0" name=""/>
        <dsp:cNvSpPr/>
      </dsp:nvSpPr>
      <dsp:spPr>
        <a:xfrm rot="19457599">
          <a:off x="1739806" y="712129"/>
          <a:ext cx="314351" cy="35991"/>
        </a:xfrm>
        <a:custGeom>
          <a:avLst/>
          <a:gdLst/>
          <a:ahLst/>
          <a:cxnLst/>
          <a:rect l="0" t="0" r="0" b="0"/>
          <a:pathLst>
            <a:path>
              <a:moveTo>
                <a:pt x="0" y="17995"/>
              </a:moveTo>
              <a:lnTo>
                <a:pt x="314351"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889123" y="722265"/>
        <a:ext cx="15717" cy="15717"/>
      </dsp:txXfrm>
    </dsp:sp>
    <dsp:sp modelId="{27513102-77EC-47B6-BD3F-FEE05E8D9770}">
      <dsp:nvSpPr>
        <dsp:cNvPr id="0" name=""/>
        <dsp:cNvSpPr/>
      </dsp:nvSpPr>
      <dsp:spPr>
        <a:xfrm>
          <a:off x="2024611" y="478854"/>
          <a:ext cx="638145" cy="3190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t0</a:t>
          </a:r>
          <a:endParaRPr lang="zh-CN" altLang="en-US" sz="1300" kern="1200" dirty="0"/>
        </a:p>
      </dsp:txBody>
      <dsp:txXfrm>
        <a:off x="2033956" y="488199"/>
        <a:ext cx="619455" cy="300382"/>
      </dsp:txXfrm>
    </dsp:sp>
    <dsp:sp modelId="{3B0FBE03-95C4-47C5-9B37-EE7DEEF73411}">
      <dsp:nvSpPr>
        <dsp:cNvPr id="0" name=""/>
        <dsp:cNvSpPr/>
      </dsp:nvSpPr>
      <dsp:spPr>
        <a:xfrm>
          <a:off x="2662757" y="620395"/>
          <a:ext cx="255258" cy="35991"/>
        </a:xfrm>
        <a:custGeom>
          <a:avLst/>
          <a:gdLst/>
          <a:ahLst/>
          <a:cxnLst/>
          <a:rect l="0" t="0" r="0" b="0"/>
          <a:pathLst>
            <a:path>
              <a:moveTo>
                <a:pt x="0" y="17995"/>
              </a:moveTo>
              <a:lnTo>
                <a:pt x="255258"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784004" y="632009"/>
        <a:ext cx="12762" cy="12762"/>
      </dsp:txXfrm>
    </dsp:sp>
    <dsp:sp modelId="{07F3465E-37C8-453F-9E48-84E427BE17B6}">
      <dsp:nvSpPr>
        <dsp:cNvPr id="0" name=""/>
        <dsp:cNvSpPr/>
      </dsp:nvSpPr>
      <dsp:spPr>
        <a:xfrm>
          <a:off x="2918015" y="478854"/>
          <a:ext cx="1796380" cy="3190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(X, a, t0, value1)</a:t>
          </a:r>
          <a:endParaRPr lang="zh-CN" altLang="en-US" sz="1300" kern="1200" dirty="0"/>
        </a:p>
      </dsp:txBody>
      <dsp:txXfrm>
        <a:off x="2927360" y="488199"/>
        <a:ext cx="1777690" cy="300382"/>
      </dsp:txXfrm>
    </dsp:sp>
    <dsp:sp modelId="{12016084-CC31-490A-9A74-5C9523F69679}">
      <dsp:nvSpPr>
        <dsp:cNvPr id="0" name=""/>
        <dsp:cNvSpPr/>
      </dsp:nvSpPr>
      <dsp:spPr>
        <a:xfrm rot="2142401">
          <a:off x="1739806" y="895595"/>
          <a:ext cx="314351" cy="35991"/>
        </a:xfrm>
        <a:custGeom>
          <a:avLst/>
          <a:gdLst/>
          <a:ahLst/>
          <a:cxnLst/>
          <a:rect l="0" t="0" r="0" b="0"/>
          <a:pathLst>
            <a:path>
              <a:moveTo>
                <a:pt x="0" y="17995"/>
              </a:moveTo>
              <a:lnTo>
                <a:pt x="314351"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889123" y="905732"/>
        <a:ext cx="15717" cy="15717"/>
      </dsp:txXfrm>
    </dsp:sp>
    <dsp:sp modelId="{3863CD51-11E0-43AA-BC27-AA4197E9A9A9}">
      <dsp:nvSpPr>
        <dsp:cNvPr id="0" name=""/>
        <dsp:cNvSpPr/>
      </dsp:nvSpPr>
      <dsp:spPr>
        <a:xfrm>
          <a:off x="2024611" y="845788"/>
          <a:ext cx="638145" cy="3190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t1</a:t>
          </a:r>
          <a:endParaRPr lang="zh-CN" altLang="en-US" sz="1300" kern="1200" dirty="0"/>
        </a:p>
      </dsp:txBody>
      <dsp:txXfrm>
        <a:off x="2033956" y="855133"/>
        <a:ext cx="619455" cy="300382"/>
      </dsp:txXfrm>
    </dsp:sp>
    <dsp:sp modelId="{0C097542-7D3D-4AE4-8F07-92658AA83F76}">
      <dsp:nvSpPr>
        <dsp:cNvPr id="0" name=""/>
        <dsp:cNvSpPr/>
      </dsp:nvSpPr>
      <dsp:spPr>
        <a:xfrm>
          <a:off x="2662757" y="987329"/>
          <a:ext cx="255258" cy="35991"/>
        </a:xfrm>
        <a:custGeom>
          <a:avLst/>
          <a:gdLst/>
          <a:ahLst/>
          <a:cxnLst/>
          <a:rect l="0" t="0" r="0" b="0"/>
          <a:pathLst>
            <a:path>
              <a:moveTo>
                <a:pt x="0" y="17995"/>
              </a:moveTo>
              <a:lnTo>
                <a:pt x="255258"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784004" y="998943"/>
        <a:ext cx="12762" cy="12762"/>
      </dsp:txXfrm>
    </dsp:sp>
    <dsp:sp modelId="{F142F3A3-050B-4D75-96F6-87E5469FCD7D}">
      <dsp:nvSpPr>
        <dsp:cNvPr id="0" name=""/>
        <dsp:cNvSpPr/>
      </dsp:nvSpPr>
      <dsp:spPr>
        <a:xfrm>
          <a:off x="2918015" y="845788"/>
          <a:ext cx="1796380" cy="3190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altLang="zh-CN" sz="1300" kern="1200" dirty="0"/>
            <a:t>(X, a, t1, value2)</a:t>
          </a:r>
          <a:endParaRPr lang="zh-CN" altLang="en-US" sz="1300" kern="1200" dirty="0"/>
        </a:p>
      </dsp:txBody>
      <dsp:txXfrm>
        <a:off x="2927360" y="855133"/>
        <a:ext cx="1777690" cy="300382"/>
      </dsp:txXfrm>
    </dsp:sp>
    <dsp:sp modelId="{4FDB8C5B-E64D-43D7-BB80-7A632CFD23D8}">
      <dsp:nvSpPr>
        <dsp:cNvPr id="0" name=""/>
        <dsp:cNvSpPr/>
      </dsp:nvSpPr>
      <dsp:spPr>
        <a:xfrm rot="2829178">
          <a:off x="815900" y="1216663"/>
          <a:ext cx="375355" cy="35991"/>
        </a:xfrm>
        <a:custGeom>
          <a:avLst/>
          <a:gdLst/>
          <a:ahLst/>
          <a:cxnLst/>
          <a:rect l="0" t="0" r="0" b="0"/>
          <a:pathLst>
            <a:path>
              <a:moveTo>
                <a:pt x="0" y="17995"/>
              </a:moveTo>
              <a:lnTo>
                <a:pt x="375355" y="1799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94194" y="1225274"/>
        <a:ext cx="18767" cy="18767"/>
      </dsp:txXfrm>
    </dsp:sp>
    <dsp:sp modelId="{56373B99-2360-42A4-8637-114366A467D3}">
      <dsp:nvSpPr>
        <dsp:cNvPr id="0" name=""/>
        <dsp:cNvSpPr/>
      </dsp:nvSpPr>
      <dsp:spPr>
        <a:xfrm>
          <a:off x="1131207" y="1212722"/>
          <a:ext cx="638145" cy="3190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b</a:t>
          </a:r>
          <a:endParaRPr lang="zh-CN" altLang="en-US" sz="1200" kern="1200" dirty="0"/>
        </a:p>
      </dsp:txBody>
      <dsp:txXfrm>
        <a:off x="1140552" y="1222067"/>
        <a:ext cx="619455" cy="300382"/>
      </dsp:txXfrm>
    </dsp:sp>
    <dsp:sp modelId="{7C0DF3FD-FBF1-4572-9466-A673C3C317AB}">
      <dsp:nvSpPr>
        <dsp:cNvPr id="0" name=""/>
        <dsp:cNvSpPr/>
      </dsp:nvSpPr>
      <dsp:spPr>
        <a:xfrm>
          <a:off x="1769352" y="1354263"/>
          <a:ext cx="255258" cy="35991"/>
        </a:xfrm>
        <a:custGeom>
          <a:avLst/>
          <a:gdLst/>
          <a:ahLst/>
          <a:cxnLst/>
          <a:rect l="0" t="0" r="0" b="0"/>
          <a:pathLst>
            <a:path>
              <a:moveTo>
                <a:pt x="0" y="17995"/>
              </a:moveTo>
              <a:lnTo>
                <a:pt x="255258"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890600" y="1365877"/>
        <a:ext cx="12762" cy="12762"/>
      </dsp:txXfrm>
    </dsp:sp>
    <dsp:sp modelId="{B2DCE300-B83A-4041-B045-761C734218E4}">
      <dsp:nvSpPr>
        <dsp:cNvPr id="0" name=""/>
        <dsp:cNvSpPr/>
      </dsp:nvSpPr>
      <dsp:spPr>
        <a:xfrm>
          <a:off x="2024611" y="1212722"/>
          <a:ext cx="638145" cy="3190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t0</a:t>
          </a:r>
          <a:endParaRPr lang="zh-CN" altLang="en-US" sz="1200" kern="1200" dirty="0"/>
        </a:p>
      </dsp:txBody>
      <dsp:txXfrm>
        <a:off x="2033956" y="1222067"/>
        <a:ext cx="619455" cy="300382"/>
      </dsp:txXfrm>
    </dsp:sp>
    <dsp:sp modelId="{E8EC7F98-896A-441D-A665-2AF7FF812374}">
      <dsp:nvSpPr>
        <dsp:cNvPr id="0" name=""/>
        <dsp:cNvSpPr/>
      </dsp:nvSpPr>
      <dsp:spPr>
        <a:xfrm>
          <a:off x="2662757" y="1354263"/>
          <a:ext cx="255258" cy="35991"/>
        </a:xfrm>
        <a:custGeom>
          <a:avLst/>
          <a:gdLst/>
          <a:ahLst/>
          <a:cxnLst/>
          <a:rect l="0" t="0" r="0" b="0"/>
          <a:pathLst>
            <a:path>
              <a:moveTo>
                <a:pt x="0" y="17995"/>
              </a:moveTo>
              <a:lnTo>
                <a:pt x="255258" y="1799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784004" y="1365877"/>
        <a:ext cx="12762" cy="12762"/>
      </dsp:txXfrm>
    </dsp:sp>
    <dsp:sp modelId="{E7A7FB7B-F7B9-40C9-A59D-1A601BFC6FCF}">
      <dsp:nvSpPr>
        <dsp:cNvPr id="0" name=""/>
        <dsp:cNvSpPr/>
      </dsp:nvSpPr>
      <dsp:spPr>
        <a:xfrm>
          <a:off x="2918015" y="1212722"/>
          <a:ext cx="1796380" cy="31907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t>(X, b, t0, value3)</a:t>
          </a:r>
          <a:endParaRPr lang="zh-CN" altLang="en-US" sz="1200" kern="1200" dirty="0"/>
        </a:p>
      </dsp:txBody>
      <dsp:txXfrm>
        <a:off x="2927360" y="1222067"/>
        <a:ext cx="1777690" cy="3003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0FFA16-D461-4FDE-93D3-104450E6FBCB}">
      <dsp:nvSpPr>
        <dsp:cNvPr id="0" name=""/>
        <dsp:cNvSpPr/>
      </dsp:nvSpPr>
      <dsp:spPr>
        <a:xfrm>
          <a:off x="202567" y="1444665"/>
          <a:ext cx="800341" cy="38741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基本操作</a:t>
          </a:r>
        </a:p>
      </dsp:txBody>
      <dsp:txXfrm>
        <a:off x="213914" y="1456012"/>
        <a:ext cx="777647" cy="364719"/>
      </dsp:txXfrm>
    </dsp:sp>
    <dsp:sp modelId="{8E2E9067-A689-4B8F-AAB0-7FF0DD43939E}">
      <dsp:nvSpPr>
        <dsp:cNvPr id="0" name=""/>
        <dsp:cNvSpPr/>
      </dsp:nvSpPr>
      <dsp:spPr>
        <a:xfrm rot="19088648">
          <a:off x="877502" y="1280519"/>
          <a:ext cx="982903" cy="59853"/>
        </a:xfrm>
        <a:custGeom>
          <a:avLst/>
          <a:gdLst/>
          <a:ahLst/>
          <a:cxnLst/>
          <a:rect l="0" t="0" r="0" b="0"/>
          <a:pathLst>
            <a:path>
              <a:moveTo>
                <a:pt x="0" y="29926"/>
              </a:moveTo>
              <a:lnTo>
                <a:pt x="982903" y="2992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344382" y="1285873"/>
        <a:ext cx="49145" cy="49145"/>
      </dsp:txXfrm>
    </dsp:sp>
    <dsp:sp modelId="{507636E6-4A0E-4956-9127-67FD06BE7D0A}">
      <dsp:nvSpPr>
        <dsp:cNvPr id="0" name=""/>
        <dsp:cNvSpPr/>
      </dsp:nvSpPr>
      <dsp:spPr>
        <a:xfrm>
          <a:off x="1735000" y="788813"/>
          <a:ext cx="800341" cy="38741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查询</a:t>
          </a:r>
        </a:p>
      </dsp:txBody>
      <dsp:txXfrm>
        <a:off x="1746347" y="800160"/>
        <a:ext cx="777647" cy="364719"/>
      </dsp:txXfrm>
    </dsp:sp>
    <dsp:sp modelId="{D43F33FB-0FE4-498A-AFE9-C942675F5888}">
      <dsp:nvSpPr>
        <dsp:cNvPr id="0" name=""/>
        <dsp:cNvSpPr/>
      </dsp:nvSpPr>
      <dsp:spPr>
        <a:xfrm rot="19462278">
          <a:off x="2451040" y="690253"/>
          <a:ext cx="900693" cy="59853"/>
        </a:xfrm>
        <a:custGeom>
          <a:avLst/>
          <a:gdLst/>
          <a:ahLst/>
          <a:cxnLst/>
          <a:rect l="0" t="0" r="0" b="0"/>
          <a:pathLst>
            <a:path>
              <a:moveTo>
                <a:pt x="0" y="29926"/>
              </a:moveTo>
              <a:lnTo>
                <a:pt x="900693" y="2992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878870" y="697662"/>
        <a:ext cx="45034" cy="45034"/>
      </dsp:txXfrm>
    </dsp:sp>
    <dsp:sp modelId="{C22A94E2-0F43-43F8-9305-2EFF891F24E0}">
      <dsp:nvSpPr>
        <dsp:cNvPr id="0" name=""/>
        <dsp:cNvSpPr/>
      </dsp:nvSpPr>
      <dsp:spPr>
        <a:xfrm>
          <a:off x="3267433" y="264132"/>
          <a:ext cx="800341" cy="38741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基本</a:t>
          </a:r>
        </a:p>
      </dsp:txBody>
      <dsp:txXfrm>
        <a:off x="3278780" y="275479"/>
        <a:ext cx="777647" cy="364719"/>
      </dsp:txXfrm>
    </dsp:sp>
    <dsp:sp modelId="{74E35165-E0A5-4A1A-A5C3-8E5B8C4D35CC}">
      <dsp:nvSpPr>
        <dsp:cNvPr id="0" name=""/>
        <dsp:cNvSpPr/>
      </dsp:nvSpPr>
      <dsp:spPr>
        <a:xfrm rot="20417111">
          <a:off x="4044981" y="296742"/>
          <a:ext cx="777676" cy="59853"/>
        </a:xfrm>
        <a:custGeom>
          <a:avLst/>
          <a:gdLst/>
          <a:ahLst/>
          <a:cxnLst/>
          <a:rect l="0" t="0" r="0" b="0"/>
          <a:pathLst>
            <a:path>
              <a:moveTo>
                <a:pt x="0" y="29926"/>
              </a:moveTo>
              <a:lnTo>
                <a:pt x="777676" y="2992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414378" y="307227"/>
        <a:ext cx="38883" cy="38883"/>
      </dsp:txXfrm>
    </dsp:sp>
    <dsp:sp modelId="{81A99407-7968-448F-A427-96238FAE310E}">
      <dsp:nvSpPr>
        <dsp:cNvPr id="0" name=""/>
        <dsp:cNvSpPr/>
      </dsp:nvSpPr>
      <dsp:spPr>
        <a:xfrm>
          <a:off x="4799866" y="1792"/>
          <a:ext cx="800341" cy="38741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静态</a:t>
          </a:r>
        </a:p>
      </dsp:txBody>
      <dsp:txXfrm>
        <a:off x="4811213" y="13139"/>
        <a:ext cx="777647" cy="364719"/>
      </dsp:txXfrm>
    </dsp:sp>
    <dsp:sp modelId="{424921A1-8028-4705-8F10-27499D267600}">
      <dsp:nvSpPr>
        <dsp:cNvPr id="0" name=""/>
        <dsp:cNvSpPr/>
      </dsp:nvSpPr>
      <dsp:spPr>
        <a:xfrm rot="1182889">
          <a:off x="4044981" y="559083"/>
          <a:ext cx="777676" cy="59853"/>
        </a:xfrm>
        <a:custGeom>
          <a:avLst/>
          <a:gdLst/>
          <a:ahLst/>
          <a:cxnLst/>
          <a:rect l="0" t="0" r="0" b="0"/>
          <a:pathLst>
            <a:path>
              <a:moveTo>
                <a:pt x="0" y="29926"/>
              </a:moveTo>
              <a:lnTo>
                <a:pt x="777676" y="2992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414378" y="569568"/>
        <a:ext cx="38883" cy="38883"/>
      </dsp:txXfrm>
    </dsp:sp>
    <dsp:sp modelId="{6DF9C970-D1D0-4541-A620-46CF7B4DE119}">
      <dsp:nvSpPr>
        <dsp:cNvPr id="0" name=""/>
        <dsp:cNvSpPr/>
      </dsp:nvSpPr>
      <dsp:spPr>
        <a:xfrm>
          <a:off x="4799866" y="526473"/>
          <a:ext cx="800341" cy="387413"/>
        </a:xfrm>
        <a:prstGeom prst="roundRect">
          <a:avLst>
            <a:gd name="adj" fmla="val 10000"/>
          </a:avLst>
        </a:prstGeom>
        <a:solidFill>
          <a:schemeClr val="accent6"/>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时态</a:t>
          </a:r>
        </a:p>
      </dsp:txBody>
      <dsp:txXfrm>
        <a:off x="4811213" y="537820"/>
        <a:ext cx="777647" cy="364719"/>
      </dsp:txXfrm>
    </dsp:sp>
    <dsp:sp modelId="{2B221F8F-32A2-463C-8DFA-C16A2E3C5CD1}">
      <dsp:nvSpPr>
        <dsp:cNvPr id="0" name=""/>
        <dsp:cNvSpPr/>
      </dsp:nvSpPr>
      <dsp:spPr>
        <a:xfrm rot="2137722">
          <a:off x="2451040" y="1214934"/>
          <a:ext cx="900693" cy="59853"/>
        </a:xfrm>
        <a:custGeom>
          <a:avLst/>
          <a:gdLst/>
          <a:ahLst/>
          <a:cxnLst/>
          <a:rect l="0" t="0" r="0" b="0"/>
          <a:pathLst>
            <a:path>
              <a:moveTo>
                <a:pt x="0" y="29926"/>
              </a:moveTo>
              <a:lnTo>
                <a:pt x="900693" y="2992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878870" y="1222343"/>
        <a:ext cx="45034" cy="45034"/>
      </dsp:txXfrm>
    </dsp:sp>
    <dsp:sp modelId="{D28ACDBA-B1C0-4035-92CE-0B6CE118C396}">
      <dsp:nvSpPr>
        <dsp:cNvPr id="0" name=""/>
        <dsp:cNvSpPr/>
      </dsp:nvSpPr>
      <dsp:spPr>
        <a:xfrm>
          <a:off x="3267433" y="1313494"/>
          <a:ext cx="800341" cy="38741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组合</a:t>
          </a:r>
        </a:p>
      </dsp:txBody>
      <dsp:txXfrm>
        <a:off x="3278780" y="1324841"/>
        <a:ext cx="777647" cy="364719"/>
      </dsp:txXfrm>
    </dsp:sp>
    <dsp:sp modelId="{531C5EAC-12DD-48EC-8190-2B78036BA005}">
      <dsp:nvSpPr>
        <dsp:cNvPr id="0" name=""/>
        <dsp:cNvSpPr/>
      </dsp:nvSpPr>
      <dsp:spPr>
        <a:xfrm rot="20417111">
          <a:off x="4044981" y="1346104"/>
          <a:ext cx="777676" cy="59853"/>
        </a:xfrm>
        <a:custGeom>
          <a:avLst/>
          <a:gdLst/>
          <a:ahLst/>
          <a:cxnLst/>
          <a:rect l="0" t="0" r="0" b="0"/>
          <a:pathLst>
            <a:path>
              <a:moveTo>
                <a:pt x="0" y="29926"/>
              </a:moveTo>
              <a:lnTo>
                <a:pt x="777676" y="2992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414378" y="1356589"/>
        <a:ext cx="38883" cy="38883"/>
      </dsp:txXfrm>
    </dsp:sp>
    <dsp:sp modelId="{5B07A025-900F-48E3-A30D-9BAE32EB4EA7}">
      <dsp:nvSpPr>
        <dsp:cNvPr id="0" name=""/>
        <dsp:cNvSpPr/>
      </dsp:nvSpPr>
      <dsp:spPr>
        <a:xfrm>
          <a:off x="4799866" y="1051154"/>
          <a:ext cx="800341" cy="38741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静态</a:t>
          </a:r>
        </a:p>
      </dsp:txBody>
      <dsp:txXfrm>
        <a:off x="4811213" y="1062501"/>
        <a:ext cx="777647" cy="364719"/>
      </dsp:txXfrm>
    </dsp:sp>
    <dsp:sp modelId="{986A0690-E91B-485B-8AE4-0F5AB51A7E1A}">
      <dsp:nvSpPr>
        <dsp:cNvPr id="0" name=""/>
        <dsp:cNvSpPr/>
      </dsp:nvSpPr>
      <dsp:spPr>
        <a:xfrm rot="1182889">
          <a:off x="4044981" y="1608445"/>
          <a:ext cx="777676" cy="59853"/>
        </a:xfrm>
        <a:custGeom>
          <a:avLst/>
          <a:gdLst/>
          <a:ahLst/>
          <a:cxnLst/>
          <a:rect l="0" t="0" r="0" b="0"/>
          <a:pathLst>
            <a:path>
              <a:moveTo>
                <a:pt x="0" y="29926"/>
              </a:moveTo>
              <a:lnTo>
                <a:pt x="777676" y="2992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4414378" y="1618930"/>
        <a:ext cx="38883" cy="38883"/>
      </dsp:txXfrm>
    </dsp:sp>
    <dsp:sp modelId="{E6F5152B-E66E-4226-BAFF-A24032EB058B}">
      <dsp:nvSpPr>
        <dsp:cNvPr id="0" name=""/>
        <dsp:cNvSpPr/>
      </dsp:nvSpPr>
      <dsp:spPr>
        <a:xfrm>
          <a:off x="4799866" y="1575835"/>
          <a:ext cx="800341" cy="387413"/>
        </a:xfrm>
        <a:prstGeom prst="roundRect">
          <a:avLst>
            <a:gd name="adj" fmla="val 10000"/>
          </a:avLst>
        </a:prstGeom>
        <a:solidFill>
          <a:schemeClr val="accent6"/>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时态</a:t>
          </a:r>
        </a:p>
      </dsp:txBody>
      <dsp:txXfrm>
        <a:off x="4811213" y="1587182"/>
        <a:ext cx="777647" cy="364719"/>
      </dsp:txXfrm>
    </dsp:sp>
    <dsp:sp modelId="{4189071A-ADCB-4918-96C7-6C9C1E9345A4}">
      <dsp:nvSpPr>
        <dsp:cNvPr id="0" name=""/>
        <dsp:cNvSpPr/>
      </dsp:nvSpPr>
      <dsp:spPr>
        <a:xfrm rot="2511352">
          <a:off x="877502" y="1936370"/>
          <a:ext cx="982903" cy="59853"/>
        </a:xfrm>
        <a:custGeom>
          <a:avLst/>
          <a:gdLst/>
          <a:ahLst/>
          <a:cxnLst/>
          <a:rect l="0" t="0" r="0" b="0"/>
          <a:pathLst>
            <a:path>
              <a:moveTo>
                <a:pt x="0" y="29926"/>
              </a:moveTo>
              <a:lnTo>
                <a:pt x="982903" y="29926"/>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1344382" y="1941725"/>
        <a:ext cx="49145" cy="49145"/>
      </dsp:txXfrm>
    </dsp:sp>
    <dsp:sp modelId="{AC3E8466-4C23-4F91-A908-D79A69B73BE0}">
      <dsp:nvSpPr>
        <dsp:cNvPr id="0" name=""/>
        <dsp:cNvSpPr/>
      </dsp:nvSpPr>
      <dsp:spPr>
        <a:xfrm>
          <a:off x="1735000" y="2100516"/>
          <a:ext cx="800341" cy="38741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写入</a:t>
          </a:r>
        </a:p>
      </dsp:txBody>
      <dsp:txXfrm>
        <a:off x="1746347" y="2111863"/>
        <a:ext cx="777647" cy="364719"/>
      </dsp:txXfrm>
    </dsp:sp>
    <dsp:sp modelId="{F21A3AA5-4ED6-4140-88FB-81339A0927D1}">
      <dsp:nvSpPr>
        <dsp:cNvPr id="0" name=""/>
        <dsp:cNvSpPr/>
      </dsp:nvSpPr>
      <dsp:spPr>
        <a:xfrm rot="20417111">
          <a:off x="2512549" y="2133126"/>
          <a:ext cx="777676" cy="59853"/>
        </a:xfrm>
        <a:custGeom>
          <a:avLst/>
          <a:gdLst/>
          <a:ahLst/>
          <a:cxnLst/>
          <a:rect l="0" t="0" r="0" b="0"/>
          <a:pathLst>
            <a:path>
              <a:moveTo>
                <a:pt x="0" y="29926"/>
              </a:moveTo>
              <a:lnTo>
                <a:pt x="777676" y="2992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881945" y="2143611"/>
        <a:ext cx="38883" cy="38883"/>
      </dsp:txXfrm>
    </dsp:sp>
    <dsp:sp modelId="{CFD5BBAE-70B8-4EF0-B314-206E0244B1CA}">
      <dsp:nvSpPr>
        <dsp:cNvPr id="0" name=""/>
        <dsp:cNvSpPr/>
      </dsp:nvSpPr>
      <dsp:spPr>
        <a:xfrm>
          <a:off x="3267433" y="1838175"/>
          <a:ext cx="800341" cy="387413"/>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t>静态</a:t>
          </a:r>
          <a:endParaRPr lang="zh-CN" altLang="en-US" sz="1400" kern="1200" dirty="0"/>
        </a:p>
      </dsp:txBody>
      <dsp:txXfrm>
        <a:off x="3278780" y="1849522"/>
        <a:ext cx="777647" cy="364719"/>
      </dsp:txXfrm>
    </dsp:sp>
    <dsp:sp modelId="{3AF4B01D-2A15-4404-B4C1-EDBEFC4BCBB8}">
      <dsp:nvSpPr>
        <dsp:cNvPr id="0" name=""/>
        <dsp:cNvSpPr/>
      </dsp:nvSpPr>
      <dsp:spPr>
        <a:xfrm rot="1182889">
          <a:off x="2512549" y="2395466"/>
          <a:ext cx="777676" cy="59853"/>
        </a:xfrm>
        <a:custGeom>
          <a:avLst/>
          <a:gdLst/>
          <a:ahLst/>
          <a:cxnLst/>
          <a:rect l="0" t="0" r="0" b="0"/>
          <a:pathLst>
            <a:path>
              <a:moveTo>
                <a:pt x="0" y="29926"/>
              </a:moveTo>
              <a:lnTo>
                <a:pt x="777676" y="29926"/>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881945" y="2405951"/>
        <a:ext cx="38883" cy="38883"/>
      </dsp:txXfrm>
    </dsp:sp>
    <dsp:sp modelId="{0C1ADFD7-B004-4DF5-822E-B0769AC22D5B}">
      <dsp:nvSpPr>
        <dsp:cNvPr id="0" name=""/>
        <dsp:cNvSpPr/>
      </dsp:nvSpPr>
      <dsp:spPr>
        <a:xfrm>
          <a:off x="3267433" y="2362856"/>
          <a:ext cx="800341" cy="387413"/>
        </a:xfrm>
        <a:prstGeom prst="roundRect">
          <a:avLst>
            <a:gd name="adj" fmla="val 10000"/>
          </a:avLst>
        </a:prstGeom>
        <a:solidFill>
          <a:schemeClr val="accent6"/>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时态</a:t>
          </a:r>
        </a:p>
      </dsp:txBody>
      <dsp:txXfrm>
        <a:off x="3278780" y="2374203"/>
        <a:ext cx="777647" cy="36471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CC2E09-A17D-408E-B5A6-214B1063A3EE}" type="datetimeFigureOut">
              <a:rPr lang="zh-CN" altLang="en-US" smtClean="0"/>
              <a:t>2020/5/14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BB15FF-D466-4D12-8050-D982E607D506}" type="slidenum">
              <a:rPr lang="zh-CN" altLang="en-US" smtClean="0"/>
              <a:t>‹#›</a:t>
            </a:fld>
            <a:endParaRPr lang="zh-CN" altLang="en-US"/>
          </a:p>
        </p:txBody>
      </p:sp>
    </p:spTree>
    <p:extLst>
      <p:ext uri="{BB962C8B-B14F-4D97-AF65-F5344CB8AC3E}">
        <p14:creationId xmlns:p14="http://schemas.microsoft.com/office/powerpoint/2010/main" val="3832963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i.org/10.1145/2700302"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200" kern="1200" dirty="0">
                <a:solidFill>
                  <a:schemeClr val="tx1"/>
                </a:solidFill>
                <a:effectLst/>
                <a:latin typeface="+mn-lt"/>
                <a:ea typeface="+mn-ea"/>
                <a:cs typeface="+mn-cs"/>
              </a:rPr>
              <a:t>近几年时间，来自大量应用场景的图数据迅速增加</a:t>
            </a:r>
            <a:r>
              <a:rPr lang="zh-CN" altLang="zh-CN" sz="1200" kern="1200" dirty="0">
                <a:solidFill>
                  <a:schemeClr val="tx1"/>
                </a:solidFill>
                <a:effectLst/>
                <a:latin typeface="+mn-lt"/>
                <a:ea typeface="+mn-ea"/>
                <a:cs typeface="+mn-cs"/>
              </a:rPr>
              <a:t>，图数据</a:t>
            </a:r>
            <a:r>
              <a:rPr lang="zh-CN" altLang="en-US" sz="1200" kern="1200" dirty="0">
                <a:solidFill>
                  <a:schemeClr val="tx1"/>
                </a:solidFill>
                <a:effectLst/>
                <a:latin typeface="+mn-lt"/>
                <a:ea typeface="+mn-ea"/>
                <a:cs typeface="+mn-cs"/>
              </a:rPr>
              <a:t>研究</a:t>
            </a:r>
            <a:r>
              <a:rPr lang="zh-CN" altLang="zh-CN" sz="1200" kern="1200" dirty="0">
                <a:solidFill>
                  <a:schemeClr val="tx1"/>
                </a:solidFill>
                <a:effectLst/>
                <a:latin typeface="+mn-lt"/>
                <a:ea typeface="+mn-ea"/>
                <a:cs typeface="+mn-cs"/>
              </a:rPr>
              <a:t>已经越来越得到重视。</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在多个应用的领域中，如社交网络分析，交通导航规划</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医药领域，都需要对数以万计的实体以及实体之间的关系进行处理，而图就是表示这些数据最自然最方便的形式。</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3</a:t>
            </a:fld>
            <a:endParaRPr lang="zh-CN" altLang="en-US"/>
          </a:p>
        </p:txBody>
      </p:sp>
    </p:spTree>
    <p:extLst>
      <p:ext uri="{BB962C8B-B14F-4D97-AF65-F5344CB8AC3E}">
        <p14:creationId xmlns:p14="http://schemas.microsoft.com/office/powerpoint/2010/main" val="2086156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从上世纪</a:t>
            </a:r>
            <a:r>
              <a:rPr lang="en-US" altLang="zh-CN" dirty="0"/>
              <a:t>80</a:t>
            </a:r>
            <a:r>
              <a:rPr lang="zh-CN" altLang="en-US" dirty="0"/>
              <a:t>年代末人们就开始研究如何给关系数据库加入时态方面的支持。这一波研究热度一直持续到</a:t>
            </a:r>
            <a:r>
              <a:rPr lang="en-US" altLang="zh-CN" dirty="0"/>
              <a:t>90</a:t>
            </a:r>
            <a:r>
              <a:rPr lang="zh-CN" altLang="en-US" dirty="0"/>
              <a:t>年代末，相关成果中部分较成熟的出现在</a:t>
            </a:r>
            <a:r>
              <a:rPr lang="en-US" altLang="zh-CN" dirty="0"/>
              <a:t>SQL:2011</a:t>
            </a:r>
            <a:r>
              <a:rPr lang="zh-CN" altLang="en-US" dirty="0"/>
              <a:t>标准中，目前主流的关系数据库已有不同程度的支持（</a:t>
            </a:r>
            <a:r>
              <a:rPr lang="en-US" altLang="zh-CN" dirty="0" err="1"/>
              <a:t>SQLServer</a:t>
            </a:r>
            <a:r>
              <a:rPr lang="zh-CN" altLang="en-US" dirty="0"/>
              <a:t>、</a:t>
            </a:r>
            <a:r>
              <a:rPr lang="en-US" altLang="zh-CN" dirty="0"/>
              <a:t>Oracle</a:t>
            </a:r>
            <a:r>
              <a:rPr lang="zh-CN" altLang="en-US" dirty="0"/>
              <a:t>支持、</a:t>
            </a:r>
            <a:r>
              <a:rPr lang="en-US" altLang="zh-CN" dirty="0"/>
              <a:t>PostgreSQL</a:t>
            </a:r>
            <a:r>
              <a:rPr lang="zh-CN" altLang="en-US" dirty="0"/>
              <a:t>通过插件支持，</a:t>
            </a:r>
            <a:r>
              <a:rPr lang="en-US" altLang="zh-CN" dirty="0"/>
              <a:t>MySQL</a:t>
            </a:r>
            <a:r>
              <a:rPr lang="zh-CN" altLang="en-US" dirty="0"/>
              <a:t>不支持）</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0BB15FF-D466-4D12-8050-D982E607D506}" type="slidenum">
              <a:rPr lang="zh-CN" altLang="en-US" smtClean="0"/>
              <a:t>16</a:t>
            </a:fld>
            <a:endParaRPr lang="zh-CN" altLang="en-US"/>
          </a:p>
        </p:txBody>
      </p:sp>
    </p:spTree>
    <p:extLst>
      <p:ext uri="{BB962C8B-B14F-4D97-AF65-F5344CB8AC3E}">
        <p14:creationId xmlns:p14="http://schemas.microsoft.com/office/powerpoint/2010/main" val="1216596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检索一条道路某时刻的属性值：</a:t>
            </a:r>
            <a:r>
              <a:rPr lang="en-US" altLang="zh-CN" dirty="0"/>
              <a:t>O(Log(N*T))</a:t>
            </a:r>
          </a:p>
          <a:p>
            <a:endParaRPr lang="en-US" altLang="zh-CN" dirty="0"/>
          </a:p>
          <a:p>
            <a:r>
              <a:rPr lang="zh-CN" altLang="en-US" dirty="0"/>
              <a:t>接近是因为需要考虑网络延迟，否则没有差别。</a:t>
            </a:r>
          </a:p>
        </p:txBody>
      </p:sp>
      <p:sp>
        <p:nvSpPr>
          <p:cNvPr id="4" name="灯片编号占位符 3"/>
          <p:cNvSpPr>
            <a:spLocks noGrp="1"/>
          </p:cNvSpPr>
          <p:nvPr>
            <p:ph type="sldNum" sz="quarter" idx="5"/>
          </p:nvPr>
        </p:nvSpPr>
        <p:spPr/>
        <p:txBody>
          <a:bodyPr/>
          <a:lstStyle/>
          <a:p>
            <a:fld id="{A0BB15FF-D466-4D12-8050-D982E607D506}" type="slidenum">
              <a:rPr lang="zh-CN" altLang="en-US" smtClean="0"/>
              <a:t>17</a:t>
            </a:fld>
            <a:endParaRPr lang="zh-CN" altLang="en-US"/>
          </a:p>
        </p:txBody>
      </p:sp>
    </p:spTree>
    <p:extLst>
      <p:ext uri="{BB962C8B-B14F-4D97-AF65-F5344CB8AC3E}">
        <p14:creationId xmlns:p14="http://schemas.microsoft.com/office/powerpoint/2010/main" val="1011545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时序数据的写入是比较平稳的，这点与应用数据不同，应用数据通常与应用的访问量成正比，而应用的访问量通常存在波峰波谷。时序数据的产生通常是以一个固定的时间频率产生，不会受其他因素的制约，其数据生成的速度是相对比较平稳的。时序数据是由每个个体独立生成，所以当个体数量众多时，通常写入的并发和吞吐量都是比较高的，特别是在物联网场景下。写入并发和吞吐量，可以简单的通过个体数量和数据生成频率来计算，例如若你有</a:t>
            </a:r>
            <a:r>
              <a:rPr lang="en-US" altLang="zh-CN" dirty="0"/>
              <a:t>1000</a:t>
            </a:r>
            <a:r>
              <a:rPr lang="zh-CN" altLang="en-US" dirty="0"/>
              <a:t>个个体以</a:t>
            </a:r>
            <a:r>
              <a:rPr lang="en-US" altLang="zh-CN" dirty="0"/>
              <a:t>10</a:t>
            </a:r>
            <a:r>
              <a:rPr lang="zh-CN" altLang="en-US" dirty="0"/>
              <a:t>秒的频率产生数据，则你平均每秒产生的并发和写入量就是</a:t>
            </a:r>
            <a:r>
              <a:rPr lang="en-US" altLang="zh-CN" dirty="0"/>
              <a:t>100</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时序数据上</a:t>
            </a:r>
            <a:r>
              <a:rPr lang="en-US" altLang="zh-CN" dirty="0"/>
              <a:t>95%-99%</a:t>
            </a:r>
            <a:r>
              <a:rPr lang="zh-CN" altLang="en-US" dirty="0"/>
              <a:t>的操作都是写操作，是典型的写多读少的数据。这与其数据特性相关，例如监控数据，你的监控项可能很多，但是你真正去读的可能比较少，通常只会关心几个特定的关键指标或者在特定的场景下才会去读数据。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时序数据的写入是实时的，且每次写入都是最近生成的数据，这与其数据生成的特点相关，因为其数据生成是随着时间推进的，而新生成的数据会实时的进行写入。数据写入无更新，在时间这个维度上，随着时间的推进，每次数据都是新数据，不会存在旧数据的更新，不过不排除人为的对数据做订正。</a:t>
            </a:r>
          </a:p>
        </p:txBody>
      </p:sp>
      <p:sp>
        <p:nvSpPr>
          <p:cNvPr id="4" name="灯片编号占位符 3"/>
          <p:cNvSpPr>
            <a:spLocks noGrp="1"/>
          </p:cNvSpPr>
          <p:nvPr>
            <p:ph type="sldNum" sz="quarter" idx="5"/>
          </p:nvPr>
        </p:nvSpPr>
        <p:spPr/>
        <p:txBody>
          <a:bodyPr/>
          <a:lstStyle/>
          <a:p>
            <a:fld id="{A0BB15FF-D466-4D12-8050-D982E607D506}" type="slidenum">
              <a:rPr lang="zh-CN" altLang="en-US" smtClean="0"/>
              <a:t>18</a:t>
            </a:fld>
            <a:endParaRPr lang="zh-CN" altLang="en-US"/>
          </a:p>
        </p:txBody>
      </p:sp>
    </p:spTree>
    <p:extLst>
      <p:ext uri="{BB962C8B-B14F-4D97-AF65-F5344CB8AC3E}">
        <p14:creationId xmlns:p14="http://schemas.microsoft.com/office/powerpoint/2010/main" val="1354222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TGraph</a:t>
            </a:r>
            <a:r>
              <a:rPr lang="zh-CN" altLang="en-US" dirty="0"/>
              <a:t>通过定制存储系统使得：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检索一条道路某时刻的属性值：</a:t>
            </a:r>
            <a:r>
              <a:rPr lang="en-US" altLang="zh-CN" dirty="0"/>
              <a:t>O(Log(N*T))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检索一条时态路径：</a:t>
            </a:r>
            <a:r>
              <a:rPr lang="en-US" altLang="zh-CN" dirty="0"/>
              <a:t>O(K</a:t>
            </a:r>
            <a:r>
              <a:rPr lang="zh-CN" altLang="en-US" dirty="0"/>
              <a:t>*</a:t>
            </a:r>
            <a:r>
              <a:rPr lang="en-US" altLang="zh-CN" dirty="0"/>
              <a:t>C</a:t>
            </a:r>
            <a:r>
              <a:rPr lang="zh-CN" altLang="en-US" dirty="0"/>
              <a:t>*</a:t>
            </a:r>
            <a:r>
              <a:rPr lang="en-US" altLang="zh-CN" dirty="0"/>
              <a:t>Log(N</a:t>
            </a:r>
            <a:r>
              <a:rPr lang="zh-CN" altLang="en-US" dirty="0"/>
              <a:t>*</a:t>
            </a:r>
            <a:r>
              <a:rPr lang="en-US" altLang="zh-CN" dirty="0"/>
              <a:t>T))</a:t>
            </a:r>
          </a:p>
          <a:p>
            <a:endParaRPr lang="zh-CN" altLang="en-US" dirty="0"/>
          </a:p>
        </p:txBody>
      </p:sp>
      <p:sp>
        <p:nvSpPr>
          <p:cNvPr id="4" name="灯片编号占位符 3"/>
          <p:cNvSpPr>
            <a:spLocks noGrp="1"/>
          </p:cNvSpPr>
          <p:nvPr>
            <p:ph type="sldNum" sz="quarter" idx="5"/>
          </p:nvPr>
        </p:nvSpPr>
        <p:spPr/>
        <p:txBody>
          <a:bodyPr/>
          <a:lstStyle/>
          <a:p>
            <a:fld id="{A0BB15FF-D466-4D12-8050-D982E607D506}" type="slidenum">
              <a:rPr lang="zh-CN" altLang="en-US" smtClean="0"/>
              <a:t>19</a:t>
            </a:fld>
            <a:endParaRPr lang="zh-CN" altLang="en-US"/>
          </a:p>
        </p:txBody>
      </p:sp>
    </p:spTree>
    <p:extLst>
      <p:ext uri="{BB962C8B-B14F-4D97-AF65-F5344CB8AC3E}">
        <p14:creationId xmlns:p14="http://schemas.microsoft.com/office/powerpoint/2010/main" val="268058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dirty="0"/>
              <a:t>temporal value</a:t>
            </a:r>
            <a:r>
              <a:rPr lang="zh-CN" altLang="en-US" dirty="0"/>
              <a:t>可以被看做是时态关系，但是只支持有限的几种操作。</a:t>
            </a:r>
            <a:endParaRPr lang="en-US" altLang="zh-CN" dirty="0"/>
          </a:p>
          <a:p>
            <a:r>
              <a:rPr lang="zh-CN" altLang="en-US" dirty="0"/>
              <a:t>选择：按值和时间选择。</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Edge stream</a:t>
            </a:r>
            <a:r>
              <a:rPr lang="zh-CN" altLang="en-US" dirty="0"/>
              <a:t>模型计算两点间的时态最短路径需要</a:t>
            </a:r>
            <a:r>
              <a:rPr lang="en-US" altLang="zh-CN" dirty="0"/>
              <a:t>O(</a:t>
            </a:r>
            <a:r>
              <a:rPr lang="en-US" altLang="zh-CN" dirty="0" err="1"/>
              <a:t>n+M</a:t>
            </a:r>
            <a:r>
              <a:rPr lang="en-US" altLang="zh-CN" dirty="0"/>
              <a:t>)</a:t>
            </a:r>
            <a:r>
              <a:rPr lang="zh-CN" altLang="en-US" dirty="0"/>
              <a:t>，把对应时间段内的数据全部扫描一遍，但实际上不相关的路径上的交通数据其实是不需要访问的。</a:t>
            </a:r>
          </a:p>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20</a:t>
            </a:fld>
            <a:endParaRPr lang="zh-CN" altLang="en-US"/>
          </a:p>
        </p:txBody>
      </p:sp>
    </p:spTree>
    <p:extLst>
      <p:ext uri="{BB962C8B-B14F-4D97-AF65-F5344CB8AC3E}">
        <p14:creationId xmlns:p14="http://schemas.microsoft.com/office/powerpoint/2010/main" val="4118175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dirty="0"/>
              <a:t>temporal value</a:t>
            </a:r>
            <a:r>
              <a:rPr lang="zh-CN" altLang="en-US" dirty="0"/>
              <a:t>可以被看做是时态关系，但是只支持有限的几种操作。</a:t>
            </a:r>
            <a:endParaRPr lang="en-US" altLang="zh-CN" dirty="0"/>
          </a:p>
          <a:p>
            <a:r>
              <a:rPr lang="zh-CN" altLang="en-US" dirty="0"/>
              <a:t>选择：按值和时间选择。</a:t>
            </a:r>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21</a:t>
            </a:fld>
            <a:endParaRPr lang="zh-CN" altLang="en-US"/>
          </a:p>
        </p:txBody>
      </p:sp>
    </p:spTree>
    <p:extLst>
      <p:ext uri="{BB962C8B-B14F-4D97-AF65-F5344CB8AC3E}">
        <p14:creationId xmlns:p14="http://schemas.microsoft.com/office/powerpoint/2010/main" val="2076604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en-US" altLang="zh-CN" b="1" dirty="0"/>
              <a:t>Nepal</a:t>
            </a:r>
            <a:r>
              <a:rPr lang="en-US" altLang="zh-CN" dirty="0"/>
              <a:t> [Johnson, Sigmod’16][</a:t>
            </a:r>
            <a:r>
              <a:rPr lang="en-US" altLang="zh-CN" dirty="0" err="1"/>
              <a:t>Jamkhedkar</a:t>
            </a:r>
            <a:r>
              <a:rPr lang="en-US" altLang="zh-CN" dirty="0"/>
              <a:t>, Sigmod’17’18] </a:t>
            </a:r>
            <a:r>
              <a:rPr lang="zh-CN" altLang="en-US" dirty="0"/>
              <a:t>贝尔实验室的</a:t>
            </a:r>
            <a:endParaRPr lang="en-US" altLang="zh-CN" dirty="0"/>
          </a:p>
          <a:p>
            <a:pPr lvl="1">
              <a:lnSpc>
                <a:spcPct val="120000"/>
              </a:lnSpc>
            </a:pPr>
            <a:r>
              <a:rPr lang="zh-CN" altLang="en-US" dirty="0"/>
              <a:t>支持时间点和时间区间查询路径。</a:t>
            </a:r>
            <a:endParaRPr lang="en-US" altLang="zh-CN" dirty="0"/>
          </a:p>
          <a:p>
            <a:pPr lvl="1">
              <a:lnSpc>
                <a:spcPct val="120000"/>
              </a:lnSpc>
            </a:pPr>
            <a:r>
              <a:rPr lang="zh-CN" altLang="en-US" dirty="0"/>
              <a:t>时态功能基于</a:t>
            </a:r>
            <a:r>
              <a:rPr lang="en-US" altLang="zh-CN" dirty="0"/>
              <a:t>Postgres</a:t>
            </a:r>
            <a:r>
              <a:rPr lang="zh-CN" altLang="en-US" dirty="0"/>
              <a:t>的</a:t>
            </a:r>
            <a:r>
              <a:rPr lang="en-US" altLang="zh-CN" dirty="0"/>
              <a:t>temporal table</a:t>
            </a:r>
            <a:r>
              <a:rPr lang="zh-CN" altLang="en-US" dirty="0"/>
              <a:t>（</a:t>
            </a:r>
            <a:r>
              <a:rPr lang="en-US" altLang="zh-CN" dirty="0"/>
              <a:t>TSB-Tree</a:t>
            </a:r>
            <a:r>
              <a:rPr lang="zh-CN" altLang="en-US" dirty="0"/>
              <a:t>）实现</a:t>
            </a:r>
            <a:endParaRPr lang="en-US" altLang="zh-CN" dirty="0"/>
          </a:p>
          <a:p>
            <a:pPr>
              <a:lnSpc>
                <a:spcPct val="120000"/>
              </a:lnSpc>
            </a:pPr>
            <a:r>
              <a:rPr lang="en-US" altLang="zh-CN" b="1" dirty="0"/>
              <a:t>Kineograph</a:t>
            </a:r>
            <a:r>
              <a:rPr lang="en-US" altLang="zh-CN" dirty="0"/>
              <a:t> [Cheng, EuroSys’12]</a:t>
            </a:r>
            <a:r>
              <a:rPr lang="zh-CN" altLang="en-US" dirty="0"/>
              <a:t>、</a:t>
            </a:r>
            <a:r>
              <a:rPr lang="en-US" altLang="zh-CN" b="1" dirty="0"/>
              <a:t>Chronons</a:t>
            </a:r>
            <a:r>
              <a:rPr lang="en-US" altLang="zh-CN" dirty="0"/>
              <a:t> [Han, Euro Sys’14]</a:t>
            </a:r>
            <a:r>
              <a:rPr lang="zh-CN" altLang="en-US" dirty="0"/>
              <a:t>、</a:t>
            </a:r>
            <a:r>
              <a:rPr lang="en-US" altLang="zh-CN" b="1" dirty="0"/>
              <a:t>Immortal Graph </a:t>
            </a:r>
            <a:r>
              <a:rPr lang="en-US" altLang="zh-CN" dirty="0"/>
              <a:t>[Miao, TOS’15] </a:t>
            </a:r>
            <a:r>
              <a:rPr lang="zh-CN" altLang="en-US" dirty="0"/>
              <a:t>中科大、微软亚洲研究院及总部、后来又加入了清华的</a:t>
            </a:r>
            <a:endParaRPr lang="en-US" altLang="zh-CN" dirty="0"/>
          </a:p>
          <a:p>
            <a:pPr lvl="1">
              <a:lnSpc>
                <a:spcPct val="120000"/>
              </a:lnSpc>
            </a:pPr>
            <a:r>
              <a:rPr lang="zh-CN" altLang="en-US" dirty="0"/>
              <a:t>时态图分析引擎，用于研究网络度量指标随时间变化的情况。</a:t>
            </a:r>
            <a:endParaRPr lang="en-US" altLang="zh-CN" dirty="0"/>
          </a:p>
          <a:p>
            <a:pPr lvl="1">
              <a:lnSpc>
                <a:spcPct val="120000"/>
              </a:lnSpc>
            </a:pPr>
            <a:r>
              <a:rPr lang="zh-CN" altLang="en-US" dirty="0"/>
              <a:t>支持时间点和时间区间查询网络度量指标。</a:t>
            </a:r>
            <a:endParaRPr lang="en-US" altLang="zh-CN" dirty="0"/>
          </a:p>
          <a:p>
            <a:pPr lvl="1">
              <a:lnSpc>
                <a:spcPct val="120000"/>
              </a:lnSpc>
            </a:pPr>
            <a:r>
              <a:rPr lang="zh-CN" altLang="en-US" dirty="0"/>
              <a:t>通过并发和</a:t>
            </a:r>
            <a:r>
              <a:rPr lang="en-US" altLang="zh-CN" dirty="0"/>
              <a:t>Data locality</a:t>
            </a:r>
            <a:r>
              <a:rPr lang="zh-CN" altLang="en-US" dirty="0"/>
              <a:t>机制来加速相关算法（时间区间查询）。</a:t>
            </a:r>
            <a:endParaRPr lang="en-US" altLang="zh-CN" dirty="0"/>
          </a:p>
          <a:p>
            <a:pPr>
              <a:lnSpc>
                <a:spcPct val="120000"/>
              </a:lnSpc>
            </a:pPr>
            <a:r>
              <a:rPr lang="en-US" altLang="zh-CN" b="1" dirty="0" err="1"/>
              <a:t>DeltaGraph</a:t>
            </a:r>
            <a:r>
              <a:rPr lang="en-US" altLang="zh-CN" dirty="0"/>
              <a:t> [Khurana, ICDE’13]</a:t>
            </a:r>
            <a:r>
              <a:rPr lang="zh-CN" altLang="en-US" dirty="0"/>
              <a:t>、</a:t>
            </a:r>
            <a:r>
              <a:rPr lang="en-US" altLang="zh-CN" b="1" dirty="0"/>
              <a:t>Historical Graph Store</a:t>
            </a:r>
            <a:r>
              <a:rPr lang="en-US" altLang="zh-CN" dirty="0"/>
              <a:t> (HGS) [Khurana, EDBT’16] </a:t>
            </a:r>
            <a:r>
              <a:rPr lang="zh-CN" altLang="en-US" dirty="0"/>
              <a:t>马里兰大学</a:t>
            </a:r>
            <a:endParaRPr lang="en-US" altLang="zh-CN" dirty="0"/>
          </a:p>
          <a:p>
            <a:pPr lvl="1">
              <a:lnSpc>
                <a:spcPct val="120000"/>
              </a:lnSpc>
            </a:pPr>
            <a:r>
              <a:rPr lang="zh-CN" altLang="en-US" dirty="0"/>
              <a:t>快速</a:t>
            </a:r>
            <a:r>
              <a:rPr lang="en-US" altLang="zh-CN" dirty="0"/>
              <a:t>snapshot</a:t>
            </a:r>
            <a:r>
              <a:rPr lang="zh-CN" altLang="en-US" dirty="0"/>
              <a:t>查询</a:t>
            </a:r>
            <a:endParaRPr lang="en-US" altLang="zh-CN" dirty="0"/>
          </a:p>
          <a:p>
            <a:pPr lvl="1">
              <a:lnSpc>
                <a:spcPct val="120000"/>
              </a:lnSpc>
            </a:pPr>
            <a:r>
              <a:rPr lang="zh-CN" altLang="en-US" dirty="0"/>
              <a:t>基于输入流快速构造实时更新的</a:t>
            </a:r>
            <a:r>
              <a:rPr lang="en-US" altLang="zh-CN" dirty="0"/>
              <a:t>graph</a:t>
            </a:r>
            <a:r>
              <a:rPr lang="zh-CN" altLang="en-US" dirty="0"/>
              <a:t>并计算全局属性。基于</a:t>
            </a:r>
            <a:r>
              <a:rPr lang="en-US" altLang="zh-CN" dirty="0"/>
              <a:t>snapshot</a:t>
            </a:r>
            <a:r>
              <a:rPr lang="zh-CN" altLang="en-US" dirty="0"/>
              <a:t>查询</a:t>
            </a:r>
          </a:p>
          <a:p>
            <a:pPr>
              <a:lnSpc>
                <a:spcPct val="120000"/>
              </a:lnSpc>
            </a:pPr>
            <a:r>
              <a:rPr lang="en-US" altLang="zh-CN" b="1" dirty="0"/>
              <a:t>G* </a:t>
            </a:r>
            <a:r>
              <a:rPr lang="zh-CN" altLang="en-US" dirty="0"/>
              <a:t>纽约州立大学阿尔巴尼分校及韩国</a:t>
            </a:r>
            <a:endParaRPr lang="en-US" altLang="zh-CN" dirty="0"/>
          </a:p>
          <a:p>
            <a:pPr lvl="1">
              <a:lnSpc>
                <a:spcPct val="120000"/>
              </a:lnSpc>
            </a:pPr>
            <a:r>
              <a:rPr lang="zh-CN" altLang="en-US" dirty="0"/>
              <a:t>基于</a:t>
            </a:r>
            <a:r>
              <a:rPr lang="en-US" altLang="zh-CN" dirty="0"/>
              <a:t>TSB-Tree</a:t>
            </a:r>
            <a:r>
              <a:rPr lang="zh-CN" altLang="en-US" dirty="0"/>
              <a:t>的</a:t>
            </a:r>
            <a:r>
              <a:rPr lang="en-US" altLang="zh-CN" dirty="0"/>
              <a:t>snapshot</a:t>
            </a:r>
            <a:r>
              <a:rPr lang="zh-CN" altLang="en-US" dirty="0"/>
              <a:t>查询。</a:t>
            </a:r>
            <a:endParaRPr lang="en-US" altLang="zh-CN" dirty="0"/>
          </a:p>
          <a:p>
            <a:pPr>
              <a:lnSpc>
                <a:spcPct val="120000"/>
              </a:lnSpc>
            </a:pPr>
            <a:r>
              <a:rPr lang="zh-CN" altLang="en-US" dirty="0"/>
              <a:t>工业界：暂无</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0BB15FF-D466-4D12-8050-D982E607D506}" type="slidenum">
              <a:rPr lang="zh-CN" altLang="en-US" smtClean="0"/>
              <a:t>22</a:t>
            </a:fld>
            <a:endParaRPr lang="zh-CN" altLang="en-US"/>
          </a:p>
        </p:txBody>
      </p:sp>
    </p:spTree>
    <p:extLst>
      <p:ext uri="{BB962C8B-B14F-4D97-AF65-F5344CB8AC3E}">
        <p14:creationId xmlns:p14="http://schemas.microsoft.com/office/powerpoint/2010/main" val="128029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t>偏重数据分析而非数据管理</a:t>
            </a:r>
            <a:endParaRPr lang="en-US" altLang="zh-CN" dirty="0"/>
          </a:p>
          <a:p>
            <a:pPr lvl="1">
              <a:lnSpc>
                <a:spcPct val="120000"/>
              </a:lnSpc>
            </a:pPr>
            <a:r>
              <a:rPr lang="zh-CN" altLang="en-US" dirty="0"/>
              <a:t>仅</a:t>
            </a:r>
            <a:r>
              <a:rPr lang="en-US" altLang="zh-CN" dirty="0"/>
              <a:t>Nepal</a:t>
            </a:r>
            <a:r>
              <a:rPr lang="zh-CN" altLang="en-US" dirty="0"/>
              <a:t>支持事务及</a:t>
            </a:r>
            <a:r>
              <a:rPr lang="en-US" altLang="zh-CN" dirty="0"/>
              <a:t>ACID</a:t>
            </a:r>
          </a:p>
          <a:p>
            <a:pPr>
              <a:lnSpc>
                <a:spcPct val="120000"/>
              </a:lnSpc>
            </a:pPr>
            <a:r>
              <a:rPr lang="zh-CN" altLang="en-US" dirty="0"/>
              <a:t>关注图的结构变化而非属性变化</a:t>
            </a:r>
            <a:endParaRPr lang="en-US" altLang="zh-CN" dirty="0"/>
          </a:p>
          <a:p>
            <a:pPr lvl="1">
              <a:lnSpc>
                <a:spcPct val="120000"/>
              </a:lnSpc>
            </a:pPr>
            <a:r>
              <a:rPr lang="zh-CN" altLang="en-US" dirty="0"/>
              <a:t>因此也根本不会有</a:t>
            </a:r>
            <a:r>
              <a:rPr lang="en-US" altLang="zh-CN" dirty="0"/>
              <a:t>temporal value Aggregation</a:t>
            </a:r>
            <a:r>
              <a:rPr lang="zh-CN" altLang="en-US" dirty="0"/>
              <a:t>的查询需求</a:t>
            </a:r>
            <a:endParaRPr lang="en-US" altLang="zh-CN" dirty="0"/>
          </a:p>
          <a:p>
            <a:pPr>
              <a:lnSpc>
                <a:spcPct val="120000"/>
              </a:lnSpc>
            </a:pPr>
            <a:r>
              <a:rPr lang="zh-CN" altLang="en-US" dirty="0"/>
              <a:t>支持的查询有限，主要针对</a:t>
            </a:r>
            <a:r>
              <a:rPr lang="en-US" altLang="zh-CN" dirty="0"/>
              <a:t>snapshot</a:t>
            </a:r>
            <a:r>
              <a:rPr lang="zh-CN" altLang="en-US" dirty="0"/>
              <a:t>查询优化</a:t>
            </a:r>
            <a:endParaRPr lang="en-US" altLang="zh-CN" dirty="0"/>
          </a:p>
          <a:p>
            <a:pPr lvl="1">
              <a:lnSpc>
                <a:spcPct val="120000"/>
              </a:lnSpc>
            </a:pPr>
            <a:r>
              <a:rPr lang="zh-CN" altLang="en-US" dirty="0"/>
              <a:t>均不支持带有</a:t>
            </a:r>
            <a:r>
              <a:rPr lang="en-US" altLang="zh-CN" dirty="0"/>
              <a:t>temporal predicate</a:t>
            </a:r>
            <a:r>
              <a:rPr lang="zh-CN" altLang="en-US" dirty="0"/>
              <a:t>的查询</a:t>
            </a:r>
            <a:endParaRPr lang="en-US" altLang="zh-CN" dirty="0"/>
          </a:p>
          <a:p>
            <a:pPr>
              <a:lnSpc>
                <a:spcPct val="120000"/>
              </a:lnSpc>
            </a:pPr>
            <a:r>
              <a:rPr lang="zh-CN" altLang="en-US" dirty="0"/>
              <a:t>查询语言的支持</a:t>
            </a:r>
            <a:r>
              <a:rPr lang="en-US" altLang="zh-CN" dirty="0"/>
              <a:t>poorly</a:t>
            </a:r>
          </a:p>
          <a:p>
            <a:pPr lvl="1">
              <a:lnSpc>
                <a:spcPct val="120000"/>
              </a:lnSpc>
            </a:pPr>
            <a:r>
              <a:rPr lang="zh-CN" altLang="en-US" dirty="0"/>
              <a:t>只有</a:t>
            </a:r>
            <a:r>
              <a:rPr lang="en-US" altLang="zh-CN" dirty="0"/>
              <a:t>G*</a:t>
            </a:r>
            <a:r>
              <a:rPr lang="zh-CN" altLang="en-US" dirty="0"/>
              <a:t>提供了查询语言（命令式</a:t>
            </a:r>
            <a:r>
              <a:rPr lang="en-US" altLang="zh-CN" dirty="0"/>
              <a:t>+</a:t>
            </a:r>
            <a:r>
              <a:rPr lang="zh-CN" altLang="en-US" dirty="0"/>
              <a:t>声明式）</a:t>
            </a:r>
            <a:endParaRPr lang="en-US" altLang="zh-CN" dirty="0"/>
          </a:p>
          <a:p>
            <a:pPr lvl="2">
              <a:lnSpc>
                <a:spcPct val="120000"/>
              </a:lnSpc>
            </a:pPr>
            <a:r>
              <a:rPr lang="zh-CN" altLang="en-US" dirty="0"/>
              <a:t>声明式的只是简单翻译成命令式，没有查询优化</a:t>
            </a:r>
            <a:endParaRPr lang="en-US" altLang="zh-CN" dirty="0"/>
          </a:p>
          <a:p>
            <a:pPr lvl="1">
              <a:lnSpc>
                <a:spcPct val="120000"/>
              </a:lnSpc>
            </a:pPr>
            <a:r>
              <a:rPr lang="zh-CN" altLang="en-US" dirty="0"/>
              <a:t>其他系统只提供了</a:t>
            </a:r>
            <a:r>
              <a:rPr lang="en-US" altLang="zh-CN" dirty="0"/>
              <a:t>API</a:t>
            </a:r>
            <a:r>
              <a:rPr lang="zh-CN" altLang="en-US" dirty="0"/>
              <a:t>接口。</a:t>
            </a:r>
            <a:endParaRPr lang="en-US" altLang="zh-CN" dirty="0"/>
          </a:p>
          <a:p>
            <a:pPr>
              <a:lnSpc>
                <a:spcPct val="120000"/>
              </a:lnSpc>
            </a:pPr>
            <a:r>
              <a:rPr lang="en-US" altLang="zh-CN" dirty="0"/>
              <a:t>Our Contribution</a:t>
            </a:r>
          </a:p>
          <a:p>
            <a:pPr lvl="1">
              <a:lnSpc>
                <a:spcPct val="120000"/>
              </a:lnSpc>
            </a:pPr>
            <a:r>
              <a:rPr lang="zh-CN" altLang="en-US" dirty="0"/>
              <a:t>原生支持时态属性存储与管理（</a:t>
            </a:r>
            <a:r>
              <a:rPr lang="en-US" altLang="zh-CN" dirty="0"/>
              <a:t>ACID</a:t>
            </a:r>
            <a:r>
              <a:rPr lang="zh-CN" altLang="en-US" dirty="0"/>
              <a:t>）</a:t>
            </a:r>
            <a:endParaRPr lang="en-US" altLang="zh-CN" dirty="0"/>
          </a:p>
          <a:p>
            <a:pPr lvl="1">
              <a:lnSpc>
                <a:spcPct val="120000"/>
              </a:lnSpc>
            </a:pPr>
            <a:r>
              <a:rPr lang="zh-CN" altLang="en-US" dirty="0"/>
              <a:t>为属性快速变化进行优化</a:t>
            </a:r>
            <a:endParaRPr lang="en-US" altLang="zh-CN" dirty="0"/>
          </a:p>
          <a:p>
            <a:pPr lvl="1">
              <a:lnSpc>
                <a:spcPct val="120000"/>
              </a:lnSpc>
            </a:pPr>
            <a:r>
              <a:rPr lang="zh-CN" altLang="en-US" dirty="0"/>
              <a:t>提供</a:t>
            </a:r>
            <a:r>
              <a:rPr lang="en-US" altLang="zh-CN" dirty="0"/>
              <a:t>temporal predicate</a:t>
            </a:r>
            <a:r>
              <a:rPr lang="zh-CN" altLang="en-US" dirty="0"/>
              <a:t>查询（后面用索引加速）</a:t>
            </a:r>
            <a:endParaRPr lang="en-US" altLang="zh-CN" dirty="0"/>
          </a:p>
          <a:p>
            <a:pPr lvl="1">
              <a:lnSpc>
                <a:spcPct val="120000"/>
              </a:lnSpc>
            </a:pPr>
            <a:r>
              <a:rPr lang="zh-CN" altLang="en-US" dirty="0"/>
              <a:t>支持时态图的查询语言</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0BB15FF-D466-4D12-8050-D982E607D506}" type="slidenum">
              <a:rPr lang="zh-CN" altLang="en-US" smtClean="0"/>
              <a:t>23</a:t>
            </a:fld>
            <a:endParaRPr lang="zh-CN" altLang="en-US"/>
          </a:p>
        </p:txBody>
      </p:sp>
    </p:spTree>
    <p:extLst>
      <p:ext uri="{BB962C8B-B14F-4D97-AF65-F5344CB8AC3E}">
        <p14:creationId xmlns:p14="http://schemas.microsoft.com/office/powerpoint/2010/main" val="925760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t>红色只是表明了</a:t>
            </a:r>
            <a:r>
              <a:rPr lang="en-US" altLang="zh-CN" dirty="0"/>
              <a:t>highlight</a:t>
            </a:r>
            <a:r>
              <a:rPr lang="zh-CN" altLang="en-US" dirty="0"/>
              <a:t>，但是还有很多工作如事务、日志、故障恢复、锁等属于并非亮点但必须做好的。</a:t>
            </a:r>
            <a:endParaRPr lang="en-US" altLang="zh-CN" dirty="0"/>
          </a:p>
          <a:p>
            <a:pPr>
              <a:lnSpc>
                <a:spcPct val="120000"/>
              </a:lnSpc>
            </a:pPr>
            <a:endParaRPr lang="en-US" altLang="zh-CN" dirty="0"/>
          </a:p>
          <a:p>
            <a:pPr>
              <a:lnSpc>
                <a:spcPct val="120000"/>
              </a:lnSpc>
            </a:pPr>
            <a:r>
              <a:rPr lang="zh-CN" altLang="en-US" dirty="0"/>
              <a:t>我的工作主要集中在索引和语言上，但是重写之前的系统让我花费了很长的时间。</a:t>
            </a:r>
          </a:p>
        </p:txBody>
      </p:sp>
      <p:sp>
        <p:nvSpPr>
          <p:cNvPr id="4" name="灯片编号占位符 3"/>
          <p:cNvSpPr>
            <a:spLocks noGrp="1"/>
          </p:cNvSpPr>
          <p:nvPr>
            <p:ph type="sldNum" sz="quarter" idx="5"/>
          </p:nvPr>
        </p:nvSpPr>
        <p:spPr/>
        <p:txBody>
          <a:bodyPr/>
          <a:lstStyle/>
          <a:p>
            <a:fld id="{A0BB15FF-D466-4D12-8050-D982E607D506}" type="slidenum">
              <a:rPr lang="zh-CN" altLang="en-US" smtClean="0"/>
              <a:t>25</a:t>
            </a:fld>
            <a:endParaRPr lang="zh-CN" altLang="en-US"/>
          </a:p>
        </p:txBody>
      </p:sp>
    </p:spTree>
    <p:extLst>
      <p:ext uri="{BB962C8B-B14F-4D97-AF65-F5344CB8AC3E}">
        <p14:creationId xmlns:p14="http://schemas.microsoft.com/office/powerpoint/2010/main" val="3277407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Nepal</a:t>
            </a:r>
            <a:r>
              <a:rPr lang="zh-CN" altLang="en-US" dirty="0"/>
              <a:t>支持</a:t>
            </a:r>
            <a:r>
              <a:rPr lang="en-US" altLang="zh-CN" dirty="0"/>
              <a:t>Temporal Predicate</a:t>
            </a:r>
            <a:r>
              <a:rPr lang="zh-CN" altLang="en-US" dirty="0"/>
              <a:t>查询的特例，</a:t>
            </a:r>
          </a:p>
        </p:txBody>
      </p:sp>
      <p:sp>
        <p:nvSpPr>
          <p:cNvPr id="4" name="灯片编号占位符 3"/>
          <p:cNvSpPr>
            <a:spLocks noGrp="1"/>
          </p:cNvSpPr>
          <p:nvPr>
            <p:ph type="sldNum" sz="quarter" idx="5"/>
          </p:nvPr>
        </p:nvSpPr>
        <p:spPr/>
        <p:txBody>
          <a:bodyPr/>
          <a:lstStyle/>
          <a:p>
            <a:fld id="{A0BB15FF-D466-4D12-8050-D982E607D506}" type="slidenum">
              <a:rPr lang="zh-CN" altLang="en-US" smtClean="0"/>
              <a:t>26</a:t>
            </a:fld>
            <a:endParaRPr lang="zh-CN" altLang="en-US"/>
          </a:p>
        </p:txBody>
      </p:sp>
    </p:spTree>
    <p:extLst>
      <p:ext uri="{BB962C8B-B14F-4D97-AF65-F5344CB8AC3E}">
        <p14:creationId xmlns:p14="http://schemas.microsoft.com/office/powerpoint/2010/main" val="3132228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sz="1200" kern="1200" dirty="0">
                <a:solidFill>
                  <a:schemeClr val="tx1"/>
                </a:solidFill>
                <a:effectLst/>
                <a:latin typeface="+mn-lt"/>
                <a:ea typeface="+mn-ea"/>
                <a:cs typeface="+mn-cs"/>
              </a:rPr>
              <a:t>这一页是帮助用户理解“什么情况下我们需要时态图”的几个场景的简单描述。</a:t>
            </a:r>
            <a:endParaRPr lang="en-US" altLang="zh-CN" sz="1200" kern="1200" dirty="0">
              <a:solidFill>
                <a:schemeClr val="tx1"/>
              </a:solidFill>
              <a:effectLst/>
              <a:latin typeface="+mn-lt"/>
              <a:ea typeface="+mn-ea"/>
              <a:cs typeface="+mn-cs"/>
            </a:endParaRPr>
          </a:p>
          <a:p>
            <a:endParaRPr lang="en-US" altLang="zh-CN" dirty="0"/>
          </a:p>
          <a:p>
            <a:r>
              <a:rPr lang="zh-CN" altLang="en-US" dirty="0"/>
              <a:t>边的有效时间及航班起飞和抵达的时间</a:t>
            </a:r>
            <a:endParaRPr lang="en-US" altLang="zh-CN" sz="1200" kern="1200" dirty="0">
              <a:solidFill>
                <a:schemeClr val="tx1"/>
              </a:solidFill>
              <a:effectLst/>
              <a:latin typeface="+mn-lt"/>
              <a:ea typeface="+mn-ea"/>
              <a:cs typeface="+mn-cs"/>
            </a:endParaRPr>
          </a:p>
          <a:p>
            <a:r>
              <a:rPr lang="zh-CN" altLang="en-US" dirty="0"/>
              <a:t>航班的边仅在航班起飞时刻允许进入，没写进去是因为这是一个相对特殊的约束。这里主要介绍结构变化和属性变化。（也许这个例子不好？）</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全球航班实时运行网络，来自（</a:t>
            </a:r>
            <a:r>
              <a:rPr lang="en-US" altLang="zh-CN" sz="1200" kern="1200" dirty="0">
                <a:solidFill>
                  <a:schemeClr val="tx1"/>
                </a:solidFill>
                <a:effectLst/>
                <a:latin typeface="+mn-lt"/>
                <a:ea typeface="+mn-ea"/>
                <a:cs typeface="+mn-cs"/>
              </a:rPr>
              <a:t>2018</a:t>
            </a:r>
            <a:r>
              <a:rPr lang="zh-CN" altLang="en-US"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12</a:t>
            </a:r>
            <a:r>
              <a:rPr lang="zh-CN" altLang="en-US"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29</a:t>
            </a:r>
            <a:r>
              <a:rPr lang="zh-CN" altLang="en-US" sz="1200" kern="1200" dirty="0">
                <a:solidFill>
                  <a:schemeClr val="tx1"/>
                </a:solidFill>
                <a:effectLst/>
                <a:latin typeface="+mn-lt"/>
                <a:ea typeface="+mn-ea"/>
                <a:cs typeface="+mn-cs"/>
              </a:rPr>
              <a:t>日</a:t>
            </a:r>
            <a:r>
              <a:rPr lang="en-US" altLang="zh-CN" sz="1200" kern="1200" dirty="0">
                <a:solidFill>
                  <a:schemeClr val="tx1"/>
                </a:solidFill>
                <a:effectLst/>
                <a:latin typeface="+mn-lt"/>
                <a:ea typeface="+mn-ea"/>
                <a:cs typeface="+mn-cs"/>
              </a:rPr>
              <a:t>8</a:t>
            </a:r>
            <a:r>
              <a:rPr lang="zh-CN" altLang="en-US" sz="1200" kern="1200" dirty="0">
                <a:solidFill>
                  <a:schemeClr val="tx1"/>
                </a:solidFill>
                <a:effectLst/>
                <a:latin typeface="+mn-lt"/>
                <a:ea typeface="+mn-ea"/>
                <a:cs typeface="+mn-cs"/>
              </a:rPr>
              <a:t>点</a:t>
            </a:r>
            <a:r>
              <a:rPr lang="en-US" altLang="zh-CN" sz="1200" kern="1200" dirty="0">
                <a:solidFill>
                  <a:schemeClr val="tx1"/>
                </a:solidFill>
                <a:effectLst/>
                <a:latin typeface="+mn-lt"/>
                <a:ea typeface="+mn-ea"/>
                <a:cs typeface="+mn-cs"/>
              </a:rPr>
              <a:t>40</a:t>
            </a:r>
            <a:r>
              <a:rPr lang="zh-CN" altLang="en-US" sz="1200" kern="1200" dirty="0">
                <a:solidFill>
                  <a:schemeClr val="tx1"/>
                </a:solidFill>
                <a:effectLst/>
                <a:latin typeface="+mn-lt"/>
                <a:ea typeface="+mn-ea"/>
                <a:cs typeface="+mn-cs"/>
              </a:rPr>
              <a:t>分）：</a:t>
            </a:r>
            <a:r>
              <a:rPr lang="en-US" altLang="zh-CN" sz="1200" kern="1200" dirty="0">
                <a:solidFill>
                  <a:schemeClr val="tx1"/>
                </a:solidFill>
                <a:effectLst/>
                <a:latin typeface="+mn-lt"/>
                <a:ea typeface="+mn-ea"/>
                <a:cs typeface="+mn-cs"/>
              </a:rPr>
              <a:t>http://map.variflight.com/</a:t>
            </a:r>
          </a:p>
          <a:p>
            <a:r>
              <a:rPr lang="zh-CN" altLang="en-US" sz="1200" kern="1200" dirty="0">
                <a:solidFill>
                  <a:schemeClr val="tx1"/>
                </a:solidFill>
                <a:effectLst/>
                <a:latin typeface="+mn-lt"/>
                <a:ea typeface="+mn-ea"/>
                <a:cs typeface="+mn-cs"/>
              </a:rPr>
              <a:t>图为“警察教科书式执法”微博话题的转发网络，来源 </a:t>
            </a:r>
            <a:r>
              <a:rPr lang="en-US" altLang="zh-CN" sz="1200" kern="1200" dirty="0">
                <a:solidFill>
                  <a:schemeClr val="tx1"/>
                </a:solidFill>
                <a:effectLst/>
                <a:latin typeface="+mn-lt"/>
                <a:ea typeface="+mn-ea"/>
                <a:cs typeface="+mn-cs"/>
              </a:rPr>
              <a:t>https://www.sohu.com/a/232712868_499808 </a:t>
            </a:r>
          </a:p>
          <a:p>
            <a:r>
              <a:rPr lang="zh-CN" altLang="en-US" sz="1200" kern="1200" dirty="0">
                <a:solidFill>
                  <a:schemeClr val="tx1"/>
                </a:solidFill>
                <a:effectLst/>
                <a:latin typeface="+mn-lt"/>
                <a:ea typeface="+mn-ea"/>
                <a:cs typeface="+mn-cs"/>
              </a:rPr>
              <a:t>图为“</a:t>
            </a:r>
            <a:r>
              <a:rPr lang="zh-CN" altLang="en-US" dirty="0"/>
              <a:t>小米旗舰新品发布会</a:t>
            </a:r>
            <a:r>
              <a:rPr lang="zh-CN" altLang="en-US" sz="1200" kern="1200" dirty="0">
                <a:solidFill>
                  <a:schemeClr val="tx1"/>
                </a:solidFill>
                <a:effectLst/>
                <a:latin typeface="+mn-lt"/>
                <a:ea typeface="+mn-ea"/>
                <a:cs typeface="+mn-cs"/>
              </a:rPr>
              <a:t>”微博话题的转发时间趋势，来源：</a:t>
            </a:r>
            <a:r>
              <a:rPr lang="en-US" altLang="zh-CN" sz="1200" kern="1200" dirty="0">
                <a:solidFill>
                  <a:schemeClr val="tx1"/>
                </a:solidFill>
                <a:effectLst/>
                <a:latin typeface="+mn-lt"/>
                <a:ea typeface="+mn-ea"/>
                <a:cs typeface="+mn-cs"/>
              </a:rPr>
              <a:t>http://www.weiboreach.com/main.html#cbfx/55e411b9b7c087d7bc31639c</a:t>
            </a:r>
          </a:p>
          <a:p>
            <a:r>
              <a:rPr lang="zh-CN" altLang="en-US" sz="1200" kern="1200" dirty="0">
                <a:solidFill>
                  <a:schemeClr val="tx1"/>
                </a:solidFill>
                <a:effectLst/>
                <a:latin typeface="+mn-lt"/>
                <a:ea typeface="+mn-ea"/>
                <a:cs typeface="+mn-cs"/>
              </a:rPr>
              <a:t>论文引用网络，来自</a:t>
            </a:r>
            <a:r>
              <a:rPr lang="en-US" altLang="zh-CN" sz="1200" kern="1200" dirty="0">
                <a:solidFill>
                  <a:schemeClr val="tx1"/>
                </a:solidFill>
                <a:effectLst/>
                <a:latin typeface="+mn-lt"/>
                <a:ea typeface="+mn-ea"/>
                <a:cs typeface="+mn-cs"/>
              </a:rPr>
              <a:t>https://scholarlykitchen.sspnet.org/2016/09/26/visualizing-citation-cartels/</a:t>
            </a:r>
          </a:p>
          <a:p>
            <a:endParaRPr lang="en-US" altLang="zh-CN" sz="1200" kern="1200" dirty="0">
              <a:solidFill>
                <a:schemeClr val="tx1"/>
              </a:solidFill>
              <a:effectLst/>
              <a:latin typeface="+mn-lt"/>
              <a:ea typeface="+mn-ea"/>
              <a:cs typeface="+mn-cs"/>
            </a:endParaRPr>
          </a:p>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4</a:t>
            </a:fld>
            <a:endParaRPr lang="zh-CN" altLang="en-US"/>
          </a:p>
        </p:txBody>
      </p:sp>
    </p:spTree>
    <p:extLst>
      <p:ext uri="{BB962C8B-B14F-4D97-AF65-F5344CB8AC3E}">
        <p14:creationId xmlns:p14="http://schemas.microsoft.com/office/powerpoint/2010/main" val="3081254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sv-SE" altLang="zh-CN" sz="1200" b="0" i="0" kern="1200" dirty="0">
                <a:solidFill>
                  <a:schemeClr val="tx1"/>
                </a:solidFill>
                <a:effectLst/>
                <a:latin typeface="+mn-lt"/>
                <a:ea typeface="+mn-ea"/>
                <a:cs typeface="+mn-cs"/>
              </a:rPr>
              <a:t>Neo4j</a:t>
            </a:r>
            <a:r>
              <a:rPr lang="zh-CN" altLang="en-US" sz="1200" b="0" i="0" kern="1200" dirty="0">
                <a:solidFill>
                  <a:schemeClr val="tx1"/>
                </a:solidFill>
                <a:effectLst/>
                <a:latin typeface="+mn-lt"/>
                <a:ea typeface="+mn-ea"/>
                <a:cs typeface="+mn-cs"/>
              </a:rPr>
              <a:t>的架构见：</a:t>
            </a:r>
            <a:r>
              <a:rPr lang="sv-SE" altLang="zh-CN" sz="1200" b="0" i="0" kern="1200" dirty="0">
                <a:solidFill>
                  <a:schemeClr val="tx1"/>
                </a:solidFill>
                <a:effectLst/>
                <a:latin typeface="+mn-lt"/>
                <a:ea typeface="+mn-ea"/>
                <a:cs typeface="+mn-cs"/>
              </a:rPr>
              <a:t>Tobias </a:t>
            </a:r>
            <a:r>
              <a:rPr lang="sv-SE" altLang="zh-CN" sz="1200" b="1" i="0" kern="1200" dirty="0">
                <a:solidFill>
                  <a:schemeClr val="tx1"/>
                </a:solidFill>
                <a:effectLst/>
                <a:latin typeface="+mn-lt"/>
                <a:ea typeface="+mn-ea"/>
                <a:cs typeface="+mn-cs"/>
              </a:rPr>
              <a:t>Lindaaker</a:t>
            </a:r>
            <a:r>
              <a:rPr lang="sv-SE" altLang="zh-CN" sz="1200" b="0" i="0" kern="1200" dirty="0">
                <a:solidFill>
                  <a:schemeClr val="tx1"/>
                </a:solidFill>
                <a:effectLst/>
                <a:latin typeface="+mn-lt"/>
                <a:ea typeface="+mn-ea"/>
                <a:cs typeface="+mn-cs"/>
              </a:rPr>
              <a:t>@Neo Technology. </a:t>
            </a:r>
            <a:r>
              <a:rPr lang="en-US" altLang="zh-CN" u="sng" dirty="0"/>
              <a:t>An overview of Neo4j Internals</a:t>
            </a:r>
            <a:r>
              <a:rPr lang="en-US" altLang="zh-CN" dirty="0"/>
              <a:t> (PPT). 2012-05</a:t>
            </a:r>
          </a:p>
          <a:p>
            <a:endParaRPr lang="en-US" altLang="zh-CN" dirty="0"/>
          </a:p>
          <a:p>
            <a:r>
              <a:rPr lang="zh-CN" altLang="en-US" dirty="0"/>
              <a:t>用户可以通过两种方式使用</a:t>
            </a:r>
            <a:r>
              <a:rPr lang="en-US" altLang="zh-CN" dirty="0"/>
              <a:t>TGraph</a:t>
            </a:r>
            <a:r>
              <a:rPr lang="zh-CN" altLang="en-US" dirty="0"/>
              <a:t>系统来管理时态图数据，一种是直接使用</a:t>
            </a:r>
            <a:r>
              <a:rPr lang="en-US" altLang="zh-CN" dirty="0"/>
              <a:t>TGraph</a:t>
            </a:r>
            <a:r>
              <a:rPr lang="zh-CN" altLang="en-US" dirty="0"/>
              <a:t>的核心</a:t>
            </a:r>
            <a:r>
              <a:rPr lang="en-US" altLang="zh-CN" dirty="0"/>
              <a:t>API</a:t>
            </a:r>
            <a:r>
              <a:rPr lang="zh-CN" altLang="en-US" dirty="0"/>
              <a:t>，另一种是通过</a:t>
            </a:r>
            <a:r>
              <a:rPr lang="en-US" altLang="zh-CN" dirty="0"/>
              <a:t>TCypher</a:t>
            </a:r>
            <a:r>
              <a:rPr lang="zh-CN" altLang="en-US" dirty="0"/>
              <a:t>语言。</a:t>
            </a:r>
            <a:endParaRPr lang="en-US" altLang="zh-CN" dirty="0"/>
          </a:p>
          <a:p>
            <a:endParaRPr lang="en-US" altLang="zh-CN" dirty="0"/>
          </a:p>
          <a:p>
            <a:r>
              <a:rPr lang="en-US" altLang="zh-CN" dirty="0"/>
              <a:t>TCypher</a:t>
            </a:r>
            <a:r>
              <a:rPr lang="zh-CN" altLang="en-US" dirty="0"/>
              <a:t>提供了函数库来帮助用户简化复杂的查询，同时用户也可以自定义函数（通过编写</a:t>
            </a:r>
            <a:r>
              <a:rPr lang="en-US" altLang="zh-CN" dirty="0"/>
              <a:t>Java</a:t>
            </a:r>
            <a:r>
              <a:rPr lang="zh-CN" altLang="en-US" dirty="0"/>
              <a:t>类）来扩展现有的</a:t>
            </a:r>
            <a:r>
              <a:rPr lang="en-US" altLang="zh-CN" dirty="0"/>
              <a:t>TCypher</a:t>
            </a:r>
            <a:r>
              <a:rPr lang="zh-CN" altLang="en-US" dirty="0"/>
              <a:t>函数库。</a:t>
            </a:r>
            <a:endParaRPr lang="en-US" altLang="zh-CN" dirty="0"/>
          </a:p>
          <a:p>
            <a:r>
              <a:rPr lang="en-US" altLang="zh-CN" dirty="0"/>
              <a:t>TCypher</a:t>
            </a:r>
            <a:r>
              <a:rPr lang="zh-CN" altLang="en-US" dirty="0"/>
              <a:t>在执行时会调用核心</a:t>
            </a:r>
            <a:r>
              <a:rPr lang="en-US" altLang="zh-CN" dirty="0"/>
              <a:t>API</a:t>
            </a:r>
            <a:r>
              <a:rPr lang="zh-CN" altLang="en-US" dirty="0"/>
              <a:t>来完成相关的操作。</a:t>
            </a:r>
            <a:endParaRPr lang="en-US" altLang="zh-CN" dirty="0"/>
          </a:p>
          <a:p>
            <a:endParaRPr lang="en-US" altLang="zh-CN" dirty="0"/>
          </a:p>
          <a:p>
            <a:r>
              <a:rPr lang="zh-CN" altLang="en-US" dirty="0"/>
              <a:t>核心</a:t>
            </a:r>
            <a:r>
              <a:rPr lang="en-US" altLang="zh-CN" dirty="0"/>
              <a:t>API</a:t>
            </a:r>
            <a:r>
              <a:rPr lang="zh-CN" altLang="en-US" dirty="0"/>
              <a:t>是一组</a:t>
            </a:r>
            <a:r>
              <a:rPr lang="en-US" altLang="zh-CN" dirty="0"/>
              <a:t>Java</a:t>
            </a:r>
            <a:r>
              <a:rPr lang="zh-CN" altLang="en-US" dirty="0"/>
              <a:t>类。提供了事务操作，基本的时态图读写操作，及建立</a:t>
            </a:r>
            <a:r>
              <a:rPr lang="en-US" altLang="zh-CN" dirty="0"/>
              <a:t>/</a:t>
            </a:r>
            <a:r>
              <a:rPr lang="zh-CN" altLang="en-US" dirty="0"/>
              <a:t>删除索引操作。</a:t>
            </a:r>
            <a:endParaRPr lang="en-US" altLang="zh-CN" dirty="0"/>
          </a:p>
          <a:p>
            <a:endParaRPr lang="en-US" altLang="zh-CN" dirty="0"/>
          </a:p>
          <a:p>
            <a:r>
              <a:rPr lang="zh-CN" altLang="en-US" dirty="0"/>
              <a:t>对时态图的所有操作都必须在事务内进行。系统采用</a:t>
            </a:r>
            <a:r>
              <a:rPr lang="en-US" altLang="zh-CN" dirty="0"/>
              <a:t>redo</a:t>
            </a:r>
            <a:r>
              <a:rPr lang="zh-CN" altLang="en-US" dirty="0"/>
              <a:t>日志，更新存储和索引前会先写入日志。</a:t>
            </a:r>
            <a:endParaRPr lang="en-US" altLang="zh-CN" dirty="0"/>
          </a:p>
          <a:p>
            <a:endParaRPr lang="en-US" altLang="zh-CN" dirty="0"/>
          </a:p>
          <a:p>
            <a:r>
              <a:rPr lang="zh-CN" altLang="en-US" dirty="0"/>
              <a:t>存储系统包括图拓扑机构存储、静态属性存储和时态属性存储三个部分。</a:t>
            </a:r>
            <a:endParaRPr lang="en-US" altLang="zh-CN" dirty="0"/>
          </a:p>
          <a:p>
            <a:endParaRPr lang="en-US" altLang="zh-CN" dirty="0"/>
          </a:p>
          <a:p>
            <a:r>
              <a:rPr lang="zh-CN" altLang="en-US" dirty="0"/>
              <a:t>目前支持静态属性索引及时态属性索引。</a:t>
            </a:r>
            <a:endParaRPr lang="en-US" altLang="zh-CN" dirty="0"/>
          </a:p>
          <a:p>
            <a:endParaRPr lang="en-US" altLang="zh-CN" dirty="0"/>
          </a:p>
          <a:p>
            <a:r>
              <a:rPr lang="zh-CN" altLang="en-US" dirty="0"/>
              <a:t>选择</a:t>
            </a:r>
            <a:r>
              <a:rPr lang="en-US" altLang="zh-CN" dirty="0"/>
              <a:t>Neo4j</a:t>
            </a:r>
            <a:r>
              <a:rPr lang="zh-CN" altLang="en-US" dirty="0"/>
              <a:t>作为基础主要考虑到其支持事务、</a:t>
            </a:r>
            <a:r>
              <a:rPr lang="en-US" altLang="zh-CN" dirty="0"/>
              <a:t>Native Graph</a:t>
            </a:r>
            <a:r>
              <a:rPr lang="zh-CN" altLang="en-US" dirty="0"/>
              <a:t>存储、有较成熟的查询语言等原因，同时可以更好的利用</a:t>
            </a:r>
            <a:r>
              <a:rPr lang="en-US" altLang="zh-CN" dirty="0"/>
              <a:t>Neo4j</a:t>
            </a:r>
            <a:r>
              <a:rPr lang="zh-CN" altLang="en-US" dirty="0"/>
              <a:t>生态系统。</a:t>
            </a:r>
            <a:endParaRPr lang="en-US" altLang="zh-CN" dirty="0"/>
          </a:p>
        </p:txBody>
      </p:sp>
      <p:sp>
        <p:nvSpPr>
          <p:cNvPr id="4" name="灯片编号占位符 3"/>
          <p:cNvSpPr>
            <a:spLocks noGrp="1"/>
          </p:cNvSpPr>
          <p:nvPr>
            <p:ph type="sldNum" sz="quarter" idx="5"/>
          </p:nvPr>
        </p:nvSpPr>
        <p:spPr/>
        <p:txBody>
          <a:bodyPr/>
          <a:lstStyle/>
          <a:p>
            <a:fld id="{A0BB15FF-D466-4D12-8050-D982E607D506}" type="slidenum">
              <a:rPr lang="zh-CN" altLang="en-US" smtClean="0"/>
              <a:t>28</a:t>
            </a:fld>
            <a:endParaRPr lang="zh-CN" altLang="en-US"/>
          </a:p>
        </p:txBody>
      </p:sp>
    </p:spTree>
    <p:extLst>
      <p:ext uri="{BB962C8B-B14F-4D97-AF65-F5344CB8AC3E}">
        <p14:creationId xmlns:p14="http://schemas.microsoft.com/office/powerpoint/2010/main" val="3322396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所有对磁盘数据的操作（创建修改插入删除）批量进行</a:t>
            </a:r>
          </a:p>
          <a:p>
            <a:endParaRPr lang="zh-CN" altLang="en-US" dirty="0"/>
          </a:p>
        </p:txBody>
      </p:sp>
      <p:sp>
        <p:nvSpPr>
          <p:cNvPr id="4" name="灯片编号占位符 3"/>
          <p:cNvSpPr>
            <a:spLocks noGrp="1"/>
          </p:cNvSpPr>
          <p:nvPr>
            <p:ph type="sldNum" sz="quarter" idx="5"/>
          </p:nvPr>
        </p:nvSpPr>
        <p:spPr/>
        <p:txBody>
          <a:bodyPr/>
          <a:lstStyle/>
          <a:p>
            <a:fld id="{A0BB15FF-D466-4D12-8050-D982E607D506}" type="slidenum">
              <a:rPr lang="zh-CN" altLang="en-US" smtClean="0"/>
              <a:t>31</a:t>
            </a:fld>
            <a:endParaRPr lang="zh-CN" altLang="en-US"/>
          </a:p>
        </p:txBody>
      </p:sp>
    </p:spTree>
    <p:extLst>
      <p:ext uri="{BB962C8B-B14F-4D97-AF65-F5344CB8AC3E}">
        <p14:creationId xmlns:p14="http://schemas.microsoft.com/office/powerpoint/2010/main" val="3014084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所有对磁盘数据的操作（创建修改插入删除）批量进行</a:t>
            </a:r>
          </a:p>
          <a:p>
            <a:endParaRPr lang="zh-CN" altLang="en-US" dirty="0"/>
          </a:p>
        </p:txBody>
      </p:sp>
      <p:sp>
        <p:nvSpPr>
          <p:cNvPr id="4" name="灯片编号占位符 3"/>
          <p:cNvSpPr>
            <a:spLocks noGrp="1"/>
          </p:cNvSpPr>
          <p:nvPr>
            <p:ph type="sldNum" sz="quarter" idx="5"/>
          </p:nvPr>
        </p:nvSpPr>
        <p:spPr/>
        <p:txBody>
          <a:bodyPr/>
          <a:lstStyle/>
          <a:p>
            <a:fld id="{A0BB15FF-D466-4D12-8050-D982E607D506}" type="slidenum">
              <a:rPr lang="zh-CN" altLang="en-US" smtClean="0"/>
              <a:t>32</a:t>
            </a:fld>
            <a:endParaRPr lang="zh-CN" altLang="en-US"/>
          </a:p>
        </p:txBody>
      </p:sp>
    </p:spTree>
    <p:extLst>
      <p:ext uri="{BB962C8B-B14F-4D97-AF65-F5344CB8AC3E}">
        <p14:creationId xmlns:p14="http://schemas.microsoft.com/office/powerpoint/2010/main" val="4272867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所有对磁盘数据的操作（创建修改插入删除）批量进行</a:t>
            </a:r>
          </a:p>
          <a:p>
            <a:endParaRPr lang="zh-CN" altLang="en-US" dirty="0"/>
          </a:p>
        </p:txBody>
      </p:sp>
      <p:sp>
        <p:nvSpPr>
          <p:cNvPr id="4" name="灯片编号占位符 3"/>
          <p:cNvSpPr>
            <a:spLocks noGrp="1"/>
          </p:cNvSpPr>
          <p:nvPr>
            <p:ph type="sldNum" sz="quarter" idx="5"/>
          </p:nvPr>
        </p:nvSpPr>
        <p:spPr/>
        <p:txBody>
          <a:bodyPr/>
          <a:lstStyle/>
          <a:p>
            <a:fld id="{A0BB15FF-D466-4D12-8050-D982E607D506}" type="slidenum">
              <a:rPr lang="zh-CN" altLang="en-US" smtClean="0"/>
              <a:t>33</a:t>
            </a:fld>
            <a:endParaRPr lang="zh-CN" altLang="en-US"/>
          </a:p>
        </p:txBody>
      </p:sp>
    </p:spTree>
    <p:extLst>
      <p:ext uri="{BB962C8B-B14F-4D97-AF65-F5344CB8AC3E}">
        <p14:creationId xmlns:p14="http://schemas.microsoft.com/office/powerpoint/2010/main" val="2918697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我们在实现</a:t>
            </a:r>
            <a:r>
              <a:rPr lang="en-US" altLang="zh-CN" dirty="0"/>
              <a:t>AS</a:t>
            </a:r>
            <a:r>
              <a:rPr lang="zh-CN" altLang="en-US" dirty="0"/>
              <a:t>的时候结合数据写入特征对</a:t>
            </a:r>
            <a:r>
              <a:rPr lang="en-US" altLang="zh-CN" dirty="0"/>
              <a:t>AS</a:t>
            </a:r>
            <a:r>
              <a:rPr lang="zh-CN" altLang="en-US" dirty="0"/>
              <a:t>进行了一些优化。我们后面讲存储架构会提到。</a:t>
            </a:r>
            <a:endParaRPr lang="en-US" altLang="zh-CN" dirty="0"/>
          </a:p>
          <a:p>
            <a:endParaRPr lang="en-US" altLang="zh-CN" dirty="0"/>
          </a:p>
          <a:p>
            <a:r>
              <a:rPr lang="zh-CN" altLang="en-US" dirty="0"/>
              <a:t>怎么办？可以确定的是每一种查询都有其最优化的</a:t>
            </a:r>
            <a:r>
              <a:rPr lang="en-US" altLang="zh-CN" dirty="0"/>
              <a:t>AS</a:t>
            </a:r>
            <a:r>
              <a:rPr lang="zh-CN" altLang="en-US" dirty="0"/>
              <a:t>存在。如果使用某种</a:t>
            </a:r>
            <a:r>
              <a:rPr lang="en-US" altLang="zh-CN" dirty="0"/>
              <a:t>AS</a:t>
            </a:r>
            <a:r>
              <a:rPr lang="zh-CN" altLang="en-US" dirty="0"/>
              <a:t>的效率不能忍，那么我们先结合预设使用场景分析这种查询是否是占比最大的查询，如果不是则可以考虑将对应的</a:t>
            </a:r>
            <a:r>
              <a:rPr lang="en-US" altLang="zh-CN" dirty="0"/>
              <a:t>AS</a:t>
            </a:r>
            <a:r>
              <a:rPr lang="zh-CN" altLang="en-US" dirty="0"/>
              <a:t>作为索引（</a:t>
            </a:r>
            <a:r>
              <a:rPr lang="en-US" altLang="zh-CN" dirty="0"/>
              <a:t>Secondary Access Structure</a:t>
            </a:r>
            <a:r>
              <a:rPr lang="zh-CN" altLang="en-US" dirty="0"/>
              <a:t>），由用户决定是否创建。我们会在索引部分讲这个问题。</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0BB15FF-D466-4D12-8050-D982E607D506}" type="slidenum">
              <a:rPr lang="zh-CN" altLang="en-US" smtClean="0"/>
              <a:t>34</a:t>
            </a:fld>
            <a:endParaRPr lang="zh-CN" altLang="en-US"/>
          </a:p>
        </p:txBody>
      </p:sp>
    </p:spTree>
    <p:extLst>
      <p:ext uri="{BB962C8B-B14F-4D97-AF65-F5344CB8AC3E}">
        <p14:creationId xmlns:p14="http://schemas.microsoft.com/office/powerpoint/2010/main" val="3805172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蓝色是最频繁查询，黄色次之。</a:t>
            </a:r>
          </a:p>
        </p:txBody>
      </p:sp>
      <p:sp>
        <p:nvSpPr>
          <p:cNvPr id="4" name="灯片编号占位符 3"/>
          <p:cNvSpPr>
            <a:spLocks noGrp="1"/>
          </p:cNvSpPr>
          <p:nvPr>
            <p:ph type="sldNum" sz="quarter" idx="5"/>
          </p:nvPr>
        </p:nvSpPr>
        <p:spPr/>
        <p:txBody>
          <a:bodyPr/>
          <a:lstStyle/>
          <a:p>
            <a:fld id="{A0BB15FF-D466-4D12-8050-D982E607D506}" type="slidenum">
              <a:rPr lang="zh-CN" altLang="en-US" smtClean="0"/>
              <a:t>35</a:t>
            </a:fld>
            <a:endParaRPr lang="zh-CN" altLang="en-US"/>
          </a:p>
        </p:txBody>
      </p:sp>
    </p:spTree>
    <p:extLst>
      <p:ext uri="{BB962C8B-B14F-4D97-AF65-F5344CB8AC3E}">
        <p14:creationId xmlns:p14="http://schemas.microsoft.com/office/powerpoint/2010/main" val="1136877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所有对磁盘数据的操作（创建修改插入删除）批量进行</a:t>
            </a:r>
          </a:p>
          <a:p>
            <a:endParaRPr lang="en-US" altLang="zh-CN" dirty="0"/>
          </a:p>
          <a:p>
            <a:r>
              <a:rPr lang="en-US" altLang="zh-CN" dirty="0"/>
              <a:t>FILE</a:t>
            </a:r>
            <a:r>
              <a:rPr lang="zh-CN" altLang="en-US" dirty="0"/>
              <a:t>最大约</a:t>
            </a:r>
            <a:r>
              <a:rPr lang="en-US" altLang="zh-CN" dirty="0"/>
              <a:t>256MB</a:t>
            </a:r>
            <a:r>
              <a:rPr lang="zh-CN" altLang="en-US" dirty="0"/>
              <a:t>左右。批量写只需</a:t>
            </a:r>
            <a:r>
              <a:rPr lang="en-US" altLang="zh-CN" dirty="0"/>
              <a:t>1</a:t>
            </a:r>
            <a:r>
              <a:rPr lang="zh-CN" altLang="en-US" dirty="0"/>
              <a:t>到</a:t>
            </a:r>
            <a:r>
              <a:rPr lang="en-US" altLang="zh-CN" dirty="0"/>
              <a:t>5</a:t>
            </a:r>
            <a:r>
              <a:rPr lang="zh-CN" altLang="en-US" dirty="0"/>
              <a:t>秒</a:t>
            </a:r>
          </a:p>
        </p:txBody>
      </p:sp>
      <p:sp>
        <p:nvSpPr>
          <p:cNvPr id="4" name="灯片编号占位符 3"/>
          <p:cNvSpPr>
            <a:spLocks noGrp="1"/>
          </p:cNvSpPr>
          <p:nvPr>
            <p:ph type="sldNum" sz="quarter" idx="5"/>
          </p:nvPr>
        </p:nvSpPr>
        <p:spPr/>
        <p:txBody>
          <a:bodyPr/>
          <a:lstStyle/>
          <a:p>
            <a:fld id="{A0BB15FF-D466-4D12-8050-D982E607D506}" type="slidenum">
              <a:rPr lang="zh-CN" altLang="en-US" smtClean="0"/>
              <a:t>36</a:t>
            </a:fld>
            <a:endParaRPr lang="zh-CN" altLang="en-US"/>
          </a:p>
        </p:txBody>
      </p:sp>
    </p:spTree>
    <p:extLst>
      <p:ext uri="{BB962C8B-B14F-4D97-AF65-F5344CB8AC3E}">
        <p14:creationId xmlns:p14="http://schemas.microsoft.com/office/powerpoint/2010/main" val="28572164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倒是可以通过一个树状结构来减少索引的冗余，但是</a:t>
            </a:r>
            <a:r>
              <a:rPr lang="en-US" altLang="zh-CN" dirty="0"/>
              <a:t>1</a:t>
            </a:r>
            <a:r>
              <a:rPr lang="zh-CN" altLang="en-US" dirty="0"/>
              <a:t>索引很小，就算有冗余也不大，</a:t>
            </a:r>
            <a:r>
              <a:rPr lang="en-US" altLang="zh-CN" dirty="0"/>
              <a:t>2</a:t>
            </a:r>
            <a:r>
              <a:rPr lang="zh-CN" altLang="en-US" dirty="0"/>
              <a:t>冗余最大的在数据文件里。</a:t>
            </a:r>
            <a:endParaRPr lang="en-US" altLang="zh-CN" dirty="0"/>
          </a:p>
          <a:p>
            <a:r>
              <a:rPr lang="zh-CN" altLang="en-US" dirty="0"/>
              <a:t>我认为暂时不需要改进。</a:t>
            </a:r>
          </a:p>
          <a:p>
            <a:r>
              <a:rPr lang="zh-CN" altLang="en-US" dirty="0"/>
              <a:t>一种可能的改进思路是改成</a:t>
            </a:r>
            <a:r>
              <a:rPr lang="en-US" altLang="zh-CN" dirty="0"/>
              <a:t>B+</a:t>
            </a:r>
            <a:r>
              <a:rPr lang="zh-CN" altLang="en-US" dirty="0"/>
              <a:t>树索引，但是空间占用会增大一倍，现在这个思路的索引大小比较小，可以缓存到内存。若缓存到内存（可由操作系统完成），则相应的查询复杂度会减少一个常数，时间点查询变成</a:t>
            </a:r>
            <a:r>
              <a:rPr lang="en-US" altLang="zh-CN" dirty="0"/>
              <a:t>O(1)</a:t>
            </a:r>
            <a:r>
              <a:rPr lang="zh-CN" altLang="en-US" dirty="0"/>
              <a:t>。另外</a:t>
            </a:r>
            <a:r>
              <a:rPr lang="en-US" altLang="zh-CN" dirty="0"/>
              <a:t>B+</a:t>
            </a:r>
            <a:r>
              <a:rPr lang="zh-CN" altLang="en-US" dirty="0"/>
              <a:t>树需要一个</a:t>
            </a:r>
            <a:r>
              <a:rPr lang="en-US" altLang="zh-CN" dirty="0"/>
              <a:t>key</a:t>
            </a:r>
            <a:r>
              <a:rPr lang="zh-CN" altLang="en-US" dirty="0"/>
              <a:t>，而这里有三个（</a:t>
            </a:r>
            <a:r>
              <a:rPr lang="en-US" altLang="zh-CN" dirty="0"/>
              <a:t>entity id, prop id, time</a:t>
            </a:r>
            <a:r>
              <a:rPr lang="zh-CN" altLang="en-US" dirty="0"/>
              <a:t>）</a:t>
            </a:r>
            <a:endParaRPr lang="en-US" altLang="zh-CN" dirty="0"/>
          </a:p>
          <a:p>
            <a:endParaRPr lang="en-US" altLang="zh-CN" dirty="0"/>
          </a:p>
          <a:p>
            <a:r>
              <a:rPr lang="zh-CN" altLang="en-US" dirty="0"/>
              <a:t>当</a:t>
            </a:r>
            <a:r>
              <a:rPr lang="en-US" altLang="zh-CN" dirty="0"/>
              <a:t>buffer</a:t>
            </a:r>
            <a:r>
              <a:rPr lang="zh-CN" altLang="en-US" dirty="0"/>
              <a:t>存在时，所有的查询需要首先遍历</a:t>
            </a:r>
            <a:r>
              <a:rPr lang="en-US" altLang="zh-CN" dirty="0"/>
              <a:t>buffer</a:t>
            </a:r>
            <a:r>
              <a:rPr lang="zh-CN" altLang="en-US" dirty="0"/>
              <a:t>文件，然后再查询数据文件。故此时相当于在查询复杂度上增加了</a:t>
            </a:r>
            <a:r>
              <a:rPr lang="en-US" altLang="zh-CN" dirty="0"/>
              <a:t>n_</a:t>
            </a:r>
            <a:r>
              <a:rPr lang="zh-CN" altLang="en-US" dirty="0"/>
              <a:t>𝑏</a:t>
            </a:r>
            <a:r>
              <a:rPr lang="en-US" altLang="zh-CN" dirty="0"/>
              <a:t>/</a:t>
            </a:r>
            <a:r>
              <a:rPr lang="zh-CN" altLang="en-US" dirty="0"/>
              <a:t>𝐵</a:t>
            </a:r>
            <a:r>
              <a:rPr lang="en-US" altLang="zh-CN" dirty="0"/>
              <a:t>_d </a:t>
            </a:r>
            <a:r>
              <a:rPr lang="zh-CN" altLang="en-US" dirty="0"/>
              <a:t>（</a:t>
            </a:r>
            <a:r>
              <a:rPr lang="en-US" altLang="zh-CN" dirty="0" err="1"/>
              <a:t>nb</a:t>
            </a:r>
            <a:r>
              <a:rPr lang="zh-CN" altLang="en-US" dirty="0"/>
              <a:t>为</a:t>
            </a:r>
            <a:r>
              <a:rPr lang="en-US" altLang="zh-CN" dirty="0"/>
              <a:t>buffer</a:t>
            </a:r>
            <a:r>
              <a:rPr lang="zh-CN" altLang="en-US" dirty="0"/>
              <a:t>中的</a:t>
            </a:r>
            <a:r>
              <a:rPr lang="en-US" altLang="zh-CN" dirty="0"/>
              <a:t>data entry</a:t>
            </a:r>
            <a:r>
              <a:rPr lang="zh-CN" altLang="en-US" dirty="0"/>
              <a:t>数目）由于</a:t>
            </a:r>
            <a:r>
              <a:rPr lang="en-US" altLang="zh-CN" dirty="0"/>
              <a:t>buffer</a:t>
            </a:r>
            <a:r>
              <a:rPr lang="zh-CN" altLang="en-US" dirty="0"/>
              <a:t>文件的大小有上限，故相当于一个常数，复杂度不变。</a:t>
            </a:r>
          </a:p>
          <a:p>
            <a:endParaRPr lang="zh-CN" altLang="en-US" dirty="0"/>
          </a:p>
        </p:txBody>
      </p:sp>
      <p:sp>
        <p:nvSpPr>
          <p:cNvPr id="4" name="灯片编号占位符 3"/>
          <p:cNvSpPr>
            <a:spLocks noGrp="1"/>
          </p:cNvSpPr>
          <p:nvPr>
            <p:ph type="sldNum" sz="quarter" idx="10"/>
          </p:nvPr>
        </p:nvSpPr>
        <p:spPr/>
        <p:txBody>
          <a:bodyPr/>
          <a:lstStyle/>
          <a:p>
            <a:fld id="{CA64D7AA-35B1-4D51-881D-9A3F577B643D}" type="slidenum">
              <a:rPr lang="zh-CN" altLang="en-US" smtClean="0"/>
              <a:t>37</a:t>
            </a:fld>
            <a:endParaRPr lang="zh-CN" altLang="en-US"/>
          </a:p>
        </p:txBody>
      </p:sp>
    </p:spTree>
    <p:extLst>
      <p:ext uri="{BB962C8B-B14F-4D97-AF65-F5344CB8AC3E}">
        <p14:creationId xmlns:p14="http://schemas.microsoft.com/office/powerpoint/2010/main" val="1289255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BB15FF-D466-4D12-8050-D982E607D506}" type="slidenum">
              <a:rPr lang="zh-CN" altLang="en-US" smtClean="0"/>
              <a:t>38</a:t>
            </a:fld>
            <a:endParaRPr lang="zh-CN" altLang="en-US"/>
          </a:p>
        </p:txBody>
      </p:sp>
    </p:spTree>
    <p:extLst>
      <p:ext uri="{BB962C8B-B14F-4D97-AF65-F5344CB8AC3E}">
        <p14:creationId xmlns:p14="http://schemas.microsoft.com/office/powerpoint/2010/main" val="3772235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BB15FF-D466-4D12-8050-D982E607D506}" type="slidenum">
              <a:rPr lang="zh-CN" altLang="en-US" smtClean="0"/>
              <a:t>39</a:t>
            </a:fld>
            <a:endParaRPr lang="zh-CN" altLang="en-US"/>
          </a:p>
        </p:txBody>
      </p:sp>
    </p:spTree>
    <p:extLst>
      <p:ext uri="{BB962C8B-B14F-4D97-AF65-F5344CB8AC3E}">
        <p14:creationId xmlns:p14="http://schemas.microsoft.com/office/powerpoint/2010/main" val="1895508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通用：</a:t>
            </a:r>
            <a:r>
              <a:rPr lang="en-US" altLang="zh-CN"/>
              <a:t>Sequence of static graphs</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结构演化型：</a:t>
            </a:r>
            <a:r>
              <a:rPr lang="en-US" altLang="zh-CN"/>
              <a:t>Edge stream</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属性演化型：</a:t>
            </a:r>
            <a:r>
              <a:rPr lang="en-US" altLang="zh-CN"/>
              <a:t>Temporal property graph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真实世界中的很多时态图数据结构变化不大</a:t>
            </a:r>
            <a:r>
              <a:rPr lang="zh-CN" altLang="en-US">
                <a:solidFill>
                  <a:srgbClr val="FF0000"/>
                </a:solidFill>
              </a:rPr>
              <a:t>*</a:t>
            </a:r>
            <a:endParaRPr lang="en-US" altLang="zh-CN">
              <a:solidFill>
                <a:srgbClr val="FF0000"/>
              </a:solidFill>
            </a:endParaRPr>
          </a:p>
          <a:p>
            <a:r>
              <a:rPr lang="zh-CN" altLang="en-US" sz="1200" b="1">
                <a:solidFill>
                  <a:srgbClr val="FF0000"/>
                </a:solidFill>
              </a:rPr>
              <a:t>*</a:t>
            </a:r>
            <a:r>
              <a:rPr lang="zh-CN" altLang="en-US" sz="1200"/>
              <a:t> </a:t>
            </a:r>
            <a:r>
              <a:rPr lang="en-US" altLang="zh-CN" sz="1200"/>
              <a:t>Miao, Youshan, Wentao Han, Kaiwei Li, Ming Wu, Fan Yang, Lidong Zhou, Vijayan Prabhakaran, Enhong Chen,</a:t>
            </a:r>
          </a:p>
          <a:p>
            <a:r>
              <a:rPr lang="en-US" altLang="zh-CN" sz="1200"/>
              <a:t> and Wenguang Chen. “ImmortalGraph: A System for Storage and Analysis of Temporal Graphs.” </a:t>
            </a:r>
          </a:p>
          <a:p>
            <a:r>
              <a:rPr lang="en-US" altLang="zh-CN" sz="1200" i="1"/>
              <a:t>ACM Transactions on Storage</a:t>
            </a:r>
            <a:r>
              <a:rPr lang="en-US" altLang="zh-CN" sz="1200"/>
              <a:t> 11, no. 3 (July 24, 2015): 1–34. </a:t>
            </a:r>
            <a:r>
              <a:rPr lang="en-US" altLang="zh-CN" sz="1200">
                <a:hlinkClick r:id="rId3"/>
              </a:rPr>
              <a:t>https://doi.org/10.1145/2700302</a:t>
            </a:r>
            <a:r>
              <a:rPr lang="en-US" altLang="zh-CN" sz="1200"/>
              <a:t>.</a:t>
            </a:r>
          </a:p>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5</a:t>
            </a:fld>
            <a:endParaRPr lang="zh-CN" altLang="en-US"/>
          </a:p>
        </p:txBody>
      </p:sp>
    </p:spTree>
    <p:extLst>
      <p:ext uri="{BB962C8B-B14F-4D97-AF65-F5344CB8AC3E}">
        <p14:creationId xmlns:p14="http://schemas.microsoft.com/office/powerpoint/2010/main" val="7038967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倒是可以通过一个树状结构来减少索引的冗余，但是</a:t>
            </a:r>
            <a:r>
              <a:rPr lang="en-US" altLang="zh-CN" dirty="0"/>
              <a:t>1</a:t>
            </a:r>
            <a:r>
              <a:rPr lang="zh-CN" altLang="en-US" dirty="0"/>
              <a:t>索引很小，就算有冗余也不大，</a:t>
            </a:r>
            <a:r>
              <a:rPr lang="en-US" altLang="zh-CN" dirty="0"/>
              <a:t>2</a:t>
            </a:r>
            <a:r>
              <a:rPr lang="zh-CN" altLang="en-US" dirty="0"/>
              <a:t>冗余最大的在数据文件里。</a:t>
            </a:r>
            <a:endParaRPr lang="en-US" altLang="zh-CN" dirty="0"/>
          </a:p>
          <a:p>
            <a:r>
              <a:rPr lang="zh-CN" altLang="en-US" dirty="0"/>
              <a:t>我认为暂时不需要改进。</a:t>
            </a:r>
          </a:p>
          <a:p>
            <a:r>
              <a:rPr lang="zh-CN" altLang="en-US" dirty="0"/>
              <a:t>一种可能的改进思路是改成</a:t>
            </a:r>
            <a:r>
              <a:rPr lang="en-US" altLang="zh-CN" dirty="0"/>
              <a:t>B+</a:t>
            </a:r>
            <a:r>
              <a:rPr lang="zh-CN" altLang="en-US" dirty="0"/>
              <a:t>树索引，但是空间占用会增大一倍，现在这个思路的索引大小比较小，可以缓存到内存。若缓存到内存（可由操作系统完成），则相应的查询复杂度会减少一个常数，时间点查询变成</a:t>
            </a:r>
            <a:r>
              <a:rPr lang="en-US" altLang="zh-CN" dirty="0"/>
              <a:t>O(1)</a:t>
            </a:r>
            <a:r>
              <a:rPr lang="zh-CN" altLang="en-US" dirty="0"/>
              <a:t>。另外</a:t>
            </a:r>
            <a:r>
              <a:rPr lang="en-US" altLang="zh-CN" dirty="0"/>
              <a:t>B+</a:t>
            </a:r>
            <a:r>
              <a:rPr lang="zh-CN" altLang="en-US" dirty="0"/>
              <a:t>树需要一个</a:t>
            </a:r>
            <a:r>
              <a:rPr lang="en-US" altLang="zh-CN" dirty="0"/>
              <a:t>key</a:t>
            </a:r>
            <a:r>
              <a:rPr lang="zh-CN" altLang="en-US" dirty="0"/>
              <a:t>，而这里有三个（</a:t>
            </a:r>
            <a:r>
              <a:rPr lang="en-US" altLang="zh-CN" dirty="0"/>
              <a:t>entity id, prop id, time</a:t>
            </a:r>
            <a:r>
              <a:rPr lang="zh-CN" altLang="en-US" dirty="0"/>
              <a:t>）</a:t>
            </a:r>
            <a:endParaRPr lang="en-US" altLang="zh-CN" dirty="0"/>
          </a:p>
          <a:p>
            <a:endParaRPr lang="en-US" altLang="zh-CN" dirty="0"/>
          </a:p>
          <a:p>
            <a:r>
              <a:rPr lang="zh-CN" altLang="en-US" dirty="0"/>
              <a:t>当</a:t>
            </a:r>
            <a:r>
              <a:rPr lang="en-US" altLang="zh-CN" dirty="0"/>
              <a:t>buffer</a:t>
            </a:r>
            <a:r>
              <a:rPr lang="zh-CN" altLang="en-US" dirty="0"/>
              <a:t>存在时，所有的查询需要首先遍历</a:t>
            </a:r>
            <a:r>
              <a:rPr lang="en-US" altLang="zh-CN" dirty="0"/>
              <a:t>buffer</a:t>
            </a:r>
            <a:r>
              <a:rPr lang="zh-CN" altLang="en-US" dirty="0"/>
              <a:t>文件，然后再查询数据文件。故此时相当于在查询复杂度上增加了</a:t>
            </a:r>
            <a:r>
              <a:rPr lang="en-US" altLang="zh-CN" dirty="0"/>
              <a:t>n_</a:t>
            </a:r>
            <a:r>
              <a:rPr lang="zh-CN" altLang="en-US" dirty="0"/>
              <a:t>𝑏</a:t>
            </a:r>
            <a:r>
              <a:rPr lang="en-US" altLang="zh-CN" dirty="0"/>
              <a:t>/</a:t>
            </a:r>
            <a:r>
              <a:rPr lang="zh-CN" altLang="en-US" dirty="0"/>
              <a:t>𝐵</a:t>
            </a:r>
            <a:r>
              <a:rPr lang="en-US" altLang="zh-CN" dirty="0"/>
              <a:t>_d </a:t>
            </a:r>
            <a:r>
              <a:rPr lang="zh-CN" altLang="en-US" dirty="0"/>
              <a:t>（</a:t>
            </a:r>
            <a:r>
              <a:rPr lang="en-US" altLang="zh-CN" dirty="0" err="1"/>
              <a:t>nb</a:t>
            </a:r>
            <a:r>
              <a:rPr lang="zh-CN" altLang="en-US" dirty="0"/>
              <a:t>为</a:t>
            </a:r>
            <a:r>
              <a:rPr lang="en-US" altLang="zh-CN" dirty="0"/>
              <a:t>buffer</a:t>
            </a:r>
            <a:r>
              <a:rPr lang="zh-CN" altLang="en-US" dirty="0"/>
              <a:t>中的</a:t>
            </a:r>
            <a:r>
              <a:rPr lang="en-US" altLang="zh-CN" dirty="0"/>
              <a:t>data entry</a:t>
            </a:r>
            <a:r>
              <a:rPr lang="zh-CN" altLang="en-US" dirty="0"/>
              <a:t>数目）由于</a:t>
            </a:r>
            <a:r>
              <a:rPr lang="en-US" altLang="zh-CN" dirty="0"/>
              <a:t>buffer</a:t>
            </a:r>
            <a:r>
              <a:rPr lang="zh-CN" altLang="en-US" dirty="0"/>
              <a:t>文件的大小有上限，故相当于一个常数，复杂度不变。</a:t>
            </a:r>
          </a:p>
          <a:p>
            <a:endParaRPr lang="zh-CN" altLang="en-US" dirty="0"/>
          </a:p>
        </p:txBody>
      </p:sp>
      <p:sp>
        <p:nvSpPr>
          <p:cNvPr id="4" name="灯片编号占位符 3"/>
          <p:cNvSpPr>
            <a:spLocks noGrp="1"/>
          </p:cNvSpPr>
          <p:nvPr>
            <p:ph type="sldNum" sz="quarter" idx="10"/>
          </p:nvPr>
        </p:nvSpPr>
        <p:spPr/>
        <p:txBody>
          <a:bodyPr/>
          <a:lstStyle/>
          <a:p>
            <a:fld id="{CA64D7AA-35B1-4D51-881D-9A3F577B643D}" type="slidenum">
              <a:rPr lang="zh-CN" altLang="en-US" smtClean="0"/>
              <a:t>40</a:t>
            </a:fld>
            <a:endParaRPr lang="zh-CN" altLang="en-US"/>
          </a:p>
        </p:txBody>
      </p:sp>
    </p:spTree>
    <p:extLst>
      <p:ext uri="{BB962C8B-B14F-4D97-AF65-F5344CB8AC3E}">
        <p14:creationId xmlns:p14="http://schemas.microsoft.com/office/powerpoint/2010/main" val="27231890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没有特别的创新，就是一个中规中矩的事务实现。</a:t>
            </a:r>
          </a:p>
        </p:txBody>
      </p:sp>
      <p:sp>
        <p:nvSpPr>
          <p:cNvPr id="4" name="灯片编号占位符 3"/>
          <p:cNvSpPr>
            <a:spLocks noGrp="1"/>
          </p:cNvSpPr>
          <p:nvPr>
            <p:ph type="sldNum" sz="quarter" idx="5"/>
          </p:nvPr>
        </p:nvSpPr>
        <p:spPr/>
        <p:txBody>
          <a:bodyPr/>
          <a:lstStyle/>
          <a:p>
            <a:fld id="{A0BB15FF-D466-4D12-8050-D982E607D506}" type="slidenum">
              <a:rPr lang="zh-CN" altLang="en-US" smtClean="0"/>
              <a:t>42</a:t>
            </a:fld>
            <a:endParaRPr lang="zh-CN" altLang="en-US"/>
          </a:p>
        </p:txBody>
      </p:sp>
    </p:spTree>
    <p:extLst>
      <p:ext uri="{BB962C8B-B14F-4D97-AF65-F5344CB8AC3E}">
        <p14:creationId xmlns:p14="http://schemas.microsoft.com/office/powerpoint/2010/main" val="28218067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黄色表示数据和数据流、蓝色表示内存、绿色表示对锁的操作（对象锁套蓝色框是因为锁是在内存中）</a:t>
            </a:r>
            <a:endParaRPr lang="en-US" altLang="zh-CN" dirty="0"/>
          </a:p>
          <a:p>
            <a:r>
              <a:rPr lang="zh-CN" altLang="en-US" dirty="0"/>
              <a:t>事务未提交时，只读取数据和操作锁，所有写入操作都放在缓存区</a:t>
            </a:r>
          </a:p>
          <a:p>
            <a:r>
              <a:rPr lang="zh-CN" altLang="en-US" dirty="0"/>
              <a:t>写入日志和数据存储成功后再释放锁</a:t>
            </a:r>
          </a:p>
          <a:p>
            <a:r>
              <a:rPr lang="zh-CN" altLang="en-US" dirty="0"/>
              <a:t>事务如不提交（放弃）则清空缓存区释放所有锁</a:t>
            </a:r>
          </a:p>
          <a:p>
            <a:r>
              <a:rPr lang="zh-CN" altLang="en-US" dirty="0"/>
              <a:t>需要考虑各阶段故障（掉电）时的异常处理</a:t>
            </a:r>
          </a:p>
          <a:p>
            <a:r>
              <a:rPr lang="zh-CN" altLang="en-US" dirty="0"/>
              <a:t>系统采用</a:t>
            </a:r>
            <a:r>
              <a:rPr lang="en-US" altLang="zh-CN" dirty="0"/>
              <a:t>Redo</a:t>
            </a:r>
            <a:r>
              <a:rPr lang="zh-CN" altLang="en-US" dirty="0"/>
              <a:t>日志，数据修改首先提交日志</a:t>
            </a:r>
          </a:p>
          <a:p>
            <a:r>
              <a:rPr lang="zh-CN" altLang="en-US" dirty="0"/>
              <a:t>日志记录包含事务起始标志和提交标志</a:t>
            </a:r>
          </a:p>
          <a:p>
            <a:r>
              <a:rPr lang="zh-CN" altLang="en-US" dirty="0"/>
              <a:t>事务提交后，所有日志记录已经写到磁盘，即使系统发生故障，事务所做更新也可以重做</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A0BB15FF-D466-4D12-8050-D982E607D506}" type="slidenum">
              <a:rPr lang="zh-CN" altLang="en-US" smtClean="0"/>
              <a:t>43</a:t>
            </a:fld>
            <a:endParaRPr lang="zh-CN" altLang="en-US"/>
          </a:p>
        </p:txBody>
      </p:sp>
    </p:spTree>
    <p:extLst>
      <p:ext uri="{BB962C8B-B14F-4D97-AF65-F5344CB8AC3E}">
        <p14:creationId xmlns:p14="http://schemas.microsoft.com/office/powerpoint/2010/main" val="2247817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检查点是后台线程异步打的，但是打的时候因为要锁定日志，所以实际上会阻止所有事务提交。</a:t>
            </a:r>
          </a:p>
        </p:txBody>
      </p:sp>
      <p:sp>
        <p:nvSpPr>
          <p:cNvPr id="4" name="灯片编号占位符 3"/>
          <p:cNvSpPr>
            <a:spLocks noGrp="1"/>
          </p:cNvSpPr>
          <p:nvPr>
            <p:ph type="sldNum" sz="quarter" idx="5"/>
          </p:nvPr>
        </p:nvSpPr>
        <p:spPr/>
        <p:txBody>
          <a:bodyPr/>
          <a:lstStyle/>
          <a:p>
            <a:fld id="{A0BB15FF-D466-4D12-8050-D982E607D506}" type="slidenum">
              <a:rPr lang="zh-CN" altLang="en-US" smtClean="0"/>
              <a:t>44</a:t>
            </a:fld>
            <a:endParaRPr lang="zh-CN" altLang="en-US"/>
          </a:p>
        </p:txBody>
      </p:sp>
    </p:spTree>
    <p:extLst>
      <p:ext uri="{BB962C8B-B14F-4D97-AF65-F5344CB8AC3E}">
        <p14:creationId xmlns:p14="http://schemas.microsoft.com/office/powerpoint/2010/main" val="683173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一个事务正在修改的数据，不能同时被其他事务修改</a:t>
            </a:r>
          </a:p>
          <a:p>
            <a:r>
              <a:rPr lang="zh-CN" altLang="en-US" dirty="0"/>
              <a:t>中间状态也不能被其他事务读取 </a:t>
            </a:r>
          </a:p>
          <a:p>
            <a:r>
              <a:rPr lang="zh-CN" altLang="en-US" dirty="0"/>
              <a:t>（两阶段锁定方案）</a:t>
            </a:r>
          </a:p>
        </p:txBody>
      </p:sp>
      <p:sp>
        <p:nvSpPr>
          <p:cNvPr id="4" name="灯片编号占位符 3"/>
          <p:cNvSpPr>
            <a:spLocks noGrp="1"/>
          </p:cNvSpPr>
          <p:nvPr>
            <p:ph type="sldNum" sz="quarter" idx="5"/>
          </p:nvPr>
        </p:nvSpPr>
        <p:spPr/>
        <p:txBody>
          <a:bodyPr/>
          <a:lstStyle/>
          <a:p>
            <a:fld id="{A0BB15FF-D466-4D12-8050-D982E607D506}" type="slidenum">
              <a:rPr lang="zh-CN" altLang="en-US" smtClean="0"/>
              <a:t>45</a:t>
            </a:fld>
            <a:endParaRPr lang="zh-CN" altLang="en-US"/>
          </a:p>
        </p:txBody>
      </p:sp>
    </p:spTree>
    <p:extLst>
      <p:ext uri="{BB962C8B-B14F-4D97-AF65-F5344CB8AC3E}">
        <p14:creationId xmlns:p14="http://schemas.microsoft.com/office/powerpoint/2010/main" val="27008790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TCypher</a:t>
            </a:r>
            <a:r>
              <a:rPr lang="zh-CN" altLang="en-US" dirty="0"/>
              <a:t>是一种时态图查询语言，基于</a:t>
            </a:r>
            <a:r>
              <a:rPr lang="en-US" altLang="zh-CN" dirty="0"/>
              <a:t>Cypher</a:t>
            </a:r>
            <a:r>
              <a:rPr lang="zh-CN" altLang="en-US" dirty="0"/>
              <a:t>语言，并向后兼容</a:t>
            </a:r>
            <a:r>
              <a:rPr lang="en-US" altLang="zh-CN" dirty="0"/>
              <a:t>Cypher</a:t>
            </a:r>
          </a:p>
          <a:p>
            <a:endParaRPr lang="zh-CN" altLang="en-US" dirty="0"/>
          </a:p>
        </p:txBody>
      </p:sp>
      <p:sp>
        <p:nvSpPr>
          <p:cNvPr id="4" name="灯片编号占位符 3"/>
          <p:cNvSpPr>
            <a:spLocks noGrp="1"/>
          </p:cNvSpPr>
          <p:nvPr>
            <p:ph type="sldNum" sz="quarter" idx="5"/>
          </p:nvPr>
        </p:nvSpPr>
        <p:spPr/>
        <p:txBody>
          <a:bodyPr/>
          <a:lstStyle/>
          <a:p>
            <a:fld id="{A0BB15FF-D466-4D12-8050-D982E607D506}" type="slidenum">
              <a:rPr lang="zh-CN" altLang="en-US" smtClean="0"/>
              <a:t>46</a:t>
            </a:fld>
            <a:endParaRPr lang="zh-CN" altLang="en-US"/>
          </a:p>
        </p:txBody>
      </p:sp>
    </p:spTree>
    <p:extLst>
      <p:ext uri="{BB962C8B-B14F-4D97-AF65-F5344CB8AC3E}">
        <p14:creationId xmlns:p14="http://schemas.microsoft.com/office/powerpoint/2010/main" val="726255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Cypher: An Evolving Query Language for Property Graphs.</a:t>
            </a:r>
          </a:p>
          <a:p>
            <a:r>
              <a:rPr lang="en-US" altLang="zh-CN" dirty="0" err="1"/>
              <a:t>Nadime</a:t>
            </a:r>
            <a:r>
              <a:rPr lang="en-US" altLang="zh-CN" dirty="0"/>
              <a:t> Francis, Alastair Green, Paolo </a:t>
            </a:r>
            <a:r>
              <a:rPr lang="en-US" altLang="zh-CN" dirty="0" err="1"/>
              <a:t>Guagliardo</a:t>
            </a:r>
            <a:r>
              <a:rPr lang="en-US" altLang="zh-CN" dirty="0"/>
              <a:t>, Leonid </a:t>
            </a:r>
            <a:r>
              <a:rPr lang="en-US" altLang="zh-CN" dirty="0" err="1"/>
              <a:t>Libkin</a:t>
            </a:r>
            <a:r>
              <a:rPr lang="en-US" altLang="zh-CN" dirty="0"/>
              <a:t>, Tobias </a:t>
            </a:r>
            <a:r>
              <a:rPr lang="en-US" altLang="zh-CN" dirty="0" err="1"/>
              <a:t>Lindaaker</a:t>
            </a:r>
            <a:r>
              <a:rPr lang="en-US" altLang="zh-CN" dirty="0"/>
              <a:t>, Victor </a:t>
            </a:r>
            <a:r>
              <a:rPr lang="en-US" altLang="zh-CN" dirty="0" err="1"/>
              <a:t>Marsault</a:t>
            </a:r>
            <a:r>
              <a:rPr lang="en-US" altLang="zh-CN" dirty="0"/>
              <a:t>, Stefan </a:t>
            </a:r>
            <a:r>
              <a:rPr lang="en-US" altLang="zh-CN" dirty="0" err="1"/>
              <a:t>Platnikow</a:t>
            </a:r>
            <a:r>
              <a:rPr lang="en-US" altLang="zh-CN" dirty="0"/>
              <a:t>, Mats Rydberg, Petra Selmer, Andres Taylor. </a:t>
            </a:r>
            <a:endParaRPr lang="zh-CN" altLang="en-US" dirty="0"/>
          </a:p>
        </p:txBody>
      </p:sp>
      <p:sp>
        <p:nvSpPr>
          <p:cNvPr id="4" name="灯片编号占位符 3"/>
          <p:cNvSpPr>
            <a:spLocks noGrp="1"/>
          </p:cNvSpPr>
          <p:nvPr>
            <p:ph type="sldNum" sz="quarter" idx="10"/>
          </p:nvPr>
        </p:nvSpPr>
        <p:spPr/>
        <p:txBody>
          <a:bodyPr/>
          <a:lstStyle/>
          <a:p>
            <a:fld id="{BBC228E3-3505-4E9A-8848-3766109D2825}" type="slidenum">
              <a:rPr lang="zh-CN" altLang="en-US" smtClean="0"/>
              <a:t>47</a:t>
            </a:fld>
            <a:endParaRPr lang="zh-CN" altLang="en-US"/>
          </a:p>
        </p:txBody>
      </p:sp>
    </p:spTree>
    <p:extLst>
      <p:ext uri="{BB962C8B-B14F-4D97-AF65-F5344CB8AC3E}">
        <p14:creationId xmlns:p14="http://schemas.microsoft.com/office/powerpoint/2010/main" val="12731421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首先需要匹配节点，使用</a:t>
            </a:r>
            <a:r>
              <a:rPr lang="en-US" altLang="zh-CN" dirty="0"/>
              <a:t>MATCH</a:t>
            </a:r>
            <a:r>
              <a:rPr lang="zh-CN" altLang="en-US" dirty="0"/>
              <a:t>子句，然后用</a:t>
            </a:r>
            <a:r>
              <a:rPr lang="en-US" altLang="zh-CN" dirty="0"/>
              <a:t>SET</a:t>
            </a:r>
            <a:r>
              <a:rPr lang="zh-CN" altLang="en-US" dirty="0"/>
              <a:t>方式写入。注意时态属性的写入全部都只写入指定的时间段，比如下面这个例子中：</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如果之前设置过</a:t>
            </a:r>
            <a:r>
              <a:rPr lang="en-US" altLang="zh-CN" dirty="0"/>
              <a:t>n.tp</a:t>
            </a:r>
            <a:r>
              <a:rPr lang="zh-CN" altLang="en-US" dirty="0"/>
              <a:t>的值为</a:t>
            </a:r>
            <a:r>
              <a:rPr lang="en-US" altLang="zh-CN" dirty="0"/>
              <a:t>TV(init~now:666)</a:t>
            </a:r>
            <a:r>
              <a:rPr lang="zh-CN" altLang="en-US" dirty="0"/>
              <a:t>，则经过本次写入后，只有</a:t>
            </a:r>
            <a:r>
              <a:rPr lang="en-US" altLang="zh-CN" dirty="0"/>
              <a:t>1~8</a:t>
            </a:r>
            <a:r>
              <a:rPr lang="zh-CN" altLang="en-US" dirty="0"/>
              <a:t>，</a:t>
            </a:r>
            <a:r>
              <a:rPr lang="en-US" altLang="zh-CN" dirty="0"/>
              <a:t>12~2010</a:t>
            </a:r>
            <a:r>
              <a:rPr lang="zh-CN" altLang="en-US" dirty="0"/>
              <a:t>的值发生了改变。其他时刻的值仍然为</a:t>
            </a:r>
            <a:r>
              <a:rPr lang="en-US" altLang="zh-CN" dirty="0"/>
              <a:t>666</a:t>
            </a:r>
            <a:r>
              <a:rPr lang="zh-CN" altLang="en-US" dirty="0"/>
              <a:t>。</a:t>
            </a:r>
          </a:p>
          <a:p>
            <a:endParaRPr lang="zh-CN" altLang="en-US" dirty="0"/>
          </a:p>
        </p:txBody>
      </p:sp>
      <p:sp>
        <p:nvSpPr>
          <p:cNvPr id="4" name="灯片编号占位符 3"/>
          <p:cNvSpPr>
            <a:spLocks noGrp="1"/>
          </p:cNvSpPr>
          <p:nvPr>
            <p:ph type="sldNum" sz="quarter" idx="5"/>
          </p:nvPr>
        </p:nvSpPr>
        <p:spPr/>
        <p:txBody>
          <a:bodyPr/>
          <a:lstStyle/>
          <a:p>
            <a:fld id="{A0BB15FF-D466-4D12-8050-D982E607D506}" type="slidenum">
              <a:rPr lang="zh-CN" altLang="en-US" smtClean="0"/>
              <a:t>48</a:t>
            </a:fld>
            <a:endParaRPr lang="zh-CN" altLang="en-US"/>
          </a:p>
        </p:txBody>
      </p:sp>
    </p:spTree>
    <p:extLst>
      <p:ext uri="{BB962C8B-B14F-4D97-AF65-F5344CB8AC3E}">
        <p14:creationId xmlns:p14="http://schemas.microsoft.com/office/powerpoint/2010/main" val="2470502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为什么不实现</a:t>
            </a:r>
          </a:p>
        </p:txBody>
      </p:sp>
      <p:sp>
        <p:nvSpPr>
          <p:cNvPr id="4" name="灯片编号占位符 3"/>
          <p:cNvSpPr>
            <a:spLocks noGrp="1"/>
          </p:cNvSpPr>
          <p:nvPr>
            <p:ph type="sldNum" sz="quarter" idx="5"/>
          </p:nvPr>
        </p:nvSpPr>
        <p:spPr/>
        <p:txBody>
          <a:bodyPr/>
          <a:lstStyle/>
          <a:p>
            <a:fld id="{A0BB15FF-D466-4D12-8050-D982E607D506}" type="slidenum">
              <a:rPr lang="zh-CN" altLang="en-US" smtClean="0"/>
              <a:t>50</a:t>
            </a:fld>
            <a:endParaRPr lang="zh-CN" altLang="en-US"/>
          </a:p>
        </p:txBody>
      </p:sp>
    </p:spTree>
    <p:extLst>
      <p:ext uri="{BB962C8B-B14F-4D97-AF65-F5344CB8AC3E}">
        <p14:creationId xmlns:p14="http://schemas.microsoft.com/office/powerpoint/2010/main" val="35218456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这里主要是按照</a:t>
            </a:r>
            <a:r>
              <a:rPr lang="en-US" altLang="zh-CN" dirty="0"/>
              <a:t>[Böhlen,18]</a:t>
            </a:r>
            <a:r>
              <a:rPr lang="zh-CN" altLang="en-US" dirty="0"/>
              <a:t>的思路来讲，这篇是</a:t>
            </a:r>
            <a:r>
              <a:rPr lang="en-US" altLang="zh-CN" dirty="0"/>
              <a:t>2018</a:t>
            </a:r>
            <a:r>
              <a:rPr lang="zh-CN" altLang="en-US" dirty="0"/>
              <a:t>年欧洲某暑期学校的教程（</a:t>
            </a:r>
            <a:r>
              <a:rPr lang="en-US" altLang="zh-CN" dirty="0"/>
              <a:t>Lecture Note</a:t>
            </a:r>
            <a:r>
              <a:rPr lang="zh-CN" altLang="en-US" dirty="0"/>
              <a:t>），较系统。</a:t>
            </a:r>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55</a:t>
            </a:fld>
            <a:endParaRPr lang="zh-CN" altLang="en-US"/>
          </a:p>
        </p:txBody>
      </p:sp>
    </p:spTree>
    <p:extLst>
      <p:ext uri="{BB962C8B-B14F-4D97-AF65-F5344CB8AC3E}">
        <p14:creationId xmlns:p14="http://schemas.microsoft.com/office/powerpoint/2010/main" val="1680366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我尽可能在一个案例中覆盖绝大多数的查询需求。</a:t>
            </a:r>
          </a:p>
          <a:p>
            <a:endParaRPr lang="en-US" altLang="zh-CN"/>
          </a:p>
          <a:p>
            <a:r>
              <a:rPr lang="zh-CN" altLang="en-US"/>
              <a:t>历史</a:t>
            </a:r>
            <a:r>
              <a:rPr lang="zh-CN" altLang="en-US" dirty="0"/>
              <a:t>时刻查询：返回全市所有道路在</a:t>
            </a:r>
            <a:r>
              <a:rPr lang="en-US" altLang="zh-CN" dirty="0"/>
              <a:t>2010</a:t>
            </a:r>
            <a:r>
              <a:rPr lang="zh-CN" altLang="en-US" dirty="0"/>
              <a:t>年</a:t>
            </a:r>
            <a:r>
              <a:rPr lang="en-US" altLang="zh-CN" dirty="0"/>
              <a:t>11</a:t>
            </a:r>
            <a:r>
              <a:rPr lang="zh-CN" altLang="en-US" dirty="0"/>
              <a:t>月</a:t>
            </a:r>
            <a:r>
              <a:rPr lang="en-US" altLang="zh-CN" dirty="0"/>
              <a:t>1</a:t>
            </a:r>
            <a:r>
              <a:rPr lang="zh-CN" altLang="en-US" dirty="0"/>
              <a:t>日</a:t>
            </a:r>
            <a:r>
              <a:rPr lang="en-US" altLang="zh-CN" dirty="0"/>
              <a:t>20</a:t>
            </a:r>
            <a:r>
              <a:rPr lang="zh-CN" altLang="en-US" dirty="0"/>
              <a:t>点</a:t>
            </a:r>
            <a:r>
              <a:rPr lang="en-US" altLang="zh-CN" dirty="0"/>
              <a:t>30</a:t>
            </a:r>
            <a:r>
              <a:rPr lang="zh-CN" altLang="en-US" dirty="0"/>
              <a:t>分的交通情况</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时间段统计：返回全市所有道路在</a:t>
            </a:r>
            <a:r>
              <a:rPr lang="en-US" altLang="zh-CN" dirty="0"/>
              <a:t>2010</a:t>
            </a:r>
            <a:r>
              <a:rPr lang="zh-CN" altLang="en-US" dirty="0"/>
              <a:t>年</a:t>
            </a:r>
            <a:r>
              <a:rPr lang="en-US" altLang="zh-CN" dirty="0"/>
              <a:t>11</a:t>
            </a:r>
            <a:r>
              <a:rPr lang="zh-CN" altLang="en-US" dirty="0"/>
              <a:t>月</a:t>
            </a:r>
            <a:r>
              <a:rPr lang="en-US" altLang="zh-CN" dirty="0"/>
              <a:t>1</a:t>
            </a:r>
            <a:r>
              <a:rPr lang="zh-CN" altLang="en-US" dirty="0"/>
              <a:t>日</a:t>
            </a:r>
            <a:r>
              <a:rPr lang="en-US" altLang="zh-CN" dirty="0"/>
              <a:t>08:00~09:00</a:t>
            </a:r>
            <a:r>
              <a:rPr lang="zh-CN" altLang="en-US" dirty="0"/>
              <a:t>的总体交通情况</a:t>
            </a:r>
            <a:r>
              <a:rPr lang="en-US" altLang="zh-CN" dirty="0"/>
              <a:t>【</a:t>
            </a:r>
            <a:r>
              <a:rPr lang="zh-CN" altLang="en-US" dirty="0"/>
              <a:t>目的是发现拥堵情况最严重的道路（区域）</a:t>
            </a:r>
            <a:r>
              <a:rPr lang="en-US" altLang="zh-CN" dirty="0"/>
              <a:t>】</a:t>
            </a:r>
            <a:endParaRPr lang="zh-CN" altLang="en-US" dirty="0"/>
          </a:p>
          <a:p>
            <a:r>
              <a:rPr lang="zh-CN" altLang="en-US" dirty="0"/>
              <a:t>最早到达：</a:t>
            </a:r>
            <a:r>
              <a:rPr lang="en-US" altLang="zh-CN" dirty="0"/>
              <a:t>2010</a:t>
            </a:r>
            <a:r>
              <a:rPr lang="zh-CN" altLang="en-US" dirty="0"/>
              <a:t>年</a:t>
            </a:r>
            <a:r>
              <a:rPr lang="en-US" altLang="zh-CN" dirty="0"/>
              <a:t>10</a:t>
            </a:r>
            <a:r>
              <a:rPr lang="zh-CN" altLang="en-US" dirty="0"/>
              <a:t>月</a:t>
            </a:r>
            <a:r>
              <a:rPr lang="en-US" altLang="zh-CN" dirty="0"/>
              <a:t>1</a:t>
            </a:r>
            <a:r>
              <a:rPr lang="zh-CN" altLang="en-US" dirty="0"/>
              <a:t>日</a:t>
            </a:r>
            <a:r>
              <a:rPr lang="en-US" altLang="zh-CN" dirty="0"/>
              <a:t>09:00</a:t>
            </a:r>
            <a:r>
              <a:rPr lang="zh-CN" altLang="en-US" dirty="0"/>
              <a:t>从北航去天安门最早什么时候到？怎么走？</a:t>
            </a:r>
          </a:p>
          <a:p>
            <a:r>
              <a:rPr lang="zh-CN" altLang="en-US" dirty="0"/>
              <a:t>最快到达：</a:t>
            </a:r>
            <a:r>
              <a:rPr lang="en-US" altLang="zh-CN" dirty="0"/>
              <a:t>2010</a:t>
            </a:r>
            <a:r>
              <a:rPr lang="zh-CN" altLang="en-US" dirty="0"/>
              <a:t>年</a:t>
            </a:r>
            <a:r>
              <a:rPr lang="en-US" altLang="zh-CN" dirty="0"/>
              <a:t>10</a:t>
            </a:r>
            <a:r>
              <a:rPr lang="zh-CN" altLang="en-US" dirty="0"/>
              <a:t>月</a:t>
            </a:r>
            <a:r>
              <a:rPr lang="en-US" altLang="zh-CN" dirty="0"/>
              <a:t>1</a:t>
            </a:r>
            <a:r>
              <a:rPr lang="zh-CN" altLang="en-US" dirty="0"/>
              <a:t>日上午从北航去天安门最快要多长时间？何时出发？怎么走？</a:t>
            </a:r>
          </a:p>
          <a:p>
            <a:r>
              <a:rPr lang="zh-CN" altLang="en-US" dirty="0"/>
              <a:t>最晚出发：</a:t>
            </a:r>
            <a:r>
              <a:rPr lang="en-US" altLang="zh-CN" dirty="0"/>
              <a:t>2010</a:t>
            </a:r>
            <a:r>
              <a:rPr lang="zh-CN" altLang="en-US" dirty="0"/>
              <a:t>年</a:t>
            </a:r>
            <a:r>
              <a:rPr lang="en-US" altLang="zh-CN" dirty="0"/>
              <a:t>10</a:t>
            </a:r>
            <a:r>
              <a:rPr lang="zh-CN" altLang="en-US" dirty="0"/>
              <a:t>月</a:t>
            </a:r>
            <a:r>
              <a:rPr lang="en-US" altLang="zh-CN" dirty="0"/>
              <a:t>1</a:t>
            </a:r>
            <a:r>
              <a:rPr lang="zh-CN" altLang="en-US" dirty="0"/>
              <a:t>日</a:t>
            </a:r>
            <a:r>
              <a:rPr lang="en-US" altLang="zh-CN" dirty="0"/>
              <a:t>05:00</a:t>
            </a:r>
            <a:r>
              <a:rPr lang="zh-CN" altLang="en-US" dirty="0"/>
              <a:t>前要从北航赶到天安门，最晚什么时候出发？怎么走？</a:t>
            </a:r>
          </a:p>
          <a:p>
            <a:r>
              <a:rPr lang="zh-CN" altLang="en-US" dirty="0"/>
              <a:t>可达性分析：</a:t>
            </a:r>
            <a:r>
              <a:rPr lang="en-US" altLang="zh-CN" dirty="0"/>
              <a:t>2010</a:t>
            </a:r>
            <a:r>
              <a:rPr lang="zh-CN" altLang="en-US" dirty="0"/>
              <a:t>年</a:t>
            </a:r>
            <a:r>
              <a:rPr lang="en-US" altLang="zh-CN" dirty="0"/>
              <a:t>10</a:t>
            </a:r>
            <a:r>
              <a:rPr lang="zh-CN" altLang="en-US" dirty="0"/>
              <a:t>月</a:t>
            </a:r>
            <a:r>
              <a:rPr lang="en-US" altLang="zh-CN" dirty="0"/>
              <a:t>1</a:t>
            </a:r>
            <a:r>
              <a:rPr lang="zh-CN" altLang="en-US" dirty="0"/>
              <a:t>日</a:t>
            </a:r>
            <a:r>
              <a:rPr lang="en-US" altLang="zh-CN" dirty="0"/>
              <a:t>07:00</a:t>
            </a:r>
            <a:r>
              <a:rPr lang="zh-CN" altLang="en-US" dirty="0"/>
              <a:t>从北航出发，</a:t>
            </a:r>
            <a:r>
              <a:rPr lang="en-US" altLang="zh-CN" dirty="0"/>
              <a:t>1</a:t>
            </a:r>
            <a:r>
              <a:rPr lang="zh-CN" altLang="en-US" dirty="0"/>
              <a:t>小时内最快能到哪些地方？</a:t>
            </a:r>
          </a:p>
          <a:p>
            <a:endParaRPr lang="en-US" altLang="zh-CN" dirty="0"/>
          </a:p>
          <a:p>
            <a:r>
              <a:rPr lang="zh-CN" altLang="en-US" dirty="0"/>
              <a:t>右上图为</a:t>
            </a:r>
            <a:r>
              <a:rPr lang="en-US" altLang="zh-CN" sz="1200" kern="1200" dirty="0">
                <a:solidFill>
                  <a:schemeClr val="tx1"/>
                </a:solidFill>
                <a:effectLst/>
                <a:latin typeface="+mn-lt"/>
                <a:ea typeface="+mn-ea"/>
                <a:cs typeface="+mn-cs"/>
              </a:rPr>
              <a:t>2018</a:t>
            </a:r>
            <a:r>
              <a:rPr lang="zh-CN" altLang="en-US"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12</a:t>
            </a:r>
            <a:r>
              <a:rPr lang="zh-CN" altLang="en-US"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29</a:t>
            </a:r>
            <a:r>
              <a:rPr lang="zh-CN" altLang="en-US" sz="1200" kern="1200" dirty="0">
                <a:solidFill>
                  <a:schemeClr val="tx1"/>
                </a:solidFill>
                <a:effectLst/>
                <a:latin typeface="+mn-lt"/>
                <a:ea typeface="+mn-ea"/>
                <a:cs typeface="+mn-cs"/>
              </a:rPr>
              <a:t>日下午</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点的北京市路况，及“从北航驾车至北京站”的路线规划。来自百度地图</a:t>
            </a:r>
            <a:endParaRPr lang="en-US" altLang="zh-CN" sz="1200" kern="1200" dirty="0">
              <a:solidFill>
                <a:schemeClr val="tx1"/>
              </a:solidFill>
              <a:effectLst/>
              <a:latin typeface="+mn-lt"/>
              <a:ea typeface="+mn-ea"/>
              <a:cs typeface="+mn-cs"/>
            </a:endParaRPr>
          </a:p>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7</a:t>
            </a:fld>
            <a:endParaRPr lang="zh-CN" altLang="en-US"/>
          </a:p>
        </p:txBody>
      </p:sp>
    </p:spTree>
    <p:extLst>
      <p:ext uri="{BB962C8B-B14F-4D97-AF65-F5344CB8AC3E}">
        <p14:creationId xmlns:p14="http://schemas.microsoft.com/office/powerpoint/2010/main" val="910373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一个模型所选择的</a:t>
            </a:r>
            <a:r>
              <a:rPr lang="en-US" altLang="zh-CN" dirty="0"/>
              <a:t>Time Domain</a:t>
            </a:r>
            <a:r>
              <a:rPr lang="zh-CN" altLang="en-US" dirty="0"/>
              <a:t>体现了模型对于时间本质的理解（本体论的选择）。</a:t>
            </a:r>
            <a:endParaRPr lang="en-US" altLang="zh-CN" dirty="0"/>
          </a:p>
          <a:p>
            <a:endParaRPr lang="en-US" altLang="zh-CN" dirty="0"/>
          </a:p>
          <a:p>
            <a:r>
              <a:rPr lang="en-US" altLang="zh-CN" dirty="0"/>
              <a:t>temporal individual</a:t>
            </a:r>
            <a:r>
              <a:rPr lang="zh-CN" altLang="en-US" dirty="0"/>
              <a:t>目前有三种：</a:t>
            </a:r>
            <a:r>
              <a:rPr lang="en-US" altLang="zh-CN" dirty="0"/>
              <a:t>1</a:t>
            </a:r>
            <a:r>
              <a:rPr lang="zh-CN" altLang="en-US" dirty="0"/>
              <a:t>时间点（两点之间有</a:t>
            </a:r>
            <a:r>
              <a:rPr lang="en-US" altLang="zh-CN" dirty="0"/>
              <a:t>Gap</a:t>
            </a:r>
            <a:r>
              <a:rPr lang="zh-CN" altLang="en-US" dirty="0"/>
              <a:t>），</a:t>
            </a:r>
            <a:r>
              <a:rPr lang="en-US" altLang="zh-CN" dirty="0"/>
              <a:t>2</a:t>
            </a:r>
            <a:r>
              <a:rPr lang="zh-CN" altLang="en-US" dirty="0"/>
              <a:t>时间区间</a:t>
            </a:r>
            <a:endParaRPr lang="en-US" altLang="zh-CN" dirty="0"/>
          </a:p>
          <a:p>
            <a:r>
              <a:rPr lang="en-US" altLang="zh-CN" dirty="0"/>
              <a:t>temporal relation</a:t>
            </a:r>
            <a:r>
              <a:rPr lang="zh-CN" altLang="en-US" dirty="0"/>
              <a:t>有三类：</a:t>
            </a:r>
            <a:r>
              <a:rPr lang="en-US" altLang="zh-CN" dirty="0"/>
              <a:t>1</a:t>
            </a:r>
            <a:r>
              <a:rPr lang="zh-CN" altLang="en-US" dirty="0"/>
              <a:t>线性关系，</a:t>
            </a:r>
            <a:r>
              <a:rPr lang="en-US" altLang="zh-CN" dirty="0"/>
              <a:t>2</a:t>
            </a:r>
            <a:r>
              <a:rPr lang="zh-CN" altLang="en-US" dirty="0"/>
              <a:t>分支关系（用于</a:t>
            </a:r>
            <a:r>
              <a:rPr lang="en-US" altLang="zh-CN" dirty="0"/>
              <a:t>AI</a:t>
            </a:r>
            <a:r>
              <a:rPr lang="zh-CN" altLang="en-US" dirty="0"/>
              <a:t>，构造多重现实），</a:t>
            </a:r>
            <a:r>
              <a:rPr lang="en-US" altLang="zh-CN" dirty="0"/>
              <a:t>3</a:t>
            </a:r>
            <a:r>
              <a:rPr lang="zh-CN" altLang="en-US" dirty="0"/>
              <a:t>循环关系（有周期性的场景，如日历）</a:t>
            </a:r>
            <a:endParaRPr lang="en-US" altLang="zh-CN" dirty="0"/>
          </a:p>
          <a:p>
            <a:endParaRPr lang="en-US" altLang="zh-CN" dirty="0"/>
          </a:p>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56</a:t>
            </a:fld>
            <a:endParaRPr lang="zh-CN" altLang="en-US"/>
          </a:p>
        </p:txBody>
      </p:sp>
    </p:spTree>
    <p:extLst>
      <p:ext uri="{BB962C8B-B14F-4D97-AF65-F5344CB8AC3E}">
        <p14:creationId xmlns:p14="http://schemas.microsoft.com/office/powerpoint/2010/main" val="3127133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dirty="0"/>
              <a:t>Time Dimension</a:t>
            </a:r>
            <a:r>
              <a:rPr lang="zh-CN" altLang="en-US" dirty="0"/>
              <a:t>反映了模型所关心的是数据中的哪种时间。</a:t>
            </a:r>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57</a:t>
            </a:fld>
            <a:endParaRPr lang="zh-CN" altLang="en-US"/>
          </a:p>
        </p:txBody>
      </p:sp>
    </p:spTree>
    <p:extLst>
      <p:ext uri="{BB962C8B-B14F-4D97-AF65-F5344CB8AC3E}">
        <p14:creationId xmlns:p14="http://schemas.microsoft.com/office/powerpoint/2010/main" val="18733491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模型中需要把时间与数据对象进行结合（</a:t>
            </a:r>
            <a:r>
              <a:rPr lang="en-US" altLang="zh-CN" dirty="0"/>
              <a:t>timestamping</a:t>
            </a:r>
            <a:r>
              <a:rPr lang="zh-CN" altLang="en-US" dirty="0"/>
              <a:t>），这里讲的是使用何种类型的时间，后面的</a:t>
            </a:r>
            <a:r>
              <a:rPr lang="en-US" altLang="zh-CN" dirty="0"/>
              <a:t>timestamping</a:t>
            </a:r>
            <a:r>
              <a:rPr lang="zh-CN" altLang="en-US" dirty="0"/>
              <a:t>讲结合的方式。</a:t>
            </a:r>
            <a:endParaRPr lang="en-US" altLang="zh-CN" dirty="0"/>
          </a:p>
          <a:p>
            <a:br>
              <a:rPr lang="en-US" altLang="zh-CN" dirty="0"/>
            </a:br>
            <a:r>
              <a:rPr lang="en-US" altLang="zh-CN" dirty="0"/>
              <a:t>A The management of temporal aspects has been achieved by building time into the data model objects. </a:t>
            </a:r>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58</a:t>
            </a:fld>
            <a:endParaRPr lang="zh-CN" altLang="en-US"/>
          </a:p>
        </p:txBody>
      </p:sp>
    </p:spTree>
    <p:extLst>
      <p:ext uri="{BB962C8B-B14F-4D97-AF65-F5344CB8AC3E}">
        <p14:creationId xmlns:p14="http://schemas.microsoft.com/office/powerpoint/2010/main" val="31239933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management of temporal aspects has been achieved by building time into the data model objects. Here, the relational model is assumed, with a focus on valid time.</a:t>
            </a:r>
          </a:p>
          <a:p>
            <a:r>
              <a:rPr lang="zh-CN" altLang="en-US" sz="1200" b="0" i="0" kern="1200" dirty="0">
                <a:solidFill>
                  <a:schemeClr val="tx1"/>
                </a:solidFill>
                <a:effectLst/>
                <a:latin typeface="+mn-lt"/>
                <a:ea typeface="+mn-ea"/>
                <a:cs typeface="+mn-cs"/>
              </a:rPr>
              <a:t>模型主要是按照</a:t>
            </a:r>
            <a:r>
              <a:rPr lang="en-US" altLang="zh-CN" sz="1200" b="0" i="0" kern="1200" dirty="0">
                <a:solidFill>
                  <a:schemeClr val="tx1"/>
                </a:solidFill>
                <a:effectLst/>
                <a:latin typeface="+mn-lt"/>
                <a:ea typeface="+mn-ea"/>
                <a:cs typeface="+mn-cs"/>
              </a:rPr>
              <a:t>timestamp</a:t>
            </a:r>
            <a:r>
              <a:rPr lang="zh-CN" altLang="en-US" sz="1200" b="0" i="0" kern="1200" dirty="0">
                <a:solidFill>
                  <a:schemeClr val="tx1"/>
                </a:solidFill>
                <a:effectLst/>
                <a:latin typeface="+mn-lt"/>
                <a:ea typeface="+mn-ea"/>
                <a:cs typeface="+mn-cs"/>
              </a:rPr>
              <a:t>类型及与数据项的结合方式来区分的。常见的有这几种。</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Timestamping denotes the association of a data element in a relation with a time value. </a:t>
            </a:r>
          </a:p>
          <a:p>
            <a:r>
              <a:rPr lang="en-US" altLang="zh-CN" sz="1200" b="0" i="0" kern="1200" dirty="0">
                <a:solidFill>
                  <a:schemeClr val="tx1"/>
                </a:solidFill>
                <a:effectLst/>
                <a:latin typeface="+mn-lt"/>
                <a:ea typeface="+mn-ea"/>
                <a:cs typeface="+mn-cs"/>
              </a:rPr>
              <a:t>tuple timestamping … associates each tuple with a time value such as a time point, a time interval, or a temporal element.</a:t>
            </a:r>
          </a:p>
          <a:p>
            <a:endParaRPr lang="en-US" altLang="zh-CN" sz="1200" b="0" i="0" kern="1200" dirty="0">
              <a:solidFill>
                <a:schemeClr val="tx1"/>
              </a:solidFill>
              <a:effectLst/>
              <a:latin typeface="+mn-lt"/>
              <a:ea typeface="+mn-ea"/>
              <a:cs typeface="+mn-cs"/>
            </a:endParaRPr>
          </a:p>
          <a:p>
            <a:br>
              <a:rPr lang="en-US" altLang="zh-CN" dirty="0"/>
            </a:br>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59</a:t>
            </a:fld>
            <a:endParaRPr lang="zh-CN" altLang="en-US"/>
          </a:p>
        </p:txBody>
      </p:sp>
    </p:spTree>
    <p:extLst>
      <p:ext uri="{BB962C8B-B14F-4D97-AF65-F5344CB8AC3E}">
        <p14:creationId xmlns:p14="http://schemas.microsoft.com/office/powerpoint/2010/main" val="38037598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10000"/>
              </a:lnSpc>
            </a:pPr>
            <a:endParaRPr lang="en-US" altLang="zh-CN" dirty="0"/>
          </a:p>
          <a:p>
            <a:pPr>
              <a:lnSpc>
                <a:spcPct val="110000"/>
              </a:lnSpc>
            </a:pPr>
            <a:r>
              <a:rPr lang="en-US" altLang="zh-CN" dirty="0"/>
              <a:t>attribute timestamping</a:t>
            </a:r>
          </a:p>
          <a:p>
            <a:pPr>
              <a:lnSpc>
                <a:spcPct val="110000"/>
              </a:lnSpc>
            </a:pPr>
            <a:r>
              <a:rPr lang="zh-CN" altLang="en-US" dirty="0"/>
              <a:t>时间不是与</a:t>
            </a:r>
            <a:r>
              <a:rPr lang="en-US" altLang="zh-CN" dirty="0"/>
              <a:t>tuple</a:t>
            </a:r>
            <a:r>
              <a:rPr lang="zh-CN" altLang="en-US" dirty="0"/>
              <a:t>关联，而是与</a:t>
            </a:r>
            <a:r>
              <a:rPr lang="en-US" altLang="zh-CN" dirty="0"/>
              <a:t>tuple</a:t>
            </a:r>
            <a:r>
              <a:rPr lang="zh-CN" altLang="en-US" dirty="0"/>
              <a:t>中的属性关联</a:t>
            </a:r>
            <a:endParaRPr lang="en-US" altLang="zh-CN" dirty="0"/>
          </a:p>
          <a:p>
            <a:pPr>
              <a:lnSpc>
                <a:spcPct val="110000"/>
              </a:lnSpc>
            </a:pPr>
            <a:r>
              <a:rPr lang="zh-CN" altLang="en-US" dirty="0"/>
              <a:t>关系按照某个属性分组，该属性某属性值的所有信息都在一个</a:t>
            </a:r>
            <a:r>
              <a:rPr lang="en-US" altLang="zh-CN" dirty="0"/>
              <a:t>tuple</a:t>
            </a:r>
            <a:r>
              <a:rPr lang="zh-CN" altLang="en-US" dirty="0"/>
              <a:t>中，其他属性的值信息则分布在多个</a:t>
            </a:r>
            <a:r>
              <a:rPr lang="en-US" altLang="zh-CN" dirty="0"/>
              <a:t>tuple</a:t>
            </a:r>
            <a:r>
              <a:rPr lang="zh-CN" altLang="en-US" dirty="0"/>
              <a:t>中。</a:t>
            </a:r>
            <a:endParaRPr lang="en-US" altLang="zh-CN" dirty="0"/>
          </a:p>
          <a:p>
            <a:pPr>
              <a:lnSpc>
                <a:spcPct val="110000"/>
              </a:lnSpc>
            </a:pPr>
            <a:r>
              <a:rPr lang="zh-CN" altLang="en-US" dirty="0"/>
              <a:t>此类模型不满足第一范式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在时态关系模型刚提出来的时候被提出来过，但是现在几乎没有人在用了。我认为原因是这种模型不如</a:t>
            </a:r>
            <a:r>
              <a:rPr lang="en-US" altLang="zh-CN" dirty="0"/>
              <a:t>tuple</a:t>
            </a:r>
            <a:r>
              <a:rPr lang="zh-CN" altLang="en-US" dirty="0"/>
              <a:t>的简单明了。</a:t>
            </a:r>
            <a:endParaRPr lang="en-US" altLang="zh-CN" dirty="0"/>
          </a:p>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60</a:t>
            </a:fld>
            <a:endParaRPr lang="zh-CN" altLang="en-US"/>
          </a:p>
        </p:txBody>
      </p:sp>
    </p:spTree>
    <p:extLst>
      <p:ext uri="{BB962C8B-B14F-4D97-AF65-F5344CB8AC3E}">
        <p14:creationId xmlns:p14="http://schemas.microsoft.com/office/powerpoint/2010/main" val="41062143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一个问题是从哪里找时态关系模型上的操作？</a:t>
            </a:r>
            <a:endParaRPr lang="en-US" altLang="zh-CN" dirty="0"/>
          </a:p>
          <a:p>
            <a:r>
              <a:rPr lang="zh-CN" altLang="en-US" dirty="0"/>
              <a:t>数据库百科的</a:t>
            </a:r>
            <a:r>
              <a:rPr lang="en-US" altLang="zh-CN" dirty="0"/>
              <a:t>Temporal Algebra</a:t>
            </a:r>
            <a:r>
              <a:rPr lang="zh-CN" altLang="en-US" dirty="0"/>
              <a:t>词条里写的思路没太懂，里面先是讲了一些</a:t>
            </a:r>
            <a:r>
              <a:rPr lang="en-US" altLang="zh-CN" dirty="0"/>
              <a:t>Basics</a:t>
            </a:r>
            <a:r>
              <a:rPr lang="zh-CN" altLang="en-US" dirty="0"/>
              <a:t>，然后是</a:t>
            </a:r>
            <a:r>
              <a:rPr lang="en-US" altLang="zh-CN" dirty="0"/>
              <a:t>Tuple timestamping</a:t>
            </a:r>
            <a:r>
              <a:rPr lang="zh-CN" altLang="en-US" dirty="0"/>
              <a:t>的代数，然后是</a:t>
            </a:r>
            <a:r>
              <a:rPr lang="en-US" altLang="zh-CN" dirty="0"/>
              <a:t>Attribute timestamping</a:t>
            </a:r>
            <a:r>
              <a:rPr lang="zh-CN" altLang="en-US" dirty="0"/>
              <a:t>的代数，然后再讲</a:t>
            </a:r>
            <a:r>
              <a:rPr lang="en-US" altLang="zh-CN" dirty="0"/>
              <a:t>valid time</a:t>
            </a:r>
            <a:r>
              <a:rPr lang="zh-CN" altLang="en-US" dirty="0"/>
              <a:t>、</a:t>
            </a:r>
            <a:r>
              <a:rPr lang="en-US" altLang="zh-CN" dirty="0"/>
              <a:t>transaction time</a:t>
            </a:r>
            <a:r>
              <a:rPr lang="zh-CN" altLang="en-US" dirty="0"/>
              <a:t>和</a:t>
            </a:r>
            <a:r>
              <a:rPr lang="en-US" altLang="zh-CN" dirty="0"/>
              <a:t>bitemporal</a:t>
            </a:r>
            <a:r>
              <a:rPr lang="zh-CN" altLang="en-US" dirty="0"/>
              <a:t>的代数。</a:t>
            </a:r>
            <a:endParaRPr lang="en-US" altLang="zh-CN" dirty="0"/>
          </a:p>
          <a:p>
            <a:r>
              <a:rPr lang="zh-CN" altLang="en-US" dirty="0"/>
              <a:t>在</a:t>
            </a:r>
            <a:r>
              <a:rPr lang="en-US" altLang="zh-CN" dirty="0"/>
              <a:t>Basic</a:t>
            </a:r>
            <a:r>
              <a:rPr lang="zh-CN" altLang="en-US" dirty="0"/>
              <a:t>里面写到：</a:t>
            </a:r>
            <a:endParaRPr lang="en-US" altLang="zh-CN" dirty="0"/>
          </a:p>
          <a:p>
            <a:r>
              <a:rPr lang="en-US" altLang="zh-CN" sz="1200" b="0" i="0" kern="1200" dirty="0">
                <a:solidFill>
                  <a:schemeClr val="tx1"/>
                </a:solidFill>
                <a:effectLst/>
                <a:latin typeface="+mn-lt"/>
                <a:ea typeface="+mn-ea"/>
                <a:cs typeface="+mn-cs"/>
              </a:rPr>
              <a:t>A temporal relational algebra is closely related to how the temporal data (temporal atoms) are represented, i.e., the type of timestamps used, where they are attached (relations, tuples, or attribute values), and whether temporal atoms are kept atomic or broken into their components. In other words, time specification may be explicit or implicit. This in turn determines possible evaluation (semantics) of temporal algebra expressions. There are two commonly adopted approaches: (</a:t>
            </a:r>
            <a:r>
              <a:rPr lang="en-US" altLang="zh-CN" sz="1200" b="0" i="0" kern="1200" dirty="0" err="1">
                <a:solidFill>
                  <a:schemeClr val="tx1"/>
                </a:solidFill>
                <a:effectLst/>
                <a:latin typeface="+mn-lt"/>
                <a:ea typeface="+mn-ea"/>
                <a:cs typeface="+mn-cs"/>
              </a:rPr>
              <a:t>i</a:t>
            </a:r>
            <a:r>
              <a:rPr lang="en-US" altLang="zh-CN" sz="1200" b="0" i="0" kern="1200" dirty="0">
                <a:solidFill>
                  <a:schemeClr val="tx1"/>
                </a:solidFill>
                <a:effectLst/>
                <a:latin typeface="+mn-lt"/>
                <a:ea typeface="+mn-ea"/>
                <a:cs typeface="+mn-cs"/>
              </a:rPr>
              <a:t>) Snapshot (Point or Sequenced [1]) evaluation that manipulates the snapshot relation at each time point, like Temporal Logic [6,11,17], (ii) Traditional (Non-sequenced [1]) evaluation that manipulates the entire temporal relation much like the traditional relational algebra. It is also possible to mix these approaches. The syntax and the operations of a temporal algebra are designed to accommodate a desired type of evaluation. Moreover, specifying temporal algebra operations at an attribute level, instead of tuples keeps the tuple structure intact after the operation is executed, so preserving the rest of a temporal relation that is beyond the scope of operation applied.</a:t>
            </a:r>
            <a:r>
              <a:rPr lang="en-US" altLang="zh-CN" dirty="0"/>
              <a:t> </a:t>
            </a:r>
          </a:p>
          <a:p>
            <a:r>
              <a:rPr lang="zh-CN" altLang="en-US" dirty="0"/>
              <a:t>然后从这里面找了找，提到了这么几个操作：</a:t>
            </a:r>
            <a:endParaRPr lang="en-US" altLang="zh-CN" dirty="0"/>
          </a:p>
          <a:p>
            <a:r>
              <a:rPr lang="en-US" altLang="zh-CN" dirty="0"/>
              <a:t>Temporal Projection</a:t>
            </a:r>
          </a:p>
          <a:p>
            <a:r>
              <a:rPr lang="en-US" altLang="zh-CN" dirty="0"/>
              <a:t>Temporal Aggregation</a:t>
            </a:r>
          </a:p>
          <a:p>
            <a:r>
              <a:rPr lang="en-US" altLang="zh-CN" dirty="0"/>
              <a:t>Temporal Join</a:t>
            </a:r>
          </a:p>
          <a:p>
            <a:r>
              <a:rPr lang="en-US" altLang="zh-CN" dirty="0"/>
              <a:t>Temporal Coalescing</a:t>
            </a:r>
          </a:p>
          <a:p>
            <a:r>
              <a:rPr lang="zh-CN" altLang="en-US" dirty="0"/>
              <a:t>还有</a:t>
            </a:r>
            <a:r>
              <a:rPr lang="en-US" altLang="zh-CN" dirty="0"/>
              <a:t>Timeslice Operator</a:t>
            </a:r>
          </a:p>
          <a:p>
            <a:r>
              <a:rPr lang="zh-CN" altLang="en-US" dirty="0"/>
              <a:t>貌似大概齐了，但是有个问题是</a:t>
            </a:r>
            <a:r>
              <a:rPr lang="en-US" altLang="zh-CN" dirty="0"/>
              <a:t>1</a:t>
            </a:r>
            <a:r>
              <a:rPr lang="zh-CN" altLang="en-US" dirty="0"/>
              <a:t>到底齐不齐？有没有落下的？</a:t>
            </a:r>
            <a:r>
              <a:rPr lang="en-US" altLang="zh-CN" dirty="0"/>
              <a:t>2</a:t>
            </a:r>
            <a:r>
              <a:rPr lang="zh-CN" altLang="en-US" dirty="0"/>
              <a:t>之前讲数据结构的时候分了好几类，这里的操作是否也要分类？先看看定义再说吧。</a:t>
            </a:r>
            <a:r>
              <a:rPr lang="en-US" altLang="zh-CN" dirty="0"/>
              <a:t>3</a:t>
            </a:r>
            <a:r>
              <a:rPr lang="zh-CN" altLang="en-US" dirty="0"/>
              <a:t>这一页和下一页的三种</a:t>
            </a:r>
            <a:r>
              <a:rPr lang="en-US" altLang="zh-CN" dirty="0"/>
              <a:t>mode</a:t>
            </a:r>
            <a:r>
              <a:rPr lang="zh-CN" altLang="en-US" dirty="0"/>
              <a:t>是什么关系？</a:t>
            </a:r>
            <a:endParaRPr lang="en-US" altLang="zh-CN" dirty="0"/>
          </a:p>
          <a:p>
            <a:r>
              <a:rPr lang="en-US" altLang="zh-CN" dirty="0"/>
              <a:t>Timeslice </a:t>
            </a:r>
            <a:r>
              <a:rPr lang="zh-CN" altLang="en-US" dirty="0"/>
              <a:t>之前介绍了。</a:t>
            </a:r>
            <a:endParaRPr lang="en-US" altLang="zh-CN" dirty="0"/>
          </a:p>
          <a:p>
            <a:endParaRPr lang="en-US" altLang="zh-CN" dirty="0"/>
          </a:p>
          <a:p>
            <a:r>
              <a:rPr lang="zh-CN" altLang="en-US" dirty="0"/>
              <a:t>针对不同的</a:t>
            </a:r>
            <a:r>
              <a:rPr lang="en-US" altLang="zh-CN" dirty="0"/>
              <a:t>time dimension</a:t>
            </a:r>
            <a:r>
              <a:rPr lang="zh-CN" altLang="en-US" dirty="0"/>
              <a:t>有不同的</a:t>
            </a:r>
            <a:r>
              <a:rPr lang="en-US" altLang="zh-CN" dirty="0"/>
              <a:t>algebra</a:t>
            </a:r>
          </a:p>
          <a:p>
            <a:r>
              <a:rPr lang="zh-CN" altLang="en-US" dirty="0"/>
              <a:t>我们这里只关心</a:t>
            </a:r>
            <a:r>
              <a:rPr lang="en-US" altLang="zh-CN" dirty="0"/>
              <a:t>valid time algebra</a:t>
            </a:r>
          </a:p>
          <a:p>
            <a:br>
              <a:rPr lang="en-US" altLang="zh-CN" dirty="0"/>
            </a:br>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61</a:t>
            </a:fld>
            <a:endParaRPr lang="zh-CN" altLang="en-US"/>
          </a:p>
        </p:txBody>
      </p:sp>
    </p:spTree>
    <p:extLst>
      <p:ext uri="{BB962C8B-B14F-4D97-AF65-F5344CB8AC3E}">
        <p14:creationId xmlns:p14="http://schemas.microsoft.com/office/powerpoint/2010/main" val="33697630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具体实现时的效率问题（物理实现层面的问题）</a:t>
            </a:r>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62</a:t>
            </a:fld>
            <a:endParaRPr lang="zh-CN" altLang="en-US"/>
          </a:p>
        </p:txBody>
      </p:sp>
    </p:spTree>
    <p:extLst>
      <p:ext uri="{BB962C8B-B14F-4D97-AF65-F5344CB8AC3E}">
        <p14:creationId xmlns:p14="http://schemas.microsoft.com/office/powerpoint/2010/main" val="20350883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63</a:t>
            </a:fld>
            <a:endParaRPr lang="zh-CN" altLang="en-US"/>
          </a:p>
        </p:txBody>
      </p:sp>
    </p:spTree>
    <p:extLst>
      <p:ext uri="{BB962C8B-B14F-4D97-AF65-F5344CB8AC3E}">
        <p14:creationId xmlns:p14="http://schemas.microsoft.com/office/powerpoint/2010/main" val="14472482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err="1">
                <a:effectLst/>
                <a:latin typeface="等线" panose="02010600030101010101" pitchFamily="2" charset="-122"/>
                <a:ea typeface="+mn-ea"/>
                <a:cs typeface="Arial" panose="020B0604020202020204" pitchFamily="34" charset="0"/>
              </a:rPr>
              <a:t>ImmortalGraph</a:t>
            </a:r>
            <a:r>
              <a:rPr lang="zh-CN" altLang="zh-CN" sz="1200" kern="100" dirty="0">
                <a:effectLst/>
                <a:latin typeface="等线" panose="02010600030101010101" pitchFamily="2" charset="-122"/>
                <a:ea typeface="+mn-ea"/>
                <a:cs typeface="Arial" panose="020B0604020202020204" pitchFamily="34" charset="0"/>
              </a:rPr>
              <a:t>里有一段测了</a:t>
            </a:r>
            <a:r>
              <a:rPr lang="en-US" altLang="zh-CN" sz="1200" kern="100" dirty="0">
                <a:effectLst/>
                <a:latin typeface="等线" panose="02010600030101010101" pitchFamily="2" charset="-122"/>
                <a:ea typeface="+mn-ea"/>
                <a:cs typeface="Arial" panose="020B0604020202020204" pitchFamily="34" charset="0"/>
              </a:rPr>
              <a:t>4</a:t>
            </a:r>
            <a:r>
              <a:rPr lang="zh-CN" altLang="zh-CN" sz="1200" kern="100" dirty="0">
                <a:effectLst/>
                <a:latin typeface="等线" panose="02010600030101010101" pitchFamily="2" charset="-122"/>
                <a:ea typeface="+mn-ea"/>
                <a:cs typeface="Arial" panose="020B0604020202020204" pitchFamily="34" charset="0"/>
              </a:rPr>
              <a:t>个数据集得出结论是真实世界的图结构都相对稳定！！！</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a:t>
            </a:r>
            <a:r>
              <a:rPr lang="zh-CN" altLang="zh-CN" sz="1200" kern="100" dirty="0">
                <a:effectLst/>
                <a:latin typeface="等线" panose="02010600030101010101" pitchFamily="2" charset="-122"/>
                <a:ea typeface="+mn-ea"/>
                <a:cs typeface="Arial" panose="020B0604020202020204" pitchFamily="34" charset="0"/>
              </a:rPr>
              <a:t>自称是一个</a:t>
            </a:r>
            <a:r>
              <a:rPr lang="en-US" altLang="zh-CN" sz="1200" kern="100" dirty="0">
                <a:effectLst/>
                <a:latin typeface="等线" panose="02010600030101010101" pitchFamily="2" charset="-122"/>
                <a:ea typeface="+mn-ea"/>
                <a:cs typeface="Arial" panose="020B0604020202020204" pitchFamily="34" charset="0"/>
              </a:rPr>
              <a:t>nested data model</a:t>
            </a:r>
            <a:endParaRPr lang="zh-CN" altLang="zh-CN" sz="1200" kern="100" dirty="0">
              <a:effectLst/>
              <a:latin typeface="等线" panose="02010600030101010101" pitchFamily="2" charset="-122"/>
              <a:ea typeface="+mn-ea"/>
              <a:cs typeface="Arial" panose="020B0604020202020204" pitchFamily="34" charset="0"/>
            </a:endParaRPr>
          </a:p>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64</a:t>
            </a:fld>
            <a:endParaRPr lang="zh-CN" altLang="en-US"/>
          </a:p>
        </p:txBody>
      </p:sp>
    </p:spTree>
    <p:extLst>
      <p:ext uri="{BB962C8B-B14F-4D97-AF65-F5344CB8AC3E}">
        <p14:creationId xmlns:p14="http://schemas.microsoft.com/office/powerpoint/2010/main" val="6346288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存储、索引、事务的关系？</a:t>
            </a:r>
          </a:p>
        </p:txBody>
      </p:sp>
      <p:sp>
        <p:nvSpPr>
          <p:cNvPr id="4" name="灯片编号占位符 3"/>
          <p:cNvSpPr>
            <a:spLocks noGrp="1"/>
          </p:cNvSpPr>
          <p:nvPr>
            <p:ph type="sldNum" sz="quarter" idx="5"/>
          </p:nvPr>
        </p:nvSpPr>
        <p:spPr/>
        <p:txBody>
          <a:bodyPr/>
          <a:lstStyle/>
          <a:p>
            <a:fld id="{A0BB15FF-D466-4D12-8050-D982E607D506}" type="slidenum">
              <a:rPr lang="zh-CN" altLang="en-US" smtClean="0"/>
              <a:t>66</a:t>
            </a:fld>
            <a:endParaRPr lang="zh-CN" altLang="en-US"/>
          </a:p>
        </p:txBody>
      </p:sp>
    </p:spTree>
    <p:extLst>
      <p:ext uri="{BB962C8B-B14F-4D97-AF65-F5344CB8AC3E}">
        <p14:creationId xmlns:p14="http://schemas.microsoft.com/office/powerpoint/2010/main" val="1180602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a:t>历史</a:t>
            </a:r>
            <a:r>
              <a:rPr lang="zh-CN" altLang="en-US" dirty="0"/>
              <a:t>时刻查询：返回全市所有道路在</a:t>
            </a:r>
            <a:r>
              <a:rPr lang="en-US" altLang="zh-CN" dirty="0"/>
              <a:t>2010</a:t>
            </a:r>
            <a:r>
              <a:rPr lang="zh-CN" altLang="en-US" dirty="0"/>
              <a:t>年</a:t>
            </a:r>
            <a:r>
              <a:rPr lang="en-US" altLang="zh-CN" dirty="0"/>
              <a:t>11</a:t>
            </a:r>
            <a:r>
              <a:rPr lang="zh-CN" altLang="en-US" dirty="0"/>
              <a:t>月</a:t>
            </a:r>
            <a:r>
              <a:rPr lang="en-US" altLang="zh-CN" dirty="0"/>
              <a:t>1</a:t>
            </a:r>
            <a:r>
              <a:rPr lang="zh-CN" altLang="en-US" dirty="0"/>
              <a:t>日</a:t>
            </a:r>
            <a:r>
              <a:rPr lang="en-US" altLang="zh-CN" dirty="0"/>
              <a:t>20</a:t>
            </a:r>
            <a:r>
              <a:rPr lang="zh-CN" altLang="en-US" dirty="0"/>
              <a:t>点</a:t>
            </a:r>
            <a:r>
              <a:rPr lang="en-US" altLang="zh-CN" dirty="0"/>
              <a:t>30</a:t>
            </a:r>
            <a:r>
              <a:rPr lang="zh-CN" altLang="en-US" dirty="0"/>
              <a:t>分的交通情况</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时间段统计：返回全市所有道路在</a:t>
            </a:r>
            <a:r>
              <a:rPr lang="en-US" altLang="zh-CN" dirty="0"/>
              <a:t>2010</a:t>
            </a:r>
            <a:r>
              <a:rPr lang="zh-CN" altLang="en-US" dirty="0"/>
              <a:t>年</a:t>
            </a:r>
            <a:r>
              <a:rPr lang="en-US" altLang="zh-CN" dirty="0"/>
              <a:t>11</a:t>
            </a:r>
            <a:r>
              <a:rPr lang="zh-CN" altLang="en-US" dirty="0"/>
              <a:t>月</a:t>
            </a:r>
            <a:r>
              <a:rPr lang="en-US" altLang="zh-CN" dirty="0"/>
              <a:t>1</a:t>
            </a:r>
            <a:r>
              <a:rPr lang="zh-CN" altLang="en-US" dirty="0"/>
              <a:t>日</a:t>
            </a:r>
            <a:r>
              <a:rPr lang="en-US" altLang="zh-CN" dirty="0"/>
              <a:t>08:00~09:00</a:t>
            </a:r>
            <a:r>
              <a:rPr lang="zh-CN" altLang="en-US" dirty="0"/>
              <a:t>的总体交通情况</a:t>
            </a:r>
            <a:r>
              <a:rPr lang="en-US" altLang="zh-CN" dirty="0"/>
              <a:t>【</a:t>
            </a:r>
            <a:r>
              <a:rPr lang="zh-CN" altLang="en-US" dirty="0"/>
              <a:t>目的是发现拥堵情况最严重的道路（区域）</a:t>
            </a:r>
            <a:r>
              <a:rPr lang="en-US" altLang="zh-CN" dirty="0"/>
              <a:t>】</a:t>
            </a:r>
            <a:endParaRPr lang="zh-CN" altLang="en-US" dirty="0"/>
          </a:p>
          <a:p>
            <a:r>
              <a:rPr lang="zh-CN" altLang="en-US" dirty="0"/>
              <a:t>最早到达：</a:t>
            </a:r>
            <a:r>
              <a:rPr lang="en-US" altLang="zh-CN" dirty="0"/>
              <a:t>2010</a:t>
            </a:r>
            <a:r>
              <a:rPr lang="zh-CN" altLang="en-US" dirty="0"/>
              <a:t>年</a:t>
            </a:r>
            <a:r>
              <a:rPr lang="en-US" altLang="zh-CN" dirty="0"/>
              <a:t>10</a:t>
            </a:r>
            <a:r>
              <a:rPr lang="zh-CN" altLang="en-US" dirty="0"/>
              <a:t>月</a:t>
            </a:r>
            <a:r>
              <a:rPr lang="en-US" altLang="zh-CN" dirty="0"/>
              <a:t>1</a:t>
            </a:r>
            <a:r>
              <a:rPr lang="zh-CN" altLang="en-US" dirty="0"/>
              <a:t>日</a:t>
            </a:r>
            <a:r>
              <a:rPr lang="en-US" altLang="zh-CN" dirty="0"/>
              <a:t>09:00</a:t>
            </a:r>
            <a:r>
              <a:rPr lang="zh-CN" altLang="en-US" dirty="0"/>
              <a:t>从北航去天安门最早什么时候到？怎么走？</a:t>
            </a:r>
          </a:p>
          <a:p>
            <a:r>
              <a:rPr lang="zh-CN" altLang="en-US" dirty="0"/>
              <a:t>最快到达：</a:t>
            </a:r>
            <a:r>
              <a:rPr lang="en-US" altLang="zh-CN" dirty="0"/>
              <a:t>2010</a:t>
            </a:r>
            <a:r>
              <a:rPr lang="zh-CN" altLang="en-US" dirty="0"/>
              <a:t>年</a:t>
            </a:r>
            <a:r>
              <a:rPr lang="en-US" altLang="zh-CN" dirty="0"/>
              <a:t>10</a:t>
            </a:r>
            <a:r>
              <a:rPr lang="zh-CN" altLang="en-US" dirty="0"/>
              <a:t>月</a:t>
            </a:r>
            <a:r>
              <a:rPr lang="en-US" altLang="zh-CN" dirty="0"/>
              <a:t>1</a:t>
            </a:r>
            <a:r>
              <a:rPr lang="zh-CN" altLang="en-US" dirty="0"/>
              <a:t>日上午从北航去天安门最快要多长时间？何时出发？怎么走？</a:t>
            </a:r>
          </a:p>
          <a:p>
            <a:r>
              <a:rPr lang="zh-CN" altLang="en-US" dirty="0"/>
              <a:t>最晚出发：</a:t>
            </a:r>
            <a:r>
              <a:rPr lang="en-US" altLang="zh-CN" dirty="0"/>
              <a:t>2010</a:t>
            </a:r>
            <a:r>
              <a:rPr lang="zh-CN" altLang="en-US" dirty="0"/>
              <a:t>年</a:t>
            </a:r>
            <a:r>
              <a:rPr lang="en-US" altLang="zh-CN" dirty="0"/>
              <a:t>10</a:t>
            </a:r>
            <a:r>
              <a:rPr lang="zh-CN" altLang="en-US" dirty="0"/>
              <a:t>月</a:t>
            </a:r>
            <a:r>
              <a:rPr lang="en-US" altLang="zh-CN" dirty="0"/>
              <a:t>1</a:t>
            </a:r>
            <a:r>
              <a:rPr lang="zh-CN" altLang="en-US" dirty="0"/>
              <a:t>日</a:t>
            </a:r>
            <a:r>
              <a:rPr lang="en-US" altLang="zh-CN" dirty="0"/>
              <a:t>05:00</a:t>
            </a:r>
            <a:r>
              <a:rPr lang="zh-CN" altLang="en-US" dirty="0"/>
              <a:t>前要从北航赶到天安门，最晚什么时候出发？怎么走？</a:t>
            </a:r>
          </a:p>
          <a:p>
            <a:r>
              <a:rPr lang="zh-CN" altLang="en-US" dirty="0"/>
              <a:t>可达性分析：</a:t>
            </a:r>
            <a:r>
              <a:rPr lang="en-US" altLang="zh-CN" dirty="0"/>
              <a:t>2010</a:t>
            </a:r>
            <a:r>
              <a:rPr lang="zh-CN" altLang="en-US" dirty="0"/>
              <a:t>年</a:t>
            </a:r>
            <a:r>
              <a:rPr lang="en-US" altLang="zh-CN" dirty="0"/>
              <a:t>10</a:t>
            </a:r>
            <a:r>
              <a:rPr lang="zh-CN" altLang="en-US" dirty="0"/>
              <a:t>月</a:t>
            </a:r>
            <a:r>
              <a:rPr lang="en-US" altLang="zh-CN" dirty="0"/>
              <a:t>1</a:t>
            </a:r>
            <a:r>
              <a:rPr lang="zh-CN" altLang="en-US" dirty="0"/>
              <a:t>日</a:t>
            </a:r>
            <a:r>
              <a:rPr lang="en-US" altLang="zh-CN" dirty="0"/>
              <a:t>07:00</a:t>
            </a:r>
            <a:r>
              <a:rPr lang="zh-CN" altLang="en-US" dirty="0"/>
              <a:t>从北航出发，</a:t>
            </a:r>
            <a:r>
              <a:rPr lang="en-US" altLang="zh-CN" dirty="0"/>
              <a:t>1</a:t>
            </a:r>
            <a:r>
              <a:rPr lang="zh-CN" altLang="en-US" dirty="0"/>
              <a:t>小时内最快能到哪些地方？</a:t>
            </a:r>
          </a:p>
          <a:p>
            <a:endParaRPr lang="en-US" altLang="zh-CN" dirty="0"/>
          </a:p>
          <a:p>
            <a:r>
              <a:rPr lang="zh-CN" altLang="en-US" dirty="0"/>
              <a:t>右上图为</a:t>
            </a:r>
            <a:r>
              <a:rPr lang="en-US" altLang="zh-CN" sz="1200" kern="1200" dirty="0">
                <a:solidFill>
                  <a:schemeClr val="tx1"/>
                </a:solidFill>
                <a:effectLst/>
                <a:latin typeface="+mn-lt"/>
                <a:ea typeface="+mn-ea"/>
                <a:cs typeface="+mn-cs"/>
              </a:rPr>
              <a:t>2018</a:t>
            </a:r>
            <a:r>
              <a:rPr lang="zh-CN" altLang="en-US"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12</a:t>
            </a:r>
            <a:r>
              <a:rPr lang="zh-CN" altLang="en-US" sz="1200" kern="1200" dirty="0">
                <a:solidFill>
                  <a:schemeClr val="tx1"/>
                </a:solidFill>
                <a:effectLst/>
                <a:latin typeface="+mn-lt"/>
                <a:ea typeface="+mn-ea"/>
                <a:cs typeface="+mn-cs"/>
              </a:rPr>
              <a:t>月</a:t>
            </a:r>
            <a:r>
              <a:rPr lang="en-US" altLang="zh-CN" sz="1200" kern="1200" dirty="0">
                <a:solidFill>
                  <a:schemeClr val="tx1"/>
                </a:solidFill>
                <a:effectLst/>
                <a:latin typeface="+mn-lt"/>
                <a:ea typeface="+mn-ea"/>
                <a:cs typeface="+mn-cs"/>
              </a:rPr>
              <a:t>29</a:t>
            </a:r>
            <a:r>
              <a:rPr lang="zh-CN" altLang="en-US" sz="1200" kern="1200" dirty="0">
                <a:solidFill>
                  <a:schemeClr val="tx1"/>
                </a:solidFill>
                <a:effectLst/>
                <a:latin typeface="+mn-lt"/>
                <a:ea typeface="+mn-ea"/>
                <a:cs typeface="+mn-cs"/>
              </a:rPr>
              <a:t>日下午</a:t>
            </a:r>
            <a:r>
              <a:rPr lang="en-US" altLang="zh-CN" sz="1200" kern="1200" dirty="0">
                <a:solidFill>
                  <a:schemeClr val="tx1"/>
                </a:solidFill>
                <a:effectLst/>
                <a:latin typeface="+mn-lt"/>
                <a:ea typeface="+mn-ea"/>
                <a:cs typeface="+mn-cs"/>
              </a:rPr>
              <a:t>5</a:t>
            </a:r>
            <a:r>
              <a:rPr lang="zh-CN" altLang="en-US" sz="1200" kern="1200" dirty="0">
                <a:solidFill>
                  <a:schemeClr val="tx1"/>
                </a:solidFill>
                <a:effectLst/>
                <a:latin typeface="+mn-lt"/>
                <a:ea typeface="+mn-ea"/>
                <a:cs typeface="+mn-cs"/>
              </a:rPr>
              <a:t>点的北京市路况，及“从北航驾车至北京站”的路线规划。来自百度地图</a:t>
            </a:r>
            <a:endParaRPr lang="en-US" altLang="zh-CN" sz="1200" kern="1200" dirty="0">
              <a:solidFill>
                <a:schemeClr val="tx1"/>
              </a:solidFill>
              <a:effectLst/>
              <a:latin typeface="+mn-lt"/>
              <a:ea typeface="+mn-ea"/>
              <a:cs typeface="+mn-cs"/>
            </a:endParaRPr>
          </a:p>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8</a:t>
            </a:fld>
            <a:endParaRPr lang="zh-CN" altLang="en-US"/>
          </a:p>
        </p:txBody>
      </p:sp>
    </p:spTree>
    <p:extLst>
      <p:ext uri="{BB962C8B-B14F-4D97-AF65-F5344CB8AC3E}">
        <p14:creationId xmlns:p14="http://schemas.microsoft.com/office/powerpoint/2010/main" val="10687962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参考现有数据库处理批量导入的方法。</a:t>
            </a:r>
            <a:endParaRPr lang="en-US" altLang="zh-CN" dirty="0"/>
          </a:p>
          <a:p>
            <a:endParaRPr lang="en-US" altLang="zh-CN" dirty="0"/>
          </a:p>
          <a:p>
            <a:r>
              <a:rPr lang="zh-CN" altLang="en-US" dirty="0"/>
              <a:t>华东师范大学。李飞飞，阿里的</a:t>
            </a:r>
            <a:r>
              <a:rPr lang="en-US" altLang="zh-CN" dirty="0"/>
              <a:t>Ocean base</a:t>
            </a:r>
            <a:endParaRPr lang="zh-CN" altLang="en-US" dirty="0"/>
          </a:p>
        </p:txBody>
      </p:sp>
      <p:sp>
        <p:nvSpPr>
          <p:cNvPr id="4" name="灯片编号占位符 3"/>
          <p:cNvSpPr>
            <a:spLocks noGrp="1"/>
          </p:cNvSpPr>
          <p:nvPr>
            <p:ph type="sldNum" sz="quarter" idx="5"/>
          </p:nvPr>
        </p:nvSpPr>
        <p:spPr/>
        <p:txBody>
          <a:bodyPr/>
          <a:lstStyle/>
          <a:p>
            <a:fld id="{A0BB15FF-D466-4D12-8050-D982E607D506}" type="slidenum">
              <a:rPr lang="zh-CN" altLang="en-US" smtClean="0"/>
              <a:t>67</a:t>
            </a:fld>
            <a:endParaRPr lang="zh-CN" altLang="en-US"/>
          </a:p>
        </p:txBody>
      </p:sp>
    </p:spTree>
    <p:extLst>
      <p:ext uri="{BB962C8B-B14F-4D97-AF65-F5344CB8AC3E}">
        <p14:creationId xmlns:p14="http://schemas.microsoft.com/office/powerpoint/2010/main" val="307882042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目前有何种优化。</a:t>
            </a:r>
          </a:p>
        </p:txBody>
      </p:sp>
      <p:sp>
        <p:nvSpPr>
          <p:cNvPr id="4" name="灯片编号占位符 3"/>
          <p:cNvSpPr>
            <a:spLocks noGrp="1"/>
          </p:cNvSpPr>
          <p:nvPr>
            <p:ph type="sldNum" sz="quarter" idx="5"/>
          </p:nvPr>
        </p:nvSpPr>
        <p:spPr/>
        <p:txBody>
          <a:bodyPr/>
          <a:lstStyle/>
          <a:p>
            <a:fld id="{A0BB15FF-D466-4D12-8050-D982E607D506}" type="slidenum">
              <a:rPr lang="zh-CN" altLang="en-US" smtClean="0"/>
              <a:t>69</a:t>
            </a:fld>
            <a:endParaRPr lang="zh-CN" altLang="en-US"/>
          </a:p>
        </p:txBody>
      </p:sp>
    </p:spTree>
    <p:extLst>
      <p:ext uri="{BB962C8B-B14F-4D97-AF65-F5344CB8AC3E}">
        <p14:creationId xmlns:p14="http://schemas.microsoft.com/office/powerpoint/2010/main" val="23591883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70</a:t>
            </a:fld>
            <a:endParaRPr lang="zh-CN" altLang="en-US"/>
          </a:p>
        </p:txBody>
      </p:sp>
    </p:spTree>
    <p:extLst>
      <p:ext uri="{BB962C8B-B14F-4D97-AF65-F5344CB8AC3E}">
        <p14:creationId xmlns:p14="http://schemas.microsoft.com/office/powerpoint/2010/main" val="27844470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71</a:t>
            </a:fld>
            <a:endParaRPr lang="zh-CN" altLang="en-US"/>
          </a:p>
        </p:txBody>
      </p:sp>
    </p:spTree>
    <p:extLst>
      <p:ext uri="{BB962C8B-B14F-4D97-AF65-F5344CB8AC3E}">
        <p14:creationId xmlns:p14="http://schemas.microsoft.com/office/powerpoint/2010/main" val="31130303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0BB15FF-D466-4D12-8050-D982E607D506}" type="slidenum">
              <a:rPr lang="zh-CN" altLang="en-US" smtClean="0"/>
              <a:t>73</a:t>
            </a:fld>
            <a:endParaRPr lang="zh-CN" altLang="en-US"/>
          </a:p>
        </p:txBody>
      </p:sp>
    </p:spTree>
    <p:extLst>
      <p:ext uri="{BB962C8B-B14F-4D97-AF65-F5344CB8AC3E}">
        <p14:creationId xmlns:p14="http://schemas.microsoft.com/office/powerpoint/2010/main" val="16081932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systematic support for evolving graph querying and analytics still lacks</a:t>
            </a:r>
            <a:r>
              <a:rPr lang="en-US" altLang="zh-CN" dirty="0"/>
              <a:t> </a:t>
            </a:r>
            <a:br>
              <a:rPr lang="en-US" altLang="zh-CN" dirty="0"/>
            </a:br>
            <a:r>
              <a:rPr lang="zh-CN" altLang="en-US" dirty="0"/>
              <a:t>模型的限制：</a:t>
            </a:r>
            <a:r>
              <a:rPr lang="en-US" altLang="zh-CN" dirty="0"/>
              <a:t>point-based</a:t>
            </a:r>
            <a:r>
              <a:rPr lang="zh-CN" altLang="en-US" dirty="0"/>
              <a:t>时间语义（无法保存修改时间）</a:t>
            </a:r>
            <a:endParaRPr lang="en-US" altLang="zh-CN" dirty="0"/>
          </a:p>
          <a:p>
            <a:pPr lvl="1">
              <a:lnSpc>
                <a:spcPct val="120000"/>
              </a:lnSpc>
            </a:pPr>
            <a:r>
              <a:rPr lang="zh-CN" altLang="en-US" dirty="0"/>
              <a:t>模型定义（他也叫</a:t>
            </a:r>
            <a:r>
              <a:rPr lang="en-US" altLang="zh-CN" dirty="0"/>
              <a:t>TGraph</a:t>
            </a:r>
            <a:r>
              <a:rPr lang="zh-CN" altLang="en-US" dirty="0"/>
              <a:t>）</a:t>
            </a:r>
            <a:endParaRPr lang="en-US" altLang="zh-CN" dirty="0"/>
          </a:p>
          <a:p>
            <a:pPr lvl="2">
              <a:lnSpc>
                <a:spcPct val="120000"/>
              </a:lnSpc>
            </a:pPr>
            <a:r>
              <a:rPr lang="zh-CN" altLang="en-US" dirty="0"/>
              <a:t>和我们相比指定了模型是</a:t>
            </a:r>
            <a:r>
              <a:rPr lang="en-US" altLang="zh-CN" dirty="0"/>
              <a:t>point based semantic</a:t>
            </a:r>
            <a:r>
              <a:rPr lang="zh-CN" altLang="en-US" dirty="0"/>
              <a:t>（我们其实也是，解释一下）</a:t>
            </a:r>
            <a:endParaRPr lang="en-US" altLang="zh-CN" dirty="0"/>
          </a:p>
          <a:p>
            <a:pPr lvl="2">
              <a:lnSpc>
                <a:spcPct val="120000"/>
              </a:lnSpc>
            </a:pPr>
            <a:r>
              <a:rPr lang="zh-CN" altLang="en-US" dirty="0"/>
              <a:t>我们的模型中点和边不随时间变化</a:t>
            </a:r>
            <a:endParaRPr lang="en-US" altLang="zh-CN" dirty="0"/>
          </a:p>
          <a:p>
            <a:pPr lvl="1">
              <a:lnSpc>
                <a:spcPct val="120000"/>
              </a:lnSpc>
            </a:pPr>
            <a:r>
              <a:rPr lang="zh-CN" altLang="en-US" dirty="0"/>
              <a:t>时态图代数定义（</a:t>
            </a:r>
            <a:r>
              <a:rPr lang="en-US" altLang="zh-CN" dirty="0"/>
              <a:t> Temporal Graph Algebra</a:t>
            </a:r>
            <a:r>
              <a:rPr lang="zh-CN" altLang="en-US" dirty="0"/>
              <a:t>）</a:t>
            </a:r>
            <a:endParaRPr lang="en-US" altLang="zh-CN" dirty="0"/>
          </a:p>
          <a:p>
            <a:pPr lvl="2">
              <a:lnSpc>
                <a:spcPct val="120000"/>
              </a:lnSpc>
            </a:pPr>
            <a:r>
              <a:rPr lang="en-US" altLang="zh-CN" dirty="0"/>
              <a:t>Trim</a:t>
            </a:r>
            <a:r>
              <a:rPr lang="zh-CN" altLang="en-US" dirty="0"/>
              <a:t>（</a:t>
            </a:r>
            <a:r>
              <a:rPr lang="en-US" altLang="zh-CN" dirty="0"/>
              <a:t>Time Point/Range Query</a:t>
            </a:r>
            <a:r>
              <a:rPr lang="zh-CN" altLang="en-US" dirty="0"/>
              <a:t>）</a:t>
            </a:r>
            <a:endParaRPr lang="en-US" altLang="zh-CN" dirty="0"/>
          </a:p>
          <a:p>
            <a:pPr lvl="2">
              <a:lnSpc>
                <a:spcPct val="120000"/>
              </a:lnSpc>
            </a:pPr>
            <a:r>
              <a:rPr lang="en-US" altLang="zh-CN" dirty="0"/>
              <a:t>Map</a:t>
            </a:r>
            <a:r>
              <a:rPr lang="zh-CN" altLang="en-US" dirty="0"/>
              <a:t>（</a:t>
            </a:r>
            <a:r>
              <a:rPr lang="en-US" altLang="zh-CN" dirty="0"/>
              <a:t>Projection</a:t>
            </a:r>
            <a:r>
              <a:rPr lang="zh-CN" altLang="en-US" dirty="0"/>
              <a:t>）</a:t>
            </a:r>
            <a:endParaRPr lang="en-US" altLang="zh-CN" dirty="0"/>
          </a:p>
          <a:p>
            <a:pPr lvl="2">
              <a:lnSpc>
                <a:spcPct val="120000"/>
              </a:lnSpc>
            </a:pPr>
            <a:r>
              <a:rPr lang="en-US" altLang="zh-CN" dirty="0"/>
              <a:t>Subgraph</a:t>
            </a:r>
            <a:r>
              <a:rPr lang="zh-CN" altLang="en-US" dirty="0"/>
              <a:t>（</a:t>
            </a:r>
            <a:r>
              <a:rPr lang="en-US" altLang="zh-CN" dirty="0"/>
              <a:t>Temporal Subgraph Matching</a:t>
            </a:r>
            <a:r>
              <a:rPr lang="zh-CN" altLang="en-US" dirty="0"/>
              <a:t>）</a:t>
            </a:r>
            <a:endParaRPr lang="en-US" altLang="zh-CN" dirty="0"/>
          </a:p>
          <a:p>
            <a:pPr lvl="2">
              <a:lnSpc>
                <a:spcPct val="120000"/>
              </a:lnSpc>
            </a:pPr>
            <a:r>
              <a:rPr lang="en-US" altLang="zh-CN" dirty="0"/>
              <a:t>Aggregation</a:t>
            </a:r>
          </a:p>
          <a:p>
            <a:pPr lvl="2">
              <a:lnSpc>
                <a:spcPct val="120000"/>
              </a:lnSpc>
            </a:pPr>
            <a:r>
              <a:rPr lang="en-US" altLang="zh-CN" dirty="0"/>
              <a:t>Node creation</a:t>
            </a:r>
            <a:r>
              <a:rPr lang="zh-CN" altLang="en-US" dirty="0"/>
              <a:t>（</a:t>
            </a:r>
            <a:r>
              <a:rPr lang="en-US" altLang="zh-CN" dirty="0"/>
              <a:t>Temporal Value Grouping/Aggregation</a:t>
            </a:r>
            <a:r>
              <a:rPr lang="zh-CN" altLang="en-US" dirty="0"/>
              <a:t>）</a:t>
            </a:r>
            <a:endParaRPr lang="en-US" altLang="zh-CN" dirty="0"/>
          </a:p>
          <a:p>
            <a:pPr lvl="2">
              <a:lnSpc>
                <a:spcPct val="120000"/>
              </a:lnSpc>
            </a:pPr>
            <a:r>
              <a:rPr lang="en-US" altLang="zh-CN" dirty="0"/>
              <a:t>Set operator</a:t>
            </a:r>
            <a:r>
              <a:rPr lang="zh-CN" altLang="en-US" dirty="0"/>
              <a:t>（</a:t>
            </a:r>
            <a:r>
              <a:rPr lang="en-US" altLang="zh-CN" dirty="0"/>
              <a:t>Temporal Graph Union/Intersection/Difference</a:t>
            </a:r>
            <a:r>
              <a:rPr lang="zh-CN" altLang="en-US" dirty="0"/>
              <a:t>）</a:t>
            </a:r>
            <a:endParaRPr lang="en-US" altLang="zh-CN" dirty="0"/>
          </a:p>
          <a:p>
            <a:pPr lvl="2">
              <a:lnSpc>
                <a:spcPct val="120000"/>
              </a:lnSpc>
            </a:pPr>
            <a:r>
              <a:rPr lang="en-US" altLang="zh-CN" dirty="0"/>
              <a:t>Edge creation</a:t>
            </a:r>
          </a:p>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75</a:t>
            </a:fld>
            <a:endParaRPr lang="zh-CN" altLang="en-US"/>
          </a:p>
        </p:txBody>
      </p:sp>
    </p:spTree>
    <p:extLst>
      <p:ext uri="{BB962C8B-B14F-4D97-AF65-F5344CB8AC3E}">
        <p14:creationId xmlns:p14="http://schemas.microsoft.com/office/powerpoint/2010/main" val="37408882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一个模型所选择的</a:t>
            </a:r>
            <a:r>
              <a:rPr lang="en-US" altLang="zh-CN" dirty="0"/>
              <a:t>Time Domain</a:t>
            </a:r>
            <a:r>
              <a:rPr lang="zh-CN" altLang="en-US"/>
              <a:t>体现了模型</a:t>
            </a:r>
            <a:r>
              <a:rPr lang="zh-CN" altLang="en-US" dirty="0"/>
              <a:t>对于时间本质的理解（本体论的选择）。</a:t>
            </a:r>
            <a:endParaRPr lang="en-US" altLang="zh-CN" dirty="0"/>
          </a:p>
          <a:p>
            <a:endParaRPr lang="en-US" altLang="zh-CN" dirty="0"/>
          </a:p>
          <a:p>
            <a:r>
              <a:rPr lang="en-US" altLang="zh-CN" dirty="0"/>
              <a:t>temporal individual</a:t>
            </a:r>
            <a:r>
              <a:rPr lang="zh-CN" altLang="en-US" dirty="0"/>
              <a:t>目前有三种：</a:t>
            </a:r>
            <a:r>
              <a:rPr lang="en-US" altLang="zh-CN" dirty="0"/>
              <a:t>1</a:t>
            </a:r>
            <a:r>
              <a:rPr lang="zh-CN" altLang="en-US" dirty="0"/>
              <a:t>时间点（两点之间有</a:t>
            </a:r>
            <a:r>
              <a:rPr lang="en-US" altLang="zh-CN" dirty="0"/>
              <a:t>Gap</a:t>
            </a:r>
            <a:r>
              <a:rPr lang="zh-CN" altLang="en-US" dirty="0"/>
              <a:t>），</a:t>
            </a:r>
            <a:r>
              <a:rPr lang="en-US" altLang="zh-CN" dirty="0"/>
              <a:t>2</a:t>
            </a:r>
            <a:r>
              <a:rPr lang="zh-CN" altLang="en-US" dirty="0"/>
              <a:t>时间区间</a:t>
            </a:r>
            <a:endParaRPr lang="en-US" altLang="zh-CN" dirty="0"/>
          </a:p>
          <a:p>
            <a:r>
              <a:rPr lang="en-US" altLang="zh-CN" dirty="0"/>
              <a:t>temporal relation</a:t>
            </a:r>
            <a:r>
              <a:rPr lang="zh-CN" altLang="en-US" dirty="0"/>
              <a:t>有三类：</a:t>
            </a:r>
            <a:r>
              <a:rPr lang="en-US" altLang="zh-CN" dirty="0"/>
              <a:t>1</a:t>
            </a:r>
            <a:r>
              <a:rPr lang="zh-CN" altLang="en-US" dirty="0"/>
              <a:t>线性关系，</a:t>
            </a:r>
            <a:r>
              <a:rPr lang="en-US" altLang="zh-CN" dirty="0"/>
              <a:t>2</a:t>
            </a:r>
            <a:r>
              <a:rPr lang="zh-CN" altLang="en-US" dirty="0"/>
              <a:t>分支关系（用于</a:t>
            </a:r>
            <a:r>
              <a:rPr lang="en-US" altLang="zh-CN" dirty="0"/>
              <a:t>AI</a:t>
            </a:r>
            <a:r>
              <a:rPr lang="zh-CN" altLang="en-US" dirty="0"/>
              <a:t>，构造多重现实），</a:t>
            </a:r>
            <a:r>
              <a:rPr lang="en-US" altLang="zh-CN" dirty="0"/>
              <a:t>3</a:t>
            </a:r>
            <a:r>
              <a:rPr lang="zh-CN" altLang="en-US" dirty="0"/>
              <a:t>循环关系（有周期性的场景，如日历）</a:t>
            </a:r>
            <a:endParaRPr lang="en-US" altLang="zh-CN" dirty="0"/>
          </a:p>
          <a:p>
            <a:endParaRPr lang="en-US" altLang="zh-CN" dirty="0"/>
          </a:p>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82</a:t>
            </a:fld>
            <a:endParaRPr lang="zh-CN" altLang="en-US"/>
          </a:p>
        </p:txBody>
      </p:sp>
    </p:spTree>
    <p:extLst>
      <p:ext uri="{BB962C8B-B14F-4D97-AF65-F5344CB8AC3E}">
        <p14:creationId xmlns:p14="http://schemas.microsoft.com/office/powerpoint/2010/main" val="24696355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dirty="0"/>
              <a:t>Time Dimension</a:t>
            </a:r>
            <a:r>
              <a:rPr lang="zh-CN" altLang="en-US" dirty="0"/>
              <a:t>反映了模型所关心的是数据中的哪种时间。</a:t>
            </a:r>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83</a:t>
            </a:fld>
            <a:endParaRPr lang="zh-CN" altLang="en-US"/>
          </a:p>
        </p:txBody>
      </p:sp>
    </p:spTree>
    <p:extLst>
      <p:ext uri="{BB962C8B-B14F-4D97-AF65-F5344CB8AC3E}">
        <p14:creationId xmlns:p14="http://schemas.microsoft.com/office/powerpoint/2010/main" val="16531766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The management of temporal aspects has been achieved by building time into the data model objects.</a:t>
            </a:r>
            <a:r>
              <a:rPr lang="en-US" altLang="zh-CN" dirty="0"/>
              <a:t> </a:t>
            </a:r>
          </a:p>
          <a:p>
            <a:r>
              <a:rPr lang="zh-CN" altLang="en-US" dirty="0"/>
              <a:t>模型中需要把时间与数据对象进行结合（</a:t>
            </a:r>
            <a:r>
              <a:rPr lang="en-US" altLang="zh-CN" dirty="0"/>
              <a:t>timestamping</a:t>
            </a:r>
            <a:r>
              <a:rPr lang="zh-CN" altLang="en-US" dirty="0"/>
              <a:t>），这里讲的是使用何种类型的时间，后面的</a:t>
            </a:r>
            <a:r>
              <a:rPr lang="en-US" altLang="zh-CN" dirty="0"/>
              <a:t>timestamping</a:t>
            </a:r>
            <a:r>
              <a:rPr lang="zh-CN" altLang="en-US" dirty="0"/>
              <a:t>讲结合的方式。</a:t>
            </a:r>
            <a:br>
              <a:rPr lang="en-US" altLang="zh-CN" dirty="0"/>
            </a:br>
            <a:r>
              <a:rPr lang="zh-CN" altLang="en-US" dirty="0"/>
              <a:t>（点、区间、集合</a:t>
            </a:r>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84</a:t>
            </a:fld>
            <a:endParaRPr lang="zh-CN" altLang="en-US"/>
          </a:p>
        </p:txBody>
      </p:sp>
    </p:spTree>
    <p:extLst>
      <p:ext uri="{BB962C8B-B14F-4D97-AF65-F5344CB8AC3E}">
        <p14:creationId xmlns:p14="http://schemas.microsoft.com/office/powerpoint/2010/main" val="41692768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85</a:t>
            </a:fld>
            <a:endParaRPr lang="zh-CN" altLang="en-US"/>
          </a:p>
        </p:txBody>
      </p:sp>
    </p:spTree>
    <p:extLst>
      <p:ext uri="{BB962C8B-B14F-4D97-AF65-F5344CB8AC3E}">
        <p14:creationId xmlns:p14="http://schemas.microsoft.com/office/powerpoint/2010/main" val="3572544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a:t>数据模型的形式化定义见后面</a:t>
            </a:r>
            <a:endParaRPr lang="en-US" altLang="zh-CN"/>
          </a:p>
          <a:p>
            <a:r>
              <a:rPr lang="zh-CN" altLang="en-US"/>
              <a:t>最小完全集可能有多个，这里需要根据非功能要求进行取舍。</a:t>
            </a:r>
            <a:endParaRPr lang="en-US" altLang="zh-CN"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9</a:t>
            </a:fld>
            <a:endParaRPr lang="zh-CN" altLang="en-US"/>
          </a:p>
        </p:txBody>
      </p:sp>
    </p:spTree>
    <p:extLst>
      <p:ext uri="{BB962C8B-B14F-4D97-AF65-F5344CB8AC3E}">
        <p14:creationId xmlns:p14="http://schemas.microsoft.com/office/powerpoint/2010/main" val="317907600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86</a:t>
            </a:fld>
            <a:endParaRPr lang="zh-CN" altLang="en-US"/>
          </a:p>
        </p:txBody>
      </p:sp>
    </p:spTree>
    <p:extLst>
      <p:ext uri="{BB962C8B-B14F-4D97-AF65-F5344CB8AC3E}">
        <p14:creationId xmlns:p14="http://schemas.microsoft.com/office/powerpoint/2010/main" val="30937082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dirty="0"/>
              <a:t>Time interval</a:t>
            </a:r>
            <a:r>
              <a:rPr lang="zh-CN" altLang="en-US" dirty="0"/>
              <a:t>有两种定义，第二种定义用于</a:t>
            </a:r>
            <a:r>
              <a:rPr lang="en-US" altLang="zh-CN" dirty="0"/>
              <a:t>SQL</a:t>
            </a:r>
            <a:r>
              <a:rPr lang="zh-CN" altLang="en-US" dirty="0"/>
              <a:t>语言，但是结合</a:t>
            </a:r>
            <a:r>
              <a:rPr lang="en-US" altLang="zh-CN" dirty="0"/>
              <a:t>time period</a:t>
            </a:r>
            <a:r>
              <a:rPr lang="zh-CN" altLang="en-US" dirty="0"/>
              <a:t>意思就唯一了（相当于</a:t>
            </a:r>
            <a:r>
              <a:rPr lang="en-US" altLang="zh-CN" dirty="0"/>
              <a:t>time period</a:t>
            </a:r>
            <a:r>
              <a:rPr lang="zh-CN" altLang="en-US" dirty="0"/>
              <a:t>是</a:t>
            </a:r>
            <a:r>
              <a:rPr lang="en-US" altLang="zh-CN" dirty="0"/>
              <a:t>time interval</a:t>
            </a:r>
            <a:r>
              <a:rPr lang="zh-CN" altLang="en-US" dirty="0"/>
              <a:t>的第一种定义）</a:t>
            </a:r>
            <a:r>
              <a:rPr lang="en-US" altLang="zh-CN" dirty="0"/>
              <a:t>An interval is a directed duration of time. A duration is an amount of time with known length, but no specific starting or ending instants. For example, the duration “1 week” is known to have a length of 7 days, but can refer to any block of seven consecutive days. An interval is either positive, denoting forward motion of time, or negative, denoting backwards motion in time. </a:t>
            </a:r>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87</a:t>
            </a:fld>
            <a:endParaRPr lang="zh-CN" altLang="en-US"/>
          </a:p>
        </p:txBody>
      </p:sp>
    </p:spTree>
    <p:extLst>
      <p:ext uri="{BB962C8B-B14F-4D97-AF65-F5344CB8AC3E}">
        <p14:creationId xmlns:p14="http://schemas.microsoft.com/office/powerpoint/2010/main" val="18471338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88</a:t>
            </a:fld>
            <a:endParaRPr lang="zh-CN" altLang="en-US"/>
          </a:p>
        </p:txBody>
      </p:sp>
    </p:spTree>
    <p:extLst>
      <p:ext uri="{BB962C8B-B14F-4D97-AF65-F5344CB8AC3E}">
        <p14:creationId xmlns:p14="http://schemas.microsoft.com/office/powerpoint/2010/main" val="39863860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effectLst/>
              </a:rPr>
              <a:t>这是描述两种对数据的不同语义的建模方式。</a:t>
            </a:r>
            <a:endParaRPr lang="en-US" altLang="zh-CN" dirty="0">
              <a:effectLst/>
            </a:endParaRPr>
          </a:p>
          <a:p>
            <a:r>
              <a:rPr lang="en-US" altLang="zh-CN" dirty="0"/>
              <a:t>non-first-normal-form </a:t>
            </a:r>
            <a:r>
              <a:rPr lang="zh-CN" altLang="en-US" dirty="0"/>
              <a:t>不满足第一范式</a:t>
            </a:r>
            <a:endParaRPr lang="en-US" altLang="zh-CN" dirty="0"/>
          </a:p>
          <a:p>
            <a:r>
              <a:rPr lang="zh-CN" altLang="en-US" dirty="0"/>
              <a:t>在时态关系模型刚提出来的时候被提出来过，但是现在几乎没有人在用了。我认为原因是这种模型不如</a:t>
            </a:r>
            <a:r>
              <a:rPr lang="en-US" altLang="zh-CN" dirty="0"/>
              <a:t>tuple</a:t>
            </a:r>
            <a:r>
              <a:rPr lang="zh-CN" altLang="en-US" dirty="0"/>
              <a:t>的简单明了。</a:t>
            </a:r>
            <a:endParaRPr lang="en-US" altLang="zh-CN" dirty="0"/>
          </a:p>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89</a:t>
            </a:fld>
            <a:endParaRPr lang="zh-CN" altLang="en-US"/>
          </a:p>
        </p:txBody>
      </p:sp>
    </p:spTree>
    <p:extLst>
      <p:ext uri="{BB962C8B-B14F-4D97-AF65-F5344CB8AC3E}">
        <p14:creationId xmlns:p14="http://schemas.microsoft.com/office/powerpoint/2010/main" val="25788040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For instance, relation Rental in Fig. 2(a) uses time points as timestamps, but adopts an interval-based semantics, as information on the rental periods is preserved by using the additional </a:t>
            </a:r>
            <a:r>
              <a:rPr lang="en-US" altLang="zh-CN" sz="1200" b="0" i="0" u="none" strike="noStrike" kern="1200" baseline="0" dirty="0" err="1">
                <a:solidFill>
                  <a:schemeClr val="tx1"/>
                </a:solidFill>
                <a:latin typeface="+mn-lt"/>
                <a:ea typeface="+mn-ea"/>
                <a:cs typeface="+mn-cs"/>
              </a:rPr>
              <a:t>SeqNo</a:t>
            </a:r>
            <a:r>
              <a:rPr lang="en-US" altLang="zh-CN" sz="1200" b="0" i="0" u="none" strike="noStrike" kern="1200" baseline="0" dirty="0">
                <a:solidFill>
                  <a:schemeClr val="tx1"/>
                </a:solidFill>
                <a:latin typeface="+mn-lt"/>
                <a:ea typeface="+mn-ea"/>
                <a:cs typeface="+mn-cs"/>
              </a:rPr>
              <a:t> attribute. Similarly, a relation that uses interval timestamps may adopt either a point-based semantics or an interval-based semantics. The corresponding models are referred to as, respectively, weak interval-based model and strong interval-based model – see Figs. 2(b) and (c).</a:t>
            </a:r>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90</a:t>
            </a:fld>
            <a:endParaRPr lang="zh-CN" altLang="en-US"/>
          </a:p>
        </p:txBody>
      </p:sp>
    </p:spTree>
    <p:extLst>
      <p:ext uri="{BB962C8B-B14F-4D97-AF65-F5344CB8AC3E}">
        <p14:creationId xmlns:p14="http://schemas.microsoft.com/office/powerpoint/2010/main" val="379939735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effectLst/>
              </a:rPr>
              <a:t>这是描述两种对数据的不同语义的建模方式。</a:t>
            </a:r>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91</a:t>
            </a:fld>
            <a:endParaRPr lang="zh-CN" altLang="en-US"/>
          </a:p>
        </p:txBody>
      </p:sp>
    </p:spTree>
    <p:extLst>
      <p:ext uri="{BB962C8B-B14F-4D97-AF65-F5344CB8AC3E}">
        <p14:creationId xmlns:p14="http://schemas.microsoft.com/office/powerpoint/2010/main" val="38649427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effectLst/>
              </a:rPr>
              <a:t>这是描述</a:t>
            </a:r>
            <a:r>
              <a:rPr lang="en-US" altLang="zh-CN" dirty="0">
                <a:effectLst/>
              </a:rPr>
              <a:t>3</a:t>
            </a:r>
            <a:r>
              <a:rPr lang="zh-CN" altLang="en-US" dirty="0">
                <a:effectLst/>
              </a:rPr>
              <a:t>种对不同语义的查询的处理模式。按照那个百科的说法是“如何在时态数据库上</a:t>
            </a:r>
            <a:r>
              <a:rPr lang="en-US" altLang="zh-CN" dirty="0">
                <a:effectLst/>
              </a:rPr>
              <a:t>evaluate</a:t>
            </a:r>
            <a:r>
              <a:rPr lang="zh-CN" altLang="en-US" dirty="0">
                <a:effectLst/>
              </a:rPr>
              <a:t>非时态的查询”，见</a:t>
            </a:r>
            <a:r>
              <a:rPr lang="en-US" altLang="zh-CN" dirty="0">
                <a:effectLst/>
              </a:rPr>
              <a:t>Sequenced Semantics</a:t>
            </a:r>
            <a:r>
              <a:rPr lang="zh-CN" altLang="en-US" dirty="0">
                <a:effectLst/>
              </a:rPr>
              <a:t>词条的</a:t>
            </a:r>
            <a:r>
              <a:rPr lang="en-US" altLang="zh-CN" dirty="0">
                <a:effectLst/>
              </a:rPr>
              <a:t>Key Points</a:t>
            </a:r>
            <a:r>
              <a:rPr lang="zh-CN" altLang="en-US" dirty="0">
                <a:effectLst/>
              </a:rPr>
              <a:t>：</a:t>
            </a:r>
            <a:endParaRPr lang="en-US" altLang="zh-CN" dirty="0">
              <a:effectLst/>
            </a:endParaRPr>
          </a:p>
          <a:p>
            <a:r>
              <a:rPr lang="en-US" altLang="zh-CN" dirty="0"/>
              <a:t>A question that has intrigued temporal database researchers for years is how to systematically generalize non-temporal query language statements, i.e., queries on non-temporal databases, to apply to corresponding temporal databases. A prominent approach is to view a temporal database as a sequence of non-temporal databases. Then a non-temporal statement is rendered temporal by applying it to each non-temporal database, followed by integration of the non-temporal results into a temporal result. Sequenced semantics formalizes this approach and is based on three concepts: S-reducibility, extended S-reducibility, and interval preservation.</a:t>
            </a:r>
            <a:endParaRPr lang="en-US" altLang="zh-CN" dirty="0">
              <a:effectLst/>
            </a:endParaRPr>
          </a:p>
          <a:p>
            <a:endParaRPr lang="en-US" altLang="zh-CN" dirty="0">
              <a:effectLst/>
            </a:endParaRPr>
          </a:p>
          <a:p>
            <a:r>
              <a:rPr lang="en-US" altLang="zh-CN" dirty="0">
                <a:effectLst/>
              </a:rPr>
              <a:t>Non-Sequenced</a:t>
            </a:r>
            <a:r>
              <a:rPr lang="zh-CN" altLang="en-US" dirty="0">
                <a:effectLst/>
              </a:rPr>
              <a:t>这种是说我就把时间看做一个特殊类型的属性，其他的所有都交给用户。这就和查非时态的数据库是一样的，只不过他提供一些</a:t>
            </a:r>
            <a:r>
              <a:rPr lang="en-US" altLang="zh-CN" dirty="0">
                <a:effectLst/>
              </a:rPr>
              <a:t>predicate</a:t>
            </a:r>
            <a:r>
              <a:rPr lang="zh-CN" altLang="en-US" dirty="0">
                <a:effectLst/>
              </a:rPr>
              <a:t>、</a:t>
            </a:r>
            <a:r>
              <a:rPr lang="en-US" altLang="zh-CN" dirty="0">
                <a:effectLst/>
              </a:rPr>
              <a:t>function</a:t>
            </a:r>
            <a:r>
              <a:rPr lang="zh-CN" altLang="en-US" dirty="0">
                <a:effectLst/>
              </a:rPr>
              <a:t>和数据类型方便查询。</a:t>
            </a:r>
            <a:endParaRPr lang="en-US" altLang="zh-CN" dirty="0">
              <a:effectLst/>
            </a:endParaRPr>
          </a:p>
          <a:p>
            <a:r>
              <a:rPr lang="en-US" altLang="zh-CN" dirty="0">
                <a:effectLst/>
              </a:rPr>
              <a:t>Current</a:t>
            </a:r>
            <a:r>
              <a:rPr lang="zh-CN" altLang="en-US" dirty="0">
                <a:effectLst/>
              </a:rPr>
              <a:t>这种是说来的这些查询只在</a:t>
            </a:r>
            <a:r>
              <a:rPr lang="en-US" altLang="zh-CN" dirty="0">
                <a:effectLst/>
              </a:rPr>
              <a:t>current</a:t>
            </a:r>
            <a:r>
              <a:rPr lang="zh-CN" altLang="en-US" dirty="0">
                <a:effectLst/>
              </a:rPr>
              <a:t>的状态下</a:t>
            </a:r>
            <a:r>
              <a:rPr lang="en-US" altLang="zh-CN" dirty="0">
                <a:effectLst/>
              </a:rPr>
              <a:t>evaluate</a:t>
            </a:r>
            <a:r>
              <a:rPr lang="zh-CN" altLang="en-US" dirty="0">
                <a:effectLst/>
              </a:rPr>
              <a:t>，也就是只能查当前时刻（这就成了一个非时态的了），如果要查历史，那么再加一个</a:t>
            </a:r>
            <a:r>
              <a:rPr lang="en-US" altLang="zh-CN" dirty="0">
                <a:effectLst/>
              </a:rPr>
              <a:t>time travel</a:t>
            </a:r>
            <a:r>
              <a:rPr lang="zh-CN" altLang="en-US" dirty="0">
                <a:effectLst/>
              </a:rPr>
              <a:t>的查询，来在历史上某个时刻（也是一个非时态的数据库的</a:t>
            </a:r>
            <a:r>
              <a:rPr lang="en-US" altLang="zh-CN" dirty="0">
                <a:effectLst/>
              </a:rPr>
              <a:t>snapshot</a:t>
            </a:r>
            <a:r>
              <a:rPr lang="zh-CN" altLang="en-US" dirty="0">
                <a:effectLst/>
              </a:rPr>
              <a:t>）上</a:t>
            </a:r>
            <a:r>
              <a:rPr lang="en-US" altLang="zh-CN" dirty="0">
                <a:effectLst/>
              </a:rPr>
              <a:t>evaluate</a:t>
            </a:r>
            <a:r>
              <a:rPr lang="zh-CN" altLang="en-US" dirty="0">
                <a:effectLst/>
              </a:rPr>
              <a:t>这个查询。</a:t>
            </a:r>
            <a:endParaRPr lang="en-US" altLang="zh-CN" dirty="0">
              <a:effectLst/>
            </a:endParaRPr>
          </a:p>
          <a:p>
            <a:r>
              <a:rPr lang="en-US" altLang="zh-CN" dirty="0">
                <a:effectLst/>
              </a:rPr>
              <a:t>Sequence</a:t>
            </a:r>
            <a:r>
              <a:rPr lang="zh-CN" altLang="en-US" dirty="0">
                <a:effectLst/>
              </a:rPr>
              <a:t>这个是说我自动把这个非时态的查询在每个</a:t>
            </a:r>
            <a:r>
              <a:rPr lang="en-US" altLang="zh-CN" dirty="0">
                <a:effectLst/>
              </a:rPr>
              <a:t>snapshot</a:t>
            </a:r>
            <a:r>
              <a:rPr lang="zh-CN" altLang="en-US" dirty="0">
                <a:effectLst/>
              </a:rPr>
              <a:t>上</a:t>
            </a:r>
            <a:r>
              <a:rPr lang="en-US" altLang="zh-CN" dirty="0">
                <a:effectLst/>
              </a:rPr>
              <a:t>evaluate</a:t>
            </a:r>
            <a:r>
              <a:rPr lang="zh-CN" altLang="en-US" dirty="0">
                <a:effectLst/>
              </a:rPr>
              <a:t>这个查询并把结果返回为一个时态相关的结果。</a:t>
            </a:r>
            <a:endParaRPr lang="en-US" altLang="zh-CN" dirty="0">
              <a:effectLst/>
            </a:endParaRPr>
          </a:p>
          <a:p>
            <a:endParaRPr lang="en-US" altLang="zh-CN" dirty="0">
              <a:effectLst/>
            </a:endParaRPr>
          </a:p>
          <a:p>
            <a:r>
              <a:rPr lang="zh-CN" altLang="en-US" dirty="0">
                <a:effectLst/>
              </a:rPr>
              <a:t>后面两种我认为表达力太有限。而且我们做的也是第一种，因为这个问题问的本身就有限制，所谓非时态数据库上的查询本身就难以表达很多时态相关的查询。另外是因为第一种实现起来较简单（虽然用户用着很复杂）</a:t>
            </a:r>
            <a:endParaRPr lang="en-US" altLang="zh-CN" dirty="0">
              <a:effectLst/>
            </a:endParaRPr>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92</a:t>
            </a:fld>
            <a:endParaRPr lang="zh-CN" altLang="en-US"/>
          </a:p>
        </p:txBody>
      </p:sp>
    </p:spTree>
    <p:extLst>
      <p:ext uri="{BB962C8B-B14F-4D97-AF65-F5344CB8AC3E}">
        <p14:creationId xmlns:p14="http://schemas.microsoft.com/office/powerpoint/2010/main" val="1913050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 a query or update statement, temporal projection pairs the computed facts with their associated times, usually derived from the associated times of the underlying facts. The generic notion of temporal projection may be applied to various specific time dimensions. For example, valid-time projection associates with derived facts the times at which they are valid, usually based on the valid times of the underlying facts.</a:t>
            </a:r>
            <a:r>
              <a:rPr lang="en-US" altLang="zh-CN" dirty="0"/>
              <a:t> </a:t>
            </a:r>
            <a:br>
              <a:rPr lang="en-US" altLang="zh-CN" dirty="0"/>
            </a:br>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93</a:t>
            </a:fld>
            <a:endParaRPr lang="zh-CN" altLang="en-US"/>
          </a:p>
        </p:txBody>
      </p:sp>
    </p:spTree>
    <p:extLst>
      <p:ext uri="{BB962C8B-B14F-4D97-AF65-F5344CB8AC3E}">
        <p14:creationId xmlns:p14="http://schemas.microsoft.com/office/powerpoint/2010/main" val="27500795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In database management, aggregation denotes the process of consolidating or summarizing a database instance, this is typically done by creating so-called aggregation groups of elements in the argument database instance and then applying an aggregate function to each group, thus obtaining an aggregate value for each group that is then associated with each element in the group. In a relational database context, the instances are relations and the elements are tuples. Aggregation groups are then typically formed by partitioning the tuples based on the values of one or more attributes so that tuples with identical values for these attributes are assigned to the same group. An aggregate function, e.g., sum, avg, or min, is then applied to another attribute to obtain a single value for each group that is assigned to each tuple in the group as a value of a new attribute. Relational projection is used for eliminating detail from aggregation results.</a:t>
            </a:r>
            <a:r>
              <a:rPr lang="en-US" altLang="zh-CN" dirty="0"/>
              <a:t> </a:t>
            </a:r>
          </a:p>
          <a:p>
            <a:endParaRPr lang="en-US" altLang="zh-CN" dirty="0"/>
          </a:p>
          <a:p>
            <a:r>
              <a:rPr lang="en-US" altLang="zh-CN" sz="1200" b="0" i="0" kern="1200" dirty="0">
                <a:solidFill>
                  <a:schemeClr val="tx1"/>
                </a:solidFill>
                <a:effectLst/>
                <a:latin typeface="+mn-lt"/>
                <a:ea typeface="+mn-ea"/>
                <a:cs typeface="+mn-cs"/>
              </a:rPr>
              <a:t>In temporal relational aggregation, the arguments are temporal relations, and the tuples can also be grouped according to their timestamp values. In temporal grouping, groups of values from the time domain are formed. Then an argument tuple is assigned to each group that overlaps with the tuple’s timestamp, this way obtaining groups of tuples. When aggregate functions are applied to the groups of tuples, a temporal relation results. Different kinds of temporal groupings are possible: instantaneous temporal aggregation</a:t>
            </a:r>
            <a:r>
              <a:rPr lang="en-US" altLang="zh-CN" dirty="0"/>
              <a:t> </a:t>
            </a:r>
            <a:r>
              <a:rPr lang="en-US" altLang="zh-CN" sz="1200" b="0" i="0" kern="1200" dirty="0">
                <a:solidFill>
                  <a:schemeClr val="tx1"/>
                </a:solidFill>
                <a:effectLst/>
                <a:latin typeface="+mn-lt"/>
                <a:ea typeface="+mn-ea"/>
                <a:cs typeface="+mn-cs"/>
              </a:rPr>
              <a:t>where the time line is partitioned into time instants/points, moving-window (or cumulative) temporal aggregation where additionally a time period is placed around a time instant to determine the aggregation groups, and span aggregation where the time line is partitioned into user-defined time periods.</a:t>
            </a:r>
            <a:r>
              <a:rPr lang="en-US" altLang="zh-CN" dirty="0"/>
              <a:t> </a:t>
            </a:r>
            <a:br>
              <a:rPr lang="en-US" altLang="zh-CN" dirty="0"/>
            </a:br>
            <a:br>
              <a:rPr lang="en-US" altLang="zh-CN" dirty="0"/>
            </a:br>
            <a:br>
              <a:rPr lang="en-US" altLang="zh-CN" dirty="0"/>
            </a:br>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94</a:t>
            </a:fld>
            <a:endParaRPr lang="zh-CN" altLang="en-US"/>
          </a:p>
        </p:txBody>
      </p:sp>
    </p:spTree>
    <p:extLst>
      <p:ext uri="{BB962C8B-B14F-4D97-AF65-F5344CB8AC3E}">
        <p14:creationId xmlns:p14="http://schemas.microsoft.com/office/powerpoint/2010/main" val="19023705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 temporal join is a join operation on two temporal relations, in which each tuple has additional attributes indicating a time interval. The temporal join predicates include conventional join predicates as well as a</a:t>
            </a:r>
            <a:r>
              <a:rPr lang="en-US" altLang="zh-CN" dirty="0"/>
              <a:t> </a:t>
            </a:r>
            <a:r>
              <a:rPr lang="en-US" altLang="zh-CN" sz="1200" b="0" i="0" kern="1200" dirty="0">
                <a:solidFill>
                  <a:schemeClr val="tx1"/>
                </a:solidFill>
                <a:effectLst/>
                <a:latin typeface="+mn-lt"/>
                <a:ea typeface="+mn-ea"/>
                <a:cs typeface="+mn-cs"/>
              </a:rPr>
              <a:t>temporal constraint that requires the overlap of the intervals of the two joined tuples. The result of a temporal join is a temporal relation. Besides binary temporal joins that operate on two temporal relations, there are n-</a:t>
            </a:r>
            <a:r>
              <a:rPr lang="en-US" altLang="zh-CN" sz="1200" b="0" i="0" kern="1200" dirty="0" err="1">
                <a:solidFill>
                  <a:schemeClr val="tx1"/>
                </a:solidFill>
                <a:effectLst/>
                <a:latin typeface="+mn-lt"/>
                <a:ea typeface="+mn-ea"/>
                <a:cs typeface="+mn-cs"/>
              </a:rPr>
              <a:t>ary</a:t>
            </a:r>
            <a:r>
              <a:rPr lang="en-US" altLang="zh-CN" sz="1200" b="0" i="0" kern="1200" dirty="0">
                <a:solidFill>
                  <a:schemeClr val="tx1"/>
                </a:solidFill>
                <a:effectLst/>
                <a:latin typeface="+mn-lt"/>
                <a:ea typeface="+mn-ea"/>
                <a:cs typeface="+mn-cs"/>
              </a:rPr>
              <a:t> temporal joins that operate on more than two temporal relations. Besides temporal overlapping, there are other temporal conditions such as “before” and “after” [1]. This entry will concentrate on the binary temporal joins with overlapping temporal condition since most of the previous work has focused on this kind of joins.</a:t>
            </a:r>
            <a:r>
              <a:rPr lang="en-US" altLang="zh-CN" dirty="0"/>
              <a:t> </a:t>
            </a:r>
            <a:br>
              <a:rPr lang="en-US" altLang="zh-CN" dirty="0"/>
            </a:br>
            <a:br>
              <a:rPr lang="en-US" altLang="zh-CN" dirty="0"/>
            </a:br>
            <a:r>
              <a:rPr lang="en-US" altLang="zh-CN" sz="1200" b="0" i="0" kern="1200" dirty="0">
                <a:solidFill>
                  <a:schemeClr val="tx1"/>
                </a:solidFill>
                <a:effectLst/>
                <a:latin typeface="+mn-lt"/>
                <a:ea typeface="+mn-ea"/>
                <a:cs typeface="+mn-cs"/>
              </a:rPr>
              <a:t>Starting from the core set of conventional relational joins that have long been accepted as “standard” [11]: Cartesian product (whose “join predicate” is the constant expression TRUE), theta-join, equijoin, natural join, left and right </a:t>
            </a:r>
            <a:r>
              <a:rPr lang="en-US" altLang="zh-CN" sz="1200" b="0" i="0" kern="1200" dirty="0" err="1">
                <a:solidFill>
                  <a:schemeClr val="tx1"/>
                </a:solidFill>
                <a:effectLst/>
                <a:latin typeface="+mn-lt"/>
                <a:ea typeface="+mn-ea"/>
                <a:cs typeface="+mn-cs"/>
              </a:rPr>
              <a:t>outerjoin</a:t>
            </a:r>
            <a:r>
              <a:rPr lang="en-US" altLang="zh-CN" sz="1200" b="0" i="0" kern="1200" dirty="0">
                <a:solidFill>
                  <a:schemeClr val="tx1"/>
                </a:solidFill>
                <a:effectLst/>
                <a:latin typeface="+mn-lt"/>
                <a:ea typeface="+mn-ea"/>
                <a:cs typeface="+mn-cs"/>
              </a:rPr>
              <a:t>, and full </a:t>
            </a:r>
            <a:r>
              <a:rPr lang="en-US" altLang="zh-CN" sz="1200" b="0" i="0" kern="1200" dirty="0" err="1">
                <a:solidFill>
                  <a:schemeClr val="tx1"/>
                </a:solidFill>
                <a:effectLst/>
                <a:latin typeface="+mn-lt"/>
                <a:ea typeface="+mn-ea"/>
                <a:cs typeface="+mn-cs"/>
              </a:rPr>
              <a:t>outerjoin</a:t>
            </a:r>
            <a:r>
              <a:rPr lang="en-US" altLang="zh-CN" sz="1200" b="0" i="0" kern="1200" dirty="0">
                <a:solidFill>
                  <a:schemeClr val="tx1"/>
                </a:solidFill>
                <a:effectLst/>
                <a:latin typeface="+mn-lt"/>
                <a:ea typeface="+mn-ea"/>
                <a:cs typeface="+mn-cs"/>
              </a:rPr>
              <a:t>, a temporal counterpart that is a natural, temporal generalization of the set can be defined. The semantics of the temporal join operators are defined as follows.</a:t>
            </a:r>
            <a:r>
              <a:rPr lang="en-US" altLang="zh-CN" dirty="0"/>
              <a:t> </a:t>
            </a:r>
            <a:br>
              <a:rPr lang="en-US" altLang="zh-CN" dirty="0"/>
            </a:br>
            <a:endParaRPr lang="en-US" altLang="zh-CN" dirty="0"/>
          </a:p>
          <a:p>
            <a:endParaRPr lang="en-US" altLang="zh-CN" dirty="0"/>
          </a:p>
          <a:p>
            <a:r>
              <a:rPr lang="en-US" altLang="zh-CN" sz="1200" b="0" i="0" kern="1200" dirty="0">
                <a:solidFill>
                  <a:schemeClr val="tx1"/>
                </a:solidFill>
                <a:effectLst/>
                <a:latin typeface="+mn-lt"/>
                <a:ea typeface="+mn-ea"/>
                <a:cs typeface="+mn-cs"/>
              </a:rPr>
              <a:t>Cartesian Product</a:t>
            </a:r>
            <a:r>
              <a:rPr lang="en-US" altLang="zh-CN" dirty="0"/>
              <a:t> </a:t>
            </a:r>
            <a:br>
              <a:rPr lang="en-US" altLang="zh-CN" dirty="0"/>
            </a:br>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95</a:t>
            </a:fld>
            <a:endParaRPr lang="zh-CN" altLang="en-US"/>
          </a:p>
        </p:txBody>
      </p:sp>
    </p:spTree>
    <p:extLst>
      <p:ext uri="{BB962C8B-B14F-4D97-AF65-F5344CB8AC3E}">
        <p14:creationId xmlns:p14="http://schemas.microsoft.com/office/powerpoint/2010/main" val="3731490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已知中间路口</a:t>
            </a:r>
            <a:r>
              <a:rPr lang="en-US" altLang="zh-CN" dirty="0"/>
              <a:t>3</a:t>
            </a:r>
            <a:r>
              <a:rPr lang="zh-CN" altLang="en-US" dirty="0"/>
              <a:t>只有两条可以进入该路口的道路</a:t>
            </a:r>
            <a:r>
              <a:rPr lang="en-US" altLang="zh-CN" dirty="0"/>
              <a:t>A</a:t>
            </a:r>
            <a:r>
              <a:rPr lang="zh-CN" altLang="en-US" dirty="0"/>
              <a:t>和</a:t>
            </a:r>
            <a:r>
              <a:rPr lang="en-US" altLang="zh-CN" dirty="0"/>
              <a:t>B</a:t>
            </a:r>
          </a:p>
          <a:p>
            <a:endParaRPr lang="zh-CN" altLang="en-US" dirty="0"/>
          </a:p>
        </p:txBody>
      </p:sp>
      <p:sp>
        <p:nvSpPr>
          <p:cNvPr id="4" name="灯片编号占位符 3"/>
          <p:cNvSpPr>
            <a:spLocks noGrp="1"/>
          </p:cNvSpPr>
          <p:nvPr>
            <p:ph type="sldNum" sz="quarter" idx="10"/>
          </p:nvPr>
        </p:nvSpPr>
        <p:spPr/>
        <p:txBody>
          <a:bodyPr/>
          <a:lstStyle/>
          <a:p>
            <a:fld id="{CA64D7AA-35B1-4D51-881D-9A3F577B643D}" type="slidenum">
              <a:rPr lang="zh-CN" altLang="en-US" smtClean="0"/>
              <a:t>11</a:t>
            </a:fld>
            <a:endParaRPr lang="zh-CN" altLang="en-US"/>
          </a:p>
        </p:txBody>
      </p:sp>
    </p:spTree>
    <p:extLst>
      <p:ext uri="{BB962C8B-B14F-4D97-AF65-F5344CB8AC3E}">
        <p14:creationId xmlns:p14="http://schemas.microsoft.com/office/powerpoint/2010/main" val="14734376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Temporal coalescing is a unary operator applicable to temporal databases that is similar to duplicate elimination in conventional databases. Temporal coalescing merges value-equivalent tuples, i.e., tuples with overlapping or adjacent timestamps and matching explicit attribute values. Tuples in a temporal relation that agree on the explicit attribute values and that have adjacent or overlapping timestamps are candidates for temporal coalescing. The result of operators may change if a relation is coalesced before applying the operator. For instance, an operator that counts the number of tuples in a relation or an operator that selects all tuples with a timestamp spanning at least 3 months are sensitive to temporal coalescing.</a:t>
            </a:r>
            <a:br>
              <a:rPr lang="en-US" altLang="zh-CN" dirty="0"/>
            </a:br>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96</a:t>
            </a:fld>
            <a:endParaRPr lang="zh-CN" altLang="en-US"/>
          </a:p>
        </p:txBody>
      </p:sp>
    </p:spTree>
    <p:extLst>
      <p:ext uri="{BB962C8B-B14F-4D97-AF65-F5344CB8AC3E}">
        <p14:creationId xmlns:p14="http://schemas.microsoft.com/office/powerpoint/2010/main" val="28942082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CN" altLang="en-US" dirty="0"/>
              <a:t>这里讨论的是逻辑模型，不是物理模型，也不是概念模型。</a:t>
            </a:r>
            <a:endParaRPr lang="en-US" altLang="zh-CN" dirty="0"/>
          </a:p>
          <a:p>
            <a:r>
              <a:rPr lang="en-US" altLang="zh-CN" dirty="0"/>
              <a:t>[7] K. M. </a:t>
            </a:r>
            <a:r>
              <a:rPr lang="en-US" altLang="zh-CN" dirty="0" err="1"/>
              <a:t>Borgwardt</a:t>
            </a:r>
            <a:r>
              <a:rPr lang="en-US" altLang="zh-CN" dirty="0"/>
              <a:t>, H. P. </a:t>
            </a:r>
            <a:r>
              <a:rPr lang="en-US" altLang="zh-CN" dirty="0" err="1"/>
              <a:t>Kriegel</a:t>
            </a:r>
            <a:r>
              <a:rPr lang="en-US" altLang="zh-CN" dirty="0"/>
              <a:t>, and P. </a:t>
            </a:r>
            <a:r>
              <a:rPr lang="en-US" altLang="zh-CN" dirty="0" err="1"/>
              <a:t>Wackersreuther</a:t>
            </a:r>
            <a:r>
              <a:rPr lang="en-US" altLang="zh-CN" dirty="0"/>
              <a:t>. </a:t>
            </a:r>
            <a:r>
              <a:rPr lang="en-US" altLang="zh-CN" dirty="0" err="1"/>
              <a:t>Patern</a:t>
            </a:r>
            <a:r>
              <a:rPr lang="en-US" altLang="zh-CN" dirty="0"/>
              <a:t> mining in frequent dynamic subgraphs. ICDM 2006.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[16] </a:t>
            </a:r>
            <a:r>
              <a:rPr lang="en-US" altLang="zh-CN" b="0" dirty="0">
                <a:effectLst/>
              </a:rPr>
              <a:t>F. </a:t>
            </a:r>
            <a:r>
              <a:rPr lang="en-US" altLang="zh-CN" b="0" dirty="0" err="1">
                <a:effectLst/>
              </a:rPr>
              <a:t>Harary</a:t>
            </a:r>
            <a:r>
              <a:rPr lang="en-US" altLang="zh-CN" b="0" dirty="0">
                <a:effectLst/>
              </a:rPr>
              <a:t>, G. Gupta</a:t>
            </a:r>
            <a:r>
              <a:rPr lang="en-US" altLang="zh-CN" dirty="0">
                <a:effectLst/>
              </a:rPr>
              <a:t>: </a:t>
            </a:r>
            <a:r>
              <a:rPr lang="en-US" altLang="zh-CN" u="sng" dirty="0">
                <a:effectLst/>
              </a:rPr>
              <a:t>Dynamic Graph Models</a:t>
            </a:r>
            <a:r>
              <a:rPr lang="en-US" altLang="zh-CN" dirty="0">
                <a:effectLst/>
              </a:rPr>
              <a:t>. Mathematical and Computer Modelling 25(7): 79–87.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[14] A. Ferreira. </a:t>
            </a:r>
            <a:r>
              <a:rPr lang="en-US" altLang="zh-CN" u="sng" dirty="0">
                <a:effectLst/>
              </a:rPr>
              <a:t>Building a reference combinatorial model for MANETs</a:t>
            </a:r>
            <a:r>
              <a:rPr lang="en-US" altLang="zh-CN" dirty="0">
                <a:effectLst/>
              </a:rPr>
              <a:t>. IEEE Network 18(5):</a:t>
            </a:r>
            <a:r>
              <a:rPr lang="en-US" altLang="zh-CN" dirty="0"/>
              <a:t>24-29</a:t>
            </a:r>
            <a:r>
              <a:rPr lang="en-US" altLang="zh-CN" dirty="0">
                <a:effectLst/>
              </a:rPr>
              <a:t>. 2004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[20] Andrey Kan,</a:t>
            </a:r>
            <a:r>
              <a:rPr lang="zh-CN" altLang="en-US" dirty="0">
                <a:effectLst/>
              </a:rPr>
              <a:t> </a:t>
            </a:r>
            <a:r>
              <a:rPr lang="en-US" altLang="zh-CN" dirty="0">
                <a:effectLst/>
              </a:rPr>
              <a:t>Jeffrey Chan, James Bailey, </a:t>
            </a:r>
            <a:r>
              <a:rPr lang="en-US" altLang="zh-CN" u="sng" dirty="0">
                <a:effectLst/>
              </a:rPr>
              <a:t>Christopher Leckie. A query based approach for mining evolving graphs</a:t>
            </a:r>
            <a:r>
              <a:rPr lang="en-US" altLang="zh-CN" dirty="0">
                <a:effectLst/>
              </a:rPr>
              <a:t>. </a:t>
            </a:r>
            <a:r>
              <a:rPr lang="en-US" altLang="zh-CN" dirty="0"/>
              <a:t>Proceedings of the Eighth Australasian Data Mining Conference 101, 139-150. 2009.</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[21] </a:t>
            </a:r>
            <a:r>
              <a:rPr lang="en-US" altLang="zh-CN" sz="1200" dirty="0" err="1">
                <a:solidFill>
                  <a:schemeClr val="accent5"/>
                </a:solidFill>
              </a:rPr>
              <a:t>Udayan</a:t>
            </a:r>
            <a:r>
              <a:rPr lang="en-US" altLang="zh-CN" sz="1200" dirty="0">
                <a:solidFill>
                  <a:schemeClr val="accent5"/>
                </a:solidFill>
              </a:rPr>
              <a:t> </a:t>
            </a:r>
            <a:r>
              <a:rPr lang="en-US" altLang="zh-CN" sz="1200" b="1" dirty="0">
                <a:solidFill>
                  <a:schemeClr val="accent5"/>
                </a:solidFill>
              </a:rPr>
              <a:t>Khurana</a:t>
            </a:r>
            <a:r>
              <a:rPr lang="en-US" altLang="zh-CN" sz="1200" dirty="0">
                <a:solidFill>
                  <a:schemeClr val="accent5"/>
                </a:solidFill>
              </a:rPr>
              <a:t>, Amol Deshpande</a:t>
            </a:r>
            <a:r>
              <a:rPr lang="en-US" altLang="zh-CN" sz="1200" dirty="0"/>
              <a:t>: </a:t>
            </a:r>
            <a:r>
              <a:rPr lang="en-US" altLang="zh-CN" sz="1200" u="sng" dirty="0"/>
              <a:t>Efficient Snapshot Retrieval over Historical Graph Data</a:t>
            </a:r>
            <a:r>
              <a:rPr lang="en-US" altLang="zh-CN" sz="1200" dirty="0"/>
              <a:t>. </a:t>
            </a:r>
            <a:r>
              <a:rPr lang="en-US" altLang="zh-CN" sz="1200" b="1" dirty="0"/>
              <a:t>ICDE 2013</a:t>
            </a:r>
            <a:r>
              <a:rPr lang="en-US" altLang="zh-CN" sz="1200" dirty="0"/>
              <a:t>: 997-1008</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[25] </a:t>
            </a:r>
            <a:r>
              <a:rPr lang="en-US" altLang="zh-CN" sz="1200" dirty="0">
                <a:solidFill>
                  <a:schemeClr val="accent5"/>
                </a:solidFill>
              </a:rPr>
              <a:t>Alan G. </a:t>
            </a:r>
            <a:r>
              <a:rPr lang="en-US" altLang="zh-CN" sz="1200" b="1" dirty="0" err="1">
                <a:solidFill>
                  <a:schemeClr val="accent5"/>
                </a:solidFill>
              </a:rPr>
              <a:t>Labouseur</a:t>
            </a:r>
            <a:r>
              <a:rPr lang="en-US" altLang="zh-CN" sz="1200" dirty="0">
                <a:solidFill>
                  <a:schemeClr val="accent5"/>
                </a:solidFill>
              </a:rPr>
              <a:t>, Jeremy Birnbaum, Paul W. Olsen, Sean R. Spillane, Jayadevan Vijayan, </a:t>
            </a:r>
            <a:r>
              <a:rPr lang="en-US" altLang="zh-CN" sz="1200" dirty="0" err="1">
                <a:solidFill>
                  <a:schemeClr val="accent5"/>
                </a:solidFill>
              </a:rPr>
              <a:t>Jeong</a:t>
            </a:r>
            <a:r>
              <a:rPr lang="en-US" altLang="zh-CN" sz="1200" dirty="0">
                <a:solidFill>
                  <a:schemeClr val="accent5"/>
                </a:solidFill>
              </a:rPr>
              <a:t>-Hyon Hwang</a:t>
            </a:r>
            <a:r>
              <a:rPr lang="en-US" altLang="zh-CN" sz="1200" dirty="0"/>
              <a:t>, </a:t>
            </a:r>
            <a:r>
              <a:rPr lang="en-US" altLang="zh-CN" sz="1200" dirty="0" err="1"/>
              <a:t>Wook</a:t>
            </a:r>
            <a:r>
              <a:rPr lang="en-US" altLang="zh-CN" sz="1200" dirty="0"/>
              <a:t>-Shin Han: </a:t>
            </a:r>
            <a:r>
              <a:rPr lang="en-US" altLang="zh-CN" sz="1200" u="sng" dirty="0"/>
              <a:t>The G* graph database: efficiently managing large distributed dynamic graphs</a:t>
            </a:r>
            <a:r>
              <a:rPr lang="en-US" altLang="zh-CN" sz="1200" dirty="0"/>
              <a:t>. </a:t>
            </a:r>
            <a:r>
              <a:rPr lang="en-US" altLang="zh-CN" sz="1200" b="1" dirty="0"/>
              <a:t>Distributed and Parallel Databases</a:t>
            </a:r>
            <a:r>
              <a:rPr lang="en-US" altLang="zh-CN" sz="1200" dirty="0"/>
              <a:t> 33(4): 479-514 (</a:t>
            </a:r>
            <a:r>
              <a:rPr lang="en-US" altLang="zh-CN" sz="1200" b="1" dirty="0"/>
              <a:t>2015</a:t>
            </a:r>
            <a:r>
              <a:rPr lang="en-US" altLang="zh-CN" sz="1200" dirty="0"/>
              <a:t>)</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[27] Kristina </a:t>
            </a:r>
            <a:r>
              <a:rPr lang="en-US" altLang="zh-CN" dirty="0" err="1">
                <a:effectLst/>
              </a:rPr>
              <a:t>Lerman</a:t>
            </a:r>
            <a:r>
              <a:rPr lang="en-US" altLang="zh-CN" dirty="0">
                <a:effectLst/>
              </a:rPr>
              <a:t>,</a:t>
            </a:r>
            <a:r>
              <a:rPr lang="zh-CN" altLang="en-US" dirty="0">
                <a:effectLst/>
              </a:rPr>
              <a:t> </a:t>
            </a:r>
            <a:r>
              <a:rPr lang="en-US" altLang="zh-CN" dirty="0">
                <a:effectLst/>
              </a:rPr>
              <a:t>Rumi Ghosh, Jeon Hyung Kang. </a:t>
            </a:r>
            <a:r>
              <a:rPr lang="en-US" altLang="zh-CN" u="sng" dirty="0">
                <a:effectLst/>
              </a:rPr>
              <a:t>Centrality metric for dynamic networks</a:t>
            </a:r>
            <a:r>
              <a:rPr lang="en-US" altLang="zh-CN" dirty="0">
                <a:effectLst/>
              </a:rPr>
              <a:t>. </a:t>
            </a:r>
            <a:r>
              <a:rPr lang="en-US" altLang="zh-CN" dirty="0"/>
              <a:t>Proceedings of the Eighth Workshop on Mining and Learning with Graphs</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[32] </a:t>
            </a:r>
            <a:r>
              <a:rPr lang="en-US" altLang="zh-CN" dirty="0" err="1">
                <a:effectLst/>
              </a:rPr>
              <a:t>Chenghui</a:t>
            </a:r>
            <a:r>
              <a:rPr lang="en-US" altLang="zh-CN" dirty="0">
                <a:effectLst/>
              </a:rPr>
              <a:t> Ren(</a:t>
            </a:r>
            <a:r>
              <a:rPr lang="zh-CN" altLang="en-US" dirty="0">
                <a:effectLst/>
              </a:rPr>
              <a:t>这老哥有不少和</a:t>
            </a:r>
            <a:r>
              <a:rPr lang="en-US" altLang="zh-CN" dirty="0">
                <a:effectLst/>
              </a:rPr>
              <a:t>evolve graph</a:t>
            </a:r>
            <a:r>
              <a:rPr lang="zh-CN" altLang="en-US" dirty="0">
                <a:effectLst/>
              </a:rPr>
              <a:t>相关的东西，查</a:t>
            </a:r>
            <a:r>
              <a:rPr lang="en-US" altLang="zh-CN" dirty="0">
                <a:effectLst/>
              </a:rPr>
              <a:t>DBLP), Eric Lo, Ben Kao, </a:t>
            </a:r>
            <a:r>
              <a:rPr lang="en-US" altLang="zh-CN" dirty="0" err="1">
                <a:effectLst/>
              </a:rPr>
              <a:t>Xinjie</a:t>
            </a:r>
            <a:r>
              <a:rPr lang="en-US" altLang="zh-CN" dirty="0">
                <a:effectLst/>
              </a:rPr>
              <a:t> Zhu, Reynold Cheng: </a:t>
            </a:r>
            <a:r>
              <a:rPr lang="en-US" altLang="zh-CN" u="sng" dirty="0">
                <a:effectLst/>
              </a:rPr>
              <a:t>On Querying Historical Evolving Graph Sequences</a:t>
            </a:r>
            <a:r>
              <a:rPr lang="en-US" altLang="zh-CN" dirty="0">
                <a:effectLst/>
              </a:rPr>
              <a:t>. PVLDB 4(11): 726-737 (2011)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[33] Konstantinos </a:t>
            </a:r>
            <a:r>
              <a:rPr lang="en-US" altLang="zh-CN" dirty="0" err="1">
                <a:effectLst/>
              </a:rPr>
              <a:t>Semertzidis</a:t>
            </a:r>
            <a:r>
              <a:rPr lang="en-US" altLang="zh-CN" dirty="0">
                <a:effectLst/>
              </a:rPr>
              <a:t>, </a:t>
            </a:r>
            <a:r>
              <a:rPr lang="en-US" altLang="zh-CN" dirty="0" err="1">
                <a:effectLst/>
              </a:rPr>
              <a:t>Evaggelia</a:t>
            </a:r>
            <a:r>
              <a:rPr lang="en-US" altLang="zh-CN" dirty="0">
                <a:effectLst/>
              </a:rPr>
              <a:t> </a:t>
            </a:r>
            <a:r>
              <a:rPr lang="en-US" altLang="zh-CN" dirty="0" err="1">
                <a:effectLst/>
              </a:rPr>
              <a:t>Pitoura</a:t>
            </a:r>
            <a:r>
              <a:rPr lang="zh-CN" altLang="en-US" dirty="0">
                <a:effectLst/>
              </a:rPr>
              <a:t>（）</a:t>
            </a:r>
            <a:r>
              <a:rPr lang="en-US" altLang="zh-CN" dirty="0">
                <a:effectLst/>
              </a:rPr>
              <a:t>, Kostas Lillis: </a:t>
            </a:r>
            <a:r>
              <a:rPr lang="en-US" altLang="zh-CN" u="sng" dirty="0" err="1">
                <a:effectLst/>
              </a:rPr>
              <a:t>TimeReach</a:t>
            </a:r>
            <a:r>
              <a:rPr lang="en-US" altLang="zh-CN" u="sng" dirty="0">
                <a:effectLst/>
              </a:rPr>
              <a:t>: Historical Reachability Queries on Evolving Graphs</a:t>
            </a:r>
            <a:r>
              <a:rPr lang="en-US" altLang="zh-CN" dirty="0">
                <a:effectLst/>
              </a:rPr>
              <a:t>. EDBT 2015: 121-132</a:t>
            </a:r>
          </a:p>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97</a:t>
            </a:fld>
            <a:endParaRPr lang="zh-CN" altLang="en-US"/>
          </a:p>
        </p:txBody>
      </p:sp>
    </p:spTree>
    <p:extLst>
      <p:ext uri="{BB962C8B-B14F-4D97-AF65-F5344CB8AC3E}">
        <p14:creationId xmlns:p14="http://schemas.microsoft.com/office/powerpoint/2010/main" val="42518920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nSpc>
                <a:spcPct val="120000"/>
              </a:lnSpc>
            </a:pPr>
            <a:r>
              <a:rPr lang="en-US" altLang="zh-CN" dirty="0"/>
              <a:t>Our Contribution</a:t>
            </a:r>
          </a:p>
          <a:p>
            <a:pPr lvl="1">
              <a:lnSpc>
                <a:spcPct val="120000"/>
              </a:lnSpc>
            </a:pPr>
            <a:r>
              <a:rPr lang="zh-CN" altLang="en-US" dirty="0"/>
              <a:t>原生支持时态属性存储与管理（</a:t>
            </a:r>
            <a:r>
              <a:rPr lang="en-US" altLang="zh-CN" dirty="0"/>
              <a:t>ACID</a:t>
            </a:r>
            <a:r>
              <a:rPr lang="zh-CN" altLang="en-US" dirty="0"/>
              <a:t>）</a:t>
            </a:r>
            <a:endParaRPr lang="en-US" altLang="zh-CN" dirty="0"/>
          </a:p>
          <a:p>
            <a:pPr lvl="1">
              <a:lnSpc>
                <a:spcPct val="120000"/>
              </a:lnSpc>
            </a:pPr>
            <a:r>
              <a:rPr lang="zh-CN" altLang="en-US" dirty="0"/>
              <a:t>为属性快速变化进行优化</a:t>
            </a:r>
            <a:endParaRPr lang="en-US" altLang="zh-CN" dirty="0"/>
          </a:p>
          <a:p>
            <a:pPr lvl="1">
              <a:lnSpc>
                <a:spcPct val="120000"/>
              </a:lnSpc>
            </a:pPr>
            <a:r>
              <a:rPr lang="zh-CN" altLang="en-US" dirty="0"/>
              <a:t>提供</a:t>
            </a:r>
            <a:r>
              <a:rPr lang="en-US" altLang="zh-CN" dirty="0"/>
              <a:t>temporal predicate</a:t>
            </a:r>
            <a:r>
              <a:rPr lang="zh-CN" altLang="en-US" dirty="0"/>
              <a:t>查询（后面用索引加速）</a:t>
            </a:r>
            <a:endParaRPr lang="en-US" altLang="zh-CN" dirty="0"/>
          </a:p>
          <a:p>
            <a:pPr lvl="1">
              <a:lnSpc>
                <a:spcPct val="120000"/>
              </a:lnSpc>
            </a:pPr>
            <a:r>
              <a:rPr lang="zh-CN" altLang="en-US" dirty="0"/>
              <a:t>支持时态图的查询语言</a:t>
            </a:r>
            <a:endParaRPr lang="en-US" altLang="zh-CN"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103</a:t>
            </a:fld>
            <a:endParaRPr lang="zh-CN" altLang="en-US"/>
          </a:p>
        </p:txBody>
      </p:sp>
    </p:spTree>
    <p:extLst>
      <p:ext uri="{BB962C8B-B14F-4D97-AF65-F5344CB8AC3E}">
        <p14:creationId xmlns:p14="http://schemas.microsoft.com/office/powerpoint/2010/main" val="3298395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这里的分析结果是综合了其他场景下需求分析结果的结果。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对某条边来说，其多个属性是同时更新的。</a:t>
            </a:r>
          </a:p>
          <a:p>
            <a:r>
              <a:rPr lang="zh-CN" altLang="en-US" dirty="0"/>
              <a:t>黄色表示的查询频率没有蓝色高，也不属于查询最小完全集。最小完全集选择的是查询频繁程度最高的（是</a:t>
            </a:r>
            <a:r>
              <a:rPr lang="en-US" altLang="zh-CN" dirty="0"/>
              <a:t>TGraph</a:t>
            </a:r>
            <a:r>
              <a:rPr lang="zh-CN" altLang="en-US" dirty="0"/>
              <a:t>存储系统的设计依据，</a:t>
            </a:r>
            <a:r>
              <a:rPr lang="en-US" altLang="zh-CN" dirty="0"/>
              <a:t>TGraph</a:t>
            </a:r>
            <a:r>
              <a:rPr lang="zh-CN" altLang="en-US" dirty="0"/>
              <a:t>同时对于查询频率次高的其他查询提供了索引支持）</a:t>
            </a:r>
            <a:endParaRPr lang="en-US" altLang="zh-CN" dirty="0"/>
          </a:p>
        </p:txBody>
      </p:sp>
      <p:sp>
        <p:nvSpPr>
          <p:cNvPr id="4" name="灯片编号占位符 3"/>
          <p:cNvSpPr>
            <a:spLocks noGrp="1"/>
          </p:cNvSpPr>
          <p:nvPr>
            <p:ph type="sldNum" sz="quarter" idx="5"/>
          </p:nvPr>
        </p:nvSpPr>
        <p:spPr/>
        <p:txBody>
          <a:bodyPr/>
          <a:lstStyle/>
          <a:p>
            <a:fld id="{A0BB15FF-D466-4D12-8050-D982E607D506}" type="slidenum">
              <a:rPr lang="zh-CN" altLang="en-US" smtClean="0"/>
              <a:t>13</a:t>
            </a:fld>
            <a:endParaRPr lang="zh-CN" altLang="en-US"/>
          </a:p>
        </p:txBody>
      </p:sp>
    </p:spTree>
    <p:extLst>
      <p:ext uri="{BB962C8B-B14F-4D97-AF65-F5344CB8AC3E}">
        <p14:creationId xmlns:p14="http://schemas.microsoft.com/office/powerpoint/2010/main" val="2922013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必须指出的是，这里说的时态图模型是更偏向于物理（实现）模型而不是逻辑模型，我认为时态图的逻辑模型只有一种，即</a:t>
            </a:r>
            <a:r>
              <a:rPr lang="en-US" altLang="zh-CN" dirty="0"/>
              <a:t>graph</a:t>
            </a:r>
            <a:r>
              <a:rPr lang="zh-CN" altLang="en-US" dirty="0"/>
              <a:t>的点边属性都可以随时间发生变化，而实现这一逻辑模型的更底层（物理）模型则可以有多个。</a:t>
            </a:r>
          </a:p>
        </p:txBody>
      </p:sp>
      <p:sp>
        <p:nvSpPr>
          <p:cNvPr id="4" name="灯片编号占位符 3"/>
          <p:cNvSpPr>
            <a:spLocks noGrp="1"/>
          </p:cNvSpPr>
          <p:nvPr>
            <p:ph type="sldNum" sz="quarter" idx="5"/>
          </p:nvPr>
        </p:nvSpPr>
        <p:spPr/>
        <p:txBody>
          <a:bodyPr/>
          <a:lstStyle/>
          <a:p>
            <a:fld id="{A0BB15FF-D466-4D12-8050-D982E607D506}" type="slidenum">
              <a:rPr lang="zh-CN" altLang="en-US" smtClean="0"/>
              <a:t>15</a:t>
            </a:fld>
            <a:endParaRPr lang="zh-CN" altLang="en-US"/>
          </a:p>
        </p:txBody>
      </p:sp>
    </p:spTree>
    <p:extLst>
      <p:ext uri="{BB962C8B-B14F-4D97-AF65-F5344CB8AC3E}">
        <p14:creationId xmlns:p14="http://schemas.microsoft.com/office/powerpoint/2010/main" val="1135207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Tree>
    <p:extLst>
      <p:ext uri="{BB962C8B-B14F-4D97-AF65-F5344CB8AC3E}">
        <p14:creationId xmlns:p14="http://schemas.microsoft.com/office/powerpoint/2010/main" val="3545500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742457"/>
          </a:xfrm>
        </p:spPr>
        <p:txBody>
          <a:bodyPr>
            <a:normAutofit/>
          </a:bodyPr>
          <a:lstStyle>
            <a:lvl1pPr>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628650" y="1181109"/>
            <a:ext cx="7886700" cy="499585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4" name="文本占位符 13">
            <a:extLst>
              <a:ext uri="{FF2B5EF4-FFF2-40B4-BE49-F238E27FC236}">
                <a16:creationId xmlns:a16="http://schemas.microsoft.com/office/drawing/2014/main" id="{B25F904F-E263-4632-B8EA-5A3E6CFDE7F5}"/>
              </a:ext>
            </a:extLst>
          </p:cNvPr>
          <p:cNvSpPr>
            <a:spLocks noGrp="1"/>
          </p:cNvSpPr>
          <p:nvPr>
            <p:ph type="body" sz="quarter" idx="10"/>
          </p:nvPr>
        </p:nvSpPr>
        <p:spPr>
          <a:xfrm>
            <a:off x="476518" y="0"/>
            <a:ext cx="1740902" cy="291600"/>
          </a:xfrm>
          <a:prstGeom prst="homePlate">
            <a:avLst/>
          </a:prstGeom>
        </p:spPr>
        <p:style>
          <a:lnRef idx="1">
            <a:schemeClr val="accent5"/>
          </a:lnRef>
          <a:fillRef idx="3">
            <a:schemeClr val="accent5"/>
          </a:fillRef>
          <a:effectRef idx="2">
            <a:schemeClr val="accent5"/>
          </a:effectRef>
          <a:fontRef idx="minor">
            <a:schemeClr val="lt1"/>
          </a:fontRef>
        </p:style>
        <p:txBody>
          <a:bodyPr>
            <a:noAutofit/>
          </a:bodyPr>
          <a:lstStyle>
            <a:lvl1pPr marL="0" indent="0">
              <a:buNone/>
              <a:defRPr sz="1400" b="1">
                <a:latin typeface="+mj-lt"/>
                <a:ea typeface="+mj-ea"/>
              </a:defRPr>
            </a:lvl1pPr>
          </a:lstStyle>
          <a:p>
            <a:pPr lvl="0"/>
            <a:endParaRPr lang="zh-CN" altLang="en-US"/>
          </a:p>
        </p:txBody>
      </p:sp>
      <p:sp>
        <p:nvSpPr>
          <p:cNvPr id="21" name="文本占位符 13">
            <a:extLst>
              <a:ext uri="{FF2B5EF4-FFF2-40B4-BE49-F238E27FC236}">
                <a16:creationId xmlns:a16="http://schemas.microsoft.com/office/drawing/2014/main" id="{699A1C49-8B4C-482F-927F-315601CD9BCB}"/>
              </a:ext>
            </a:extLst>
          </p:cNvPr>
          <p:cNvSpPr>
            <a:spLocks noGrp="1"/>
          </p:cNvSpPr>
          <p:nvPr>
            <p:ph type="body" sz="quarter" idx="14"/>
          </p:nvPr>
        </p:nvSpPr>
        <p:spPr>
          <a:xfrm>
            <a:off x="2151844" y="0"/>
            <a:ext cx="2331255" cy="291600"/>
          </a:xfrm>
          <a:prstGeom prst="chevron">
            <a:avLst/>
          </a:prstGeom>
        </p:spPr>
        <p:style>
          <a:lnRef idx="1">
            <a:schemeClr val="accent5"/>
          </a:lnRef>
          <a:fillRef idx="3">
            <a:schemeClr val="accent5"/>
          </a:fillRef>
          <a:effectRef idx="2">
            <a:schemeClr val="accent5"/>
          </a:effectRef>
          <a:fontRef idx="minor">
            <a:schemeClr val="lt1"/>
          </a:fontRef>
        </p:style>
        <p:txBody>
          <a:bodyPr>
            <a:noAutofit/>
          </a:bodyPr>
          <a:lstStyle>
            <a:lvl1pPr marL="0" indent="0">
              <a:buNone/>
              <a:defRPr sz="1400" b="1">
                <a:latin typeface="+mj-lt"/>
                <a:ea typeface="+mj-ea"/>
              </a:defRPr>
            </a:lvl1pPr>
          </a:lstStyle>
          <a:p>
            <a:pPr lvl="0"/>
            <a:endParaRPr lang="zh-CN" altLang="en-US"/>
          </a:p>
        </p:txBody>
      </p:sp>
      <p:sp>
        <p:nvSpPr>
          <p:cNvPr id="22" name="文本框 21">
            <a:extLst>
              <a:ext uri="{FF2B5EF4-FFF2-40B4-BE49-F238E27FC236}">
                <a16:creationId xmlns:a16="http://schemas.microsoft.com/office/drawing/2014/main" id="{A9BCF1CC-9ED2-4392-A873-3A2EFCCF7ACE}"/>
              </a:ext>
            </a:extLst>
          </p:cNvPr>
          <p:cNvSpPr txBox="1"/>
          <p:nvPr userDrawn="1"/>
        </p:nvSpPr>
        <p:spPr>
          <a:xfrm>
            <a:off x="-1" y="1"/>
            <a:ext cx="411481" cy="29159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noAutofit/>
          </a:bodyPr>
          <a:lstStyle/>
          <a:p>
            <a:fld id="{64F148CE-5050-491C-B4ED-CF917E5F6E44}" type="slidenum">
              <a:rPr lang="zh-CN" altLang="en-US" sz="1400" b="0" smtClean="0">
                <a:solidFill>
                  <a:schemeClr val="bg1"/>
                </a:solidFill>
                <a:latin typeface="+mn-lt"/>
                <a:ea typeface="+mj-ea"/>
              </a:rPr>
              <a:t>‹#›</a:t>
            </a:fld>
            <a:endParaRPr lang="zh-CN" altLang="en-US" sz="1400" b="0">
              <a:solidFill>
                <a:schemeClr val="bg1"/>
              </a:solidFill>
              <a:latin typeface="+mn-lt"/>
              <a:ea typeface="+mj-ea"/>
            </a:endParaRPr>
          </a:p>
        </p:txBody>
      </p:sp>
    </p:spTree>
    <p:extLst>
      <p:ext uri="{BB962C8B-B14F-4D97-AF65-F5344CB8AC3E}">
        <p14:creationId xmlns:p14="http://schemas.microsoft.com/office/powerpoint/2010/main" val="89884769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Tree>
    <p:extLst>
      <p:ext uri="{BB962C8B-B14F-4D97-AF65-F5344CB8AC3E}">
        <p14:creationId xmlns:p14="http://schemas.microsoft.com/office/powerpoint/2010/main" val="385724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3333354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Tree>
    <p:extLst>
      <p:ext uri="{BB962C8B-B14F-4D97-AF65-F5344CB8AC3E}">
        <p14:creationId xmlns:p14="http://schemas.microsoft.com/office/powerpoint/2010/main" val="42259305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4F7E02B-BB0C-4DFB-8E32-6B7296CE696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89413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97114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22E6650-1307-4143-9F6D-55C642418575}" type="datetimeFigureOut">
              <a:rPr lang="zh-CN" altLang="en-US" smtClean="0"/>
              <a:t>2020/5/14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FD11942-06B2-455B-B7CF-E89C5040FD53}" type="slidenum">
              <a:rPr lang="zh-CN" altLang="en-US" smtClean="0"/>
              <a:t>‹#›</a:t>
            </a:fld>
            <a:endParaRPr lang="zh-CN" altLang="en-US"/>
          </a:p>
        </p:txBody>
      </p:sp>
    </p:spTree>
    <p:extLst>
      <p:ext uri="{BB962C8B-B14F-4D97-AF65-F5344CB8AC3E}">
        <p14:creationId xmlns:p14="http://schemas.microsoft.com/office/powerpoint/2010/main" val="2023074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D65F44-2A4D-4BF5-9D6B-785E2373ED1E}" type="datetimeFigureOut">
              <a:rPr lang="zh-CN" altLang="en-US" smtClean="0"/>
              <a:t>2020/5/14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B7891E-84B6-4C0F-82BB-6C5B97788572}" type="slidenum">
              <a:rPr lang="zh-CN" altLang="en-US" smtClean="0"/>
              <a:t>‹#›</a:t>
            </a:fld>
            <a:endParaRPr lang="zh-CN" altLang="en-US"/>
          </a:p>
        </p:txBody>
      </p:sp>
    </p:spTree>
    <p:extLst>
      <p:ext uri="{BB962C8B-B14F-4D97-AF65-F5344CB8AC3E}">
        <p14:creationId xmlns:p14="http://schemas.microsoft.com/office/powerpoint/2010/main" val="2450625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songjh@act.buaa.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sql/relational-databases/tables/temporal-table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hyperlink" Target="https://pgxn.org/dist/temporal_tables/" TargetMode="External"/><Relationship Id="rId4" Type="http://schemas.openxmlformats.org/officeDocument/2006/relationships/hyperlink" Target="https://oracle-base.com/articles/misc/temporary-tabl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en.wikipedia.org/wiki/User_(computi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hyperlink" Target="https://www.datastax.com/dev/blog/gremlins-time-machine"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1600201"/>
            <a:ext cx="9143999" cy="2265946"/>
          </a:xfrm>
        </p:spPr>
        <p:txBody>
          <a:bodyPr anchor="ctr">
            <a:normAutofit/>
          </a:bodyPr>
          <a:lstStyle/>
          <a:p>
            <a:pPr>
              <a:lnSpc>
                <a:spcPct val="150000"/>
              </a:lnSpc>
            </a:pPr>
            <a:r>
              <a:rPr lang="en-US" altLang="zh-CN" sz="4800" dirty="0"/>
              <a:t>TGraph: </a:t>
            </a:r>
            <a:r>
              <a:rPr lang="zh-CN" altLang="en-US" sz="4800" dirty="0"/>
              <a:t>时态图数据管理系统</a:t>
            </a:r>
            <a:br>
              <a:rPr lang="en-US" altLang="zh-CN" sz="4800" dirty="0"/>
            </a:br>
            <a:r>
              <a:rPr lang="en-US" altLang="zh-CN" sz="2800" dirty="0"/>
              <a:t>a brief introduction</a:t>
            </a:r>
            <a:endParaRPr lang="zh-CN" altLang="en-US" sz="4800" dirty="0"/>
          </a:p>
        </p:txBody>
      </p:sp>
      <p:sp>
        <p:nvSpPr>
          <p:cNvPr id="3" name="副标题 2"/>
          <p:cNvSpPr>
            <a:spLocks noGrp="1"/>
          </p:cNvSpPr>
          <p:nvPr>
            <p:ph type="subTitle" idx="1"/>
          </p:nvPr>
        </p:nvSpPr>
        <p:spPr>
          <a:xfrm>
            <a:off x="1143000" y="4363452"/>
            <a:ext cx="6858000" cy="894347"/>
          </a:xfrm>
        </p:spPr>
        <p:txBody>
          <a:bodyPr/>
          <a:lstStyle/>
          <a:p>
            <a:r>
              <a:rPr lang="en-US" altLang="zh-CN" dirty="0">
                <a:hlinkClick r:id="rId2"/>
              </a:rPr>
              <a:t>songjh@act.buaa.edu.cn</a:t>
            </a:r>
            <a:endParaRPr lang="en-US" altLang="zh-CN" dirty="0"/>
          </a:p>
          <a:p>
            <a:r>
              <a:rPr lang="en-US" altLang="zh-CN" dirty="0"/>
              <a:t>2020-05-13</a:t>
            </a:r>
            <a:endParaRPr lang="zh-CN" altLang="en-US" dirty="0"/>
          </a:p>
        </p:txBody>
      </p:sp>
    </p:spTree>
    <p:extLst>
      <p:ext uri="{BB962C8B-B14F-4D97-AF65-F5344CB8AC3E}">
        <p14:creationId xmlns:p14="http://schemas.microsoft.com/office/powerpoint/2010/main" val="1720328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图片 54"/>
          <p:cNvPicPr>
            <a:picLocks noChangeAspect="1"/>
          </p:cNvPicPr>
          <p:nvPr/>
        </p:nvPicPr>
        <p:blipFill>
          <a:blip r:embed="rId2"/>
          <a:stretch>
            <a:fillRect/>
          </a:stretch>
        </p:blipFill>
        <p:spPr>
          <a:xfrm>
            <a:off x="4441867" y="2231091"/>
            <a:ext cx="4677673" cy="1071665"/>
          </a:xfrm>
          <a:prstGeom prst="rect">
            <a:avLst/>
          </a:prstGeom>
        </p:spPr>
      </p:pic>
      <p:sp>
        <p:nvSpPr>
          <p:cNvPr id="9" name="标题 8">
            <a:extLst>
              <a:ext uri="{FF2B5EF4-FFF2-40B4-BE49-F238E27FC236}">
                <a16:creationId xmlns:a16="http://schemas.microsoft.com/office/drawing/2014/main" id="{F1BABEB9-E4FC-4EE5-957B-C11025EA5952}"/>
              </a:ext>
            </a:extLst>
          </p:cNvPr>
          <p:cNvSpPr>
            <a:spLocks noGrp="1"/>
          </p:cNvSpPr>
          <p:nvPr>
            <p:ph type="title"/>
          </p:nvPr>
        </p:nvSpPr>
        <p:spPr/>
        <p:txBody>
          <a:bodyPr>
            <a:normAutofit fontScale="90000"/>
          </a:bodyPr>
          <a:lstStyle/>
          <a:p>
            <a:r>
              <a:rPr lang="zh-CN" altLang="en-US"/>
              <a:t>需求分析：</a:t>
            </a:r>
            <a:r>
              <a:rPr lang="zh-CN" altLang="en-US" sz="3600"/>
              <a:t>时态最短路径算法（最早到达）</a:t>
            </a:r>
            <a:endParaRPr lang="zh-CN" altLang="en-US"/>
          </a:p>
        </p:txBody>
      </p:sp>
      <p:sp>
        <p:nvSpPr>
          <p:cNvPr id="3" name="内容占位符 2"/>
          <p:cNvSpPr>
            <a:spLocks noGrp="1"/>
          </p:cNvSpPr>
          <p:nvPr>
            <p:ph idx="1"/>
          </p:nvPr>
        </p:nvSpPr>
        <p:spPr>
          <a:xfrm>
            <a:off x="189051" y="1296941"/>
            <a:ext cx="8617520" cy="3171631"/>
          </a:xfrm>
        </p:spPr>
        <p:txBody>
          <a:bodyPr>
            <a:normAutofit fontScale="92500" lnSpcReduction="10000"/>
          </a:bodyPr>
          <a:lstStyle/>
          <a:p>
            <a:r>
              <a:rPr lang="zh-CN" altLang="en-US"/>
              <a:t>输入</a:t>
            </a:r>
            <a:endParaRPr lang="en-US" altLang="zh-CN" dirty="0"/>
          </a:p>
          <a:p>
            <a:pPr lvl="1"/>
            <a:r>
              <a:rPr lang="zh-CN" altLang="en-US" dirty="0"/>
              <a:t>交通时态</a:t>
            </a:r>
            <a:r>
              <a:rPr lang="zh-CN" altLang="en-US"/>
              <a:t>图（见右图）</a:t>
            </a:r>
            <a:endParaRPr lang="en-US" altLang="zh-CN" dirty="0"/>
          </a:p>
          <a:p>
            <a:pPr lvl="1"/>
            <a:r>
              <a:rPr lang="zh-CN" altLang="en-US" dirty="0"/>
              <a:t>出发时间</a:t>
            </a:r>
            <a:r>
              <a:rPr lang="en-US" altLang="zh-CN" dirty="0"/>
              <a:t>t0</a:t>
            </a:r>
            <a:r>
              <a:rPr lang="zh-CN" altLang="en-US" dirty="0"/>
              <a:t>：</a:t>
            </a:r>
            <a:r>
              <a:rPr lang="en-US" altLang="zh-CN" dirty="0"/>
              <a:t>2010</a:t>
            </a:r>
            <a:r>
              <a:rPr lang="zh-CN" altLang="en-US" dirty="0"/>
              <a:t>年</a:t>
            </a:r>
            <a:r>
              <a:rPr lang="en-US" altLang="zh-CN" dirty="0"/>
              <a:t>10</a:t>
            </a:r>
            <a:r>
              <a:rPr lang="zh-CN" altLang="en-US" dirty="0"/>
              <a:t>月</a:t>
            </a:r>
            <a:r>
              <a:rPr lang="en-US" altLang="zh-CN" dirty="0"/>
              <a:t>1</a:t>
            </a:r>
            <a:r>
              <a:rPr lang="zh-CN" altLang="en-US" dirty="0"/>
              <a:t>日</a:t>
            </a:r>
            <a:r>
              <a:rPr lang="en-US" altLang="zh-CN" dirty="0"/>
              <a:t>09:00</a:t>
            </a:r>
          </a:p>
          <a:p>
            <a:pPr lvl="1"/>
            <a:r>
              <a:rPr lang="zh-CN" altLang="en-US" dirty="0"/>
              <a:t>起点</a:t>
            </a:r>
            <a:r>
              <a:rPr lang="en-US" altLang="zh-CN" dirty="0"/>
              <a:t>s</a:t>
            </a:r>
            <a:r>
              <a:rPr lang="zh-CN" altLang="en-US" dirty="0"/>
              <a:t>路口</a:t>
            </a:r>
            <a:r>
              <a:rPr lang="en-US" altLang="zh-CN" dirty="0"/>
              <a:t>ID</a:t>
            </a:r>
            <a:r>
              <a:rPr lang="zh-CN" altLang="en-US" dirty="0"/>
              <a:t>、终点</a:t>
            </a:r>
            <a:r>
              <a:rPr lang="en-US" altLang="zh-CN" dirty="0"/>
              <a:t>d</a:t>
            </a:r>
            <a:r>
              <a:rPr lang="zh-CN" altLang="en-US" dirty="0"/>
              <a:t>路口</a:t>
            </a:r>
            <a:r>
              <a:rPr lang="en-US" altLang="zh-CN" dirty="0"/>
              <a:t>ID</a:t>
            </a:r>
          </a:p>
          <a:p>
            <a:r>
              <a:rPr lang="zh-CN" altLang="en-US" dirty="0"/>
              <a:t>输出</a:t>
            </a:r>
            <a:endParaRPr lang="en-US" altLang="zh-CN" dirty="0"/>
          </a:p>
          <a:p>
            <a:pPr lvl="1"/>
            <a:r>
              <a:rPr lang="zh-CN" altLang="en-US"/>
              <a:t>带有属性的</a:t>
            </a:r>
            <a:r>
              <a:rPr lang="en-US" altLang="zh-CN"/>
              <a:t>path</a:t>
            </a:r>
            <a:r>
              <a:rPr lang="zh-CN" altLang="en-US"/>
              <a:t>（见下</a:t>
            </a:r>
            <a:r>
              <a:rPr lang="zh-CN" altLang="en-US" dirty="0"/>
              <a:t>图）</a:t>
            </a:r>
            <a:endParaRPr lang="en-US" altLang="zh-CN" dirty="0"/>
          </a:p>
          <a:p>
            <a:pPr lvl="1"/>
            <a:r>
              <a:rPr lang="zh-CN" altLang="en-US"/>
              <a:t>这</a:t>
            </a:r>
            <a:r>
              <a:rPr lang="zh-CN" altLang="en-US" dirty="0"/>
              <a:t>条</a:t>
            </a:r>
            <a:r>
              <a:rPr lang="zh-CN" altLang="en-US"/>
              <a:t>路径是</a:t>
            </a:r>
            <a:r>
              <a:rPr lang="en-US" altLang="zh-CN"/>
              <a:t>t0</a:t>
            </a:r>
            <a:r>
              <a:rPr lang="zh-CN" altLang="en-US"/>
              <a:t>时刻从</a:t>
            </a:r>
            <a:r>
              <a:rPr lang="en-US" altLang="zh-CN"/>
              <a:t>s</a:t>
            </a:r>
            <a:r>
              <a:rPr lang="zh-CN" altLang="en-US"/>
              <a:t>出发到</a:t>
            </a:r>
            <a:r>
              <a:rPr lang="en-US" altLang="zh-CN"/>
              <a:t>d</a:t>
            </a:r>
            <a:r>
              <a:rPr lang="zh-CN" altLang="en-US"/>
              <a:t>所</a:t>
            </a:r>
            <a:r>
              <a:rPr lang="zh-CN" altLang="en-US" dirty="0"/>
              <a:t>用时间最短的路径</a:t>
            </a:r>
            <a:endParaRPr lang="en-US" altLang="zh-CN" dirty="0"/>
          </a:p>
          <a:p>
            <a:r>
              <a:rPr lang="zh-CN" altLang="en-US"/>
              <a:t>算法：</a:t>
            </a:r>
            <a:r>
              <a:rPr lang="en-US" altLang="zh-CN"/>
              <a:t>Generalized Dijkstra</a:t>
            </a:r>
            <a:r>
              <a:rPr lang="zh-CN" altLang="en-US"/>
              <a:t>（</a:t>
            </a:r>
            <a:r>
              <a:rPr lang="zh-CN" altLang="en-US" dirty="0"/>
              <a:t>见下页）</a:t>
            </a:r>
            <a:endParaRPr lang="en-US" altLang="zh-CN" dirty="0"/>
          </a:p>
        </p:txBody>
      </p:sp>
      <p:sp>
        <p:nvSpPr>
          <p:cNvPr id="41" name="文本占位符 6">
            <a:extLst>
              <a:ext uri="{FF2B5EF4-FFF2-40B4-BE49-F238E27FC236}">
                <a16:creationId xmlns:a16="http://schemas.microsoft.com/office/drawing/2014/main" id="{286CAF7D-8B30-4461-913A-BA77C60BB080}"/>
              </a:ext>
            </a:extLst>
          </p:cNvPr>
          <p:cNvSpPr>
            <a:spLocks noGrp="1"/>
          </p:cNvSpPr>
          <p:nvPr>
            <p:ph type="body" sz="quarter" idx="10"/>
          </p:nvPr>
        </p:nvSpPr>
        <p:spPr/>
        <p:txBody>
          <a:bodyPr/>
          <a:lstStyle/>
          <a:p>
            <a:r>
              <a:rPr lang="en-US" altLang="zh-CN"/>
              <a:t>Introduction</a:t>
            </a:r>
            <a:endParaRPr lang="zh-CN" altLang="en-US"/>
          </a:p>
        </p:txBody>
      </p:sp>
      <p:sp>
        <p:nvSpPr>
          <p:cNvPr id="42" name="文本占位符 7">
            <a:extLst>
              <a:ext uri="{FF2B5EF4-FFF2-40B4-BE49-F238E27FC236}">
                <a16:creationId xmlns:a16="http://schemas.microsoft.com/office/drawing/2014/main" id="{979D1CAC-5ED5-4255-97C8-C7091BDC6EE8}"/>
              </a:ext>
            </a:extLst>
          </p:cNvPr>
          <p:cNvSpPr>
            <a:spLocks noGrp="1"/>
          </p:cNvSpPr>
          <p:nvPr>
            <p:ph type="body" sz="quarter" idx="14"/>
          </p:nvPr>
        </p:nvSpPr>
        <p:spPr/>
        <p:txBody>
          <a:bodyPr/>
          <a:lstStyle/>
          <a:p>
            <a:r>
              <a:rPr lang="zh-CN" altLang="en-US"/>
              <a:t>具体用例的需求分析</a:t>
            </a:r>
          </a:p>
        </p:txBody>
      </p:sp>
      <p:sp>
        <p:nvSpPr>
          <p:cNvPr id="5" name="圆角矩形 4"/>
          <p:cNvSpPr/>
          <p:nvPr/>
        </p:nvSpPr>
        <p:spPr>
          <a:xfrm>
            <a:off x="245099" y="4708491"/>
            <a:ext cx="914400" cy="389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起点路口</a:t>
            </a:r>
          </a:p>
        </p:txBody>
      </p:sp>
      <p:sp>
        <p:nvSpPr>
          <p:cNvPr id="6" name="圆角矩形 5"/>
          <p:cNvSpPr/>
          <p:nvPr/>
        </p:nvSpPr>
        <p:spPr>
          <a:xfrm>
            <a:off x="1789974" y="4708491"/>
            <a:ext cx="941246" cy="389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中间路口</a:t>
            </a:r>
            <a:r>
              <a:rPr lang="en-US" altLang="zh-CN" sz="1200" dirty="0"/>
              <a:t>1</a:t>
            </a:r>
            <a:endParaRPr lang="zh-CN" altLang="en-US" sz="1200" dirty="0"/>
          </a:p>
        </p:txBody>
      </p:sp>
      <p:cxnSp>
        <p:nvCxnSpPr>
          <p:cNvPr id="7" name="直接箭头连接符 6"/>
          <p:cNvCxnSpPr>
            <a:cxnSpLocks/>
            <a:stCxn id="5" idx="3"/>
            <a:endCxn id="6" idx="1"/>
          </p:cNvCxnSpPr>
          <p:nvPr/>
        </p:nvCxnSpPr>
        <p:spPr>
          <a:xfrm>
            <a:off x="1159499" y="4903044"/>
            <a:ext cx="63047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cxnSpLocks/>
            <a:stCxn id="6" idx="3"/>
            <a:endCxn id="35" idx="1"/>
          </p:cNvCxnSpPr>
          <p:nvPr/>
        </p:nvCxnSpPr>
        <p:spPr>
          <a:xfrm flipV="1">
            <a:off x="2731220" y="4899814"/>
            <a:ext cx="784750" cy="323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圆角矩形 13"/>
          <p:cNvSpPr/>
          <p:nvPr/>
        </p:nvSpPr>
        <p:spPr>
          <a:xfrm>
            <a:off x="6326220" y="4695840"/>
            <a:ext cx="941245" cy="389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200" dirty="0">
                <a:solidFill>
                  <a:prstClr val="white"/>
                </a:solidFill>
              </a:rPr>
              <a:t>中间路口</a:t>
            </a:r>
            <a:r>
              <a:rPr lang="en-US" altLang="zh-CN" sz="1200" dirty="0">
                <a:solidFill>
                  <a:prstClr val="white"/>
                </a:solidFill>
              </a:rPr>
              <a:t>n</a:t>
            </a:r>
            <a:endParaRPr lang="zh-CN" altLang="en-US" sz="1200" dirty="0">
              <a:solidFill>
                <a:prstClr val="white"/>
              </a:solidFill>
            </a:endParaRPr>
          </a:p>
        </p:txBody>
      </p:sp>
      <p:cxnSp>
        <p:nvCxnSpPr>
          <p:cNvPr id="15" name="直接箭头连接符 14"/>
          <p:cNvCxnSpPr>
            <a:cxnSpLocks/>
            <a:endCxn id="14" idx="1"/>
          </p:cNvCxnSpPr>
          <p:nvPr/>
        </p:nvCxnSpPr>
        <p:spPr>
          <a:xfrm>
            <a:off x="5634794" y="4890393"/>
            <a:ext cx="69142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7892171" y="4695840"/>
            <a:ext cx="914400" cy="389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终点路口</a:t>
            </a:r>
          </a:p>
        </p:txBody>
      </p:sp>
      <p:sp>
        <p:nvSpPr>
          <p:cNvPr id="19" name="文本框 18"/>
          <p:cNvSpPr txBox="1"/>
          <p:nvPr/>
        </p:nvSpPr>
        <p:spPr>
          <a:xfrm>
            <a:off x="5126883" y="4638736"/>
            <a:ext cx="415498" cy="369332"/>
          </a:xfrm>
          <a:prstGeom prst="rect">
            <a:avLst/>
          </a:prstGeom>
          <a:noFill/>
        </p:spPr>
        <p:txBody>
          <a:bodyPr wrap="none" rtlCol="0">
            <a:spAutoFit/>
          </a:bodyPr>
          <a:lstStyle/>
          <a:p>
            <a:r>
              <a:rPr lang="en-US" altLang="zh-CN" dirty="0"/>
              <a:t>…</a:t>
            </a:r>
            <a:endParaRPr lang="zh-CN" altLang="en-US" dirty="0"/>
          </a:p>
        </p:txBody>
      </p:sp>
      <p:sp>
        <p:nvSpPr>
          <p:cNvPr id="20" name="椭圆 19"/>
          <p:cNvSpPr/>
          <p:nvPr/>
        </p:nvSpPr>
        <p:spPr>
          <a:xfrm>
            <a:off x="123308" y="5454278"/>
            <a:ext cx="1105507" cy="3761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100" dirty="0">
                <a:solidFill>
                  <a:sysClr val="windowText" lastClr="000000"/>
                </a:solidFill>
              </a:rPr>
              <a:t>到达时间</a:t>
            </a:r>
          </a:p>
        </p:txBody>
      </p:sp>
      <p:sp>
        <p:nvSpPr>
          <p:cNvPr id="21" name="下箭头 20"/>
          <p:cNvSpPr/>
          <p:nvPr/>
        </p:nvSpPr>
        <p:spPr>
          <a:xfrm>
            <a:off x="404117" y="5097597"/>
            <a:ext cx="603115" cy="356681"/>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aphicFrame>
        <p:nvGraphicFramePr>
          <p:cNvPr id="22" name="表格 21"/>
          <p:cNvGraphicFramePr>
            <a:graphicFrameLocks noGrp="1"/>
          </p:cNvGraphicFramePr>
          <p:nvPr>
            <p:extLst>
              <p:ext uri="{D42A27DB-BD31-4B8C-83A1-F6EECF244321}">
                <p14:modId xmlns:p14="http://schemas.microsoft.com/office/powerpoint/2010/main" val="2815971555"/>
              </p:ext>
            </p:extLst>
          </p:nvPr>
        </p:nvGraphicFramePr>
        <p:xfrm>
          <a:off x="325498" y="5823610"/>
          <a:ext cx="760352" cy="518160"/>
        </p:xfrm>
        <a:graphic>
          <a:graphicData uri="http://schemas.openxmlformats.org/drawingml/2006/table">
            <a:tbl>
              <a:tblPr firstRow="1" bandRow="1">
                <a:tableStyleId>{00A15C55-8517-42AA-B614-E9B94910E393}</a:tableStyleId>
              </a:tblPr>
              <a:tblGrid>
                <a:gridCol w="760352">
                  <a:extLst>
                    <a:ext uri="{9D8B030D-6E8A-4147-A177-3AD203B41FA5}">
                      <a16:colId xmlns:a16="http://schemas.microsoft.com/office/drawing/2014/main" val="13099369"/>
                    </a:ext>
                  </a:extLst>
                </a:gridCol>
              </a:tblGrid>
              <a:tr h="204263">
                <a:tc>
                  <a:txBody>
                    <a:bodyPr/>
                    <a:lstStyle/>
                    <a:p>
                      <a:pPr algn="ctr"/>
                      <a:r>
                        <a:rPr lang="en-US" altLang="zh-CN" sz="1100" dirty="0">
                          <a:solidFill>
                            <a:sysClr val="windowText" lastClr="000000"/>
                          </a:solidFill>
                        </a:rPr>
                        <a:t>VALUE</a:t>
                      </a:r>
                      <a:endParaRPr lang="zh-CN" altLang="en-US" sz="1100" dirty="0">
                        <a:solidFill>
                          <a:sysClr val="windowText" lastClr="000000"/>
                        </a:solidFill>
                      </a:endParaRPr>
                    </a:p>
                  </a:txBody>
                  <a:tcPr/>
                </a:tc>
                <a:extLst>
                  <a:ext uri="{0D108BD9-81ED-4DB2-BD59-A6C34878D82A}">
                    <a16:rowId xmlns:a16="http://schemas.microsoft.com/office/drawing/2014/main" val="1407429700"/>
                  </a:ext>
                </a:extLst>
              </a:tr>
              <a:tr h="204263">
                <a:tc>
                  <a:txBody>
                    <a:bodyPr/>
                    <a:lstStyle/>
                    <a:p>
                      <a:pPr algn="ctr"/>
                      <a:r>
                        <a:rPr lang="en-US" altLang="zh-CN" sz="1100"/>
                        <a:t>09:00</a:t>
                      </a:r>
                      <a:endParaRPr lang="zh-CN" altLang="en-US" sz="1100" dirty="0"/>
                    </a:p>
                  </a:txBody>
                  <a:tcPr/>
                </a:tc>
                <a:extLst>
                  <a:ext uri="{0D108BD9-81ED-4DB2-BD59-A6C34878D82A}">
                    <a16:rowId xmlns:a16="http://schemas.microsoft.com/office/drawing/2014/main" val="4060121095"/>
                  </a:ext>
                </a:extLst>
              </a:tr>
            </a:tbl>
          </a:graphicData>
        </a:graphic>
      </p:graphicFrame>
      <p:sp>
        <p:nvSpPr>
          <p:cNvPr id="23" name="椭圆 22"/>
          <p:cNvSpPr/>
          <p:nvPr/>
        </p:nvSpPr>
        <p:spPr>
          <a:xfrm>
            <a:off x="1708618" y="5458239"/>
            <a:ext cx="1105507" cy="3761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100" dirty="0">
                <a:solidFill>
                  <a:sysClr val="windowText" lastClr="000000"/>
                </a:solidFill>
              </a:rPr>
              <a:t>到达时间</a:t>
            </a:r>
          </a:p>
        </p:txBody>
      </p:sp>
      <p:sp>
        <p:nvSpPr>
          <p:cNvPr id="24" name="下箭头 23"/>
          <p:cNvSpPr/>
          <p:nvPr/>
        </p:nvSpPr>
        <p:spPr>
          <a:xfrm>
            <a:off x="1989427" y="5101558"/>
            <a:ext cx="603115" cy="356681"/>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aphicFrame>
        <p:nvGraphicFramePr>
          <p:cNvPr id="25" name="表格 24"/>
          <p:cNvGraphicFramePr>
            <a:graphicFrameLocks noGrp="1"/>
          </p:cNvGraphicFramePr>
          <p:nvPr>
            <p:extLst>
              <p:ext uri="{D42A27DB-BD31-4B8C-83A1-F6EECF244321}">
                <p14:modId xmlns:p14="http://schemas.microsoft.com/office/powerpoint/2010/main" val="2570777892"/>
              </p:ext>
            </p:extLst>
          </p:nvPr>
        </p:nvGraphicFramePr>
        <p:xfrm>
          <a:off x="1935063" y="5827571"/>
          <a:ext cx="711842" cy="518160"/>
        </p:xfrm>
        <a:graphic>
          <a:graphicData uri="http://schemas.openxmlformats.org/drawingml/2006/table">
            <a:tbl>
              <a:tblPr firstRow="1" bandRow="1">
                <a:tableStyleId>{00A15C55-8517-42AA-B614-E9B94910E393}</a:tableStyleId>
              </a:tblPr>
              <a:tblGrid>
                <a:gridCol w="711842">
                  <a:extLst>
                    <a:ext uri="{9D8B030D-6E8A-4147-A177-3AD203B41FA5}">
                      <a16:colId xmlns:a16="http://schemas.microsoft.com/office/drawing/2014/main" val="13099369"/>
                    </a:ext>
                  </a:extLst>
                </a:gridCol>
              </a:tblGrid>
              <a:tr h="204263">
                <a:tc>
                  <a:txBody>
                    <a:bodyPr/>
                    <a:lstStyle/>
                    <a:p>
                      <a:pPr algn="ctr"/>
                      <a:r>
                        <a:rPr lang="en-US" altLang="zh-CN" sz="1100" dirty="0">
                          <a:solidFill>
                            <a:sysClr val="windowText" lastClr="000000"/>
                          </a:solidFill>
                        </a:rPr>
                        <a:t>VALUE</a:t>
                      </a:r>
                      <a:endParaRPr lang="zh-CN" altLang="en-US" sz="1100" dirty="0">
                        <a:solidFill>
                          <a:sysClr val="windowText" lastClr="000000"/>
                        </a:solidFill>
                      </a:endParaRPr>
                    </a:p>
                  </a:txBody>
                  <a:tcPr/>
                </a:tc>
                <a:extLst>
                  <a:ext uri="{0D108BD9-81ED-4DB2-BD59-A6C34878D82A}">
                    <a16:rowId xmlns:a16="http://schemas.microsoft.com/office/drawing/2014/main" val="1407429700"/>
                  </a:ext>
                </a:extLst>
              </a:tr>
              <a:tr h="204263">
                <a:tc>
                  <a:txBody>
                    <a:bodyPr/>
                    <a:lstStyle/>
                    <a:p>
                      <a:pPr algn="ctr"/>
                      <a:r>
                        <a:rPr lang="en-US" altLang="zh-CN" sz="1100"/>
                        <a:t>09:05</a:t>
                      </a:r>
                      <a:endParaRPr lang="zh-CN" altLang="en-US" sz="1100" dirty="0"/>
                    </a:p>
                  </a:txBody>
                  <a:tcPr/>
                </a:tc>
                <a:extLst>
                  <a:ext uri="{0D108BD9-81ED-4DB2-BD59-A6C34878D82A}">
                    <a16:rowId xmlns:a16="http://schemas.microsoft.com/office/drawing/2014/main" val="4060121095"/>
                  </a:ext>
                </a:extLst>
              </a:tr>
            </a:tbl>
          </a:graphicData>
        </a:graphic>
      </p:graphicFrame>
      <p:sp>
        <p:nvSpPr>
          <p:cNvPr id="26" name="椭圆 25"/>
          <p:cNvSpPr/>
          <p:nvPr/>
        </p:nvSpPr>
        <p:spPr>
          <a:xfrm>
            <a:off x="6233821" y="5454278"/>
            <a:ext cx="1105507" cy="3761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100" dirty="0">
                <a:solidFill>
                  <a:sysClr val="windowText" lastClr="000000"/>
                </a:solidFill>
              </a:rPr>
              <a:t>到达时间</a:t>
            </a:r>
          </a:p>
        </p:txBody>
      </p:sp>
      <p:sp>
        <p:nvSpPr>
          <p:cNvPr id="27" name="下箭头 26"/>
          <p:cNvSpPr/>
          <p:nvPr/>
        </p:nvSpPr>
        <p:spPr>
          <a:xfrm>
            <a:off x="6514630" y="5097597"/>
            <a:ext cx="603115" cy="356681"/>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aphicFrame>
        <p:nvGraphicFramePr>
          <p:cNvPr id="28" name="表格 27"/>
          <p:cNvGraphicFramePr>
            <a:graphicFrameLocks noGrp="1"/>
          </p:cNvGraphicFramePr>
          <p:nvPr>
            <p:extLst>
              <p:ext uri="{D42A27DB-BD31-4B8C-83A1-F6EECF244321}">
                <p14:modId xmlns:p14="http://schemas.microsoft.com/office/powerpoint/2010/main" val="838210813"/>
              </p:ext>
            </p:extLst>
          </p:nvPr>
        </p:nvGraphicFramePr>
        <p:xfrm>
          <a:off x="6391753" y="5823610"/>
          <a:ext cx="848868" cy="518160"/>
        </p:xfrm>
        <a:graphic>
          <a:graphicData uri="http://schemas.openxmlformats.org/drawingml/2006/table">
            <a:tbl>
              <a:tblPr firstRow="1" bandRow="1">
                <a:tableStyleId>{00A15C55-8517-42AA-B614-E9B94910E393}</a:tableStyleId>
              </a:tblPr>
              <a:tblGrid>
                <a:gridCol w="848868">
                  <a:extLst>
                    <a:ext uri="{9D8B030D-6E8A-4147-A177-3AD203B41FA5}">
                      <a16:colId xmlns:a16="http://schemas.microsoft.com/office/drawing/2014/main" val="13099369"/>
                    </a:ext>
                  </a:extLst>
                </a:gridCol>
              </a:tblGrid>
              <a:tr h="204263">
                <a:tc>
                  <a:txBody>
                    <a:bodyPr/>
                    <a:lstStyle/>
                    <a:p>
                      <a:pPr algn="ctr"/>
                      <a:r>
                        <a:rPr lang="en-US" altLang="zh-CN" sz="1100" dirty="0">
                          <a:solidFill>
                            <a:sysClr val="windowText" lastClr="000000"/>
                          </a:solidFill>
                        </a:rPr>
                        <a:t>VALUE</a:t>
                      </a:r>
                      <a:endParaRPr lang="zh-CN" altLang="en-US" sz="1100" dirty="0">
                        <a:solidFill>
                          <a:sysClr val="windowText" lastClr="000000"/>
                        </a:solidFill>
                      </a:endParaRPr>
                    </a:p>
                  </a:txBody>
                  <a:tcPr/>
                </a:tc>
                <a:extLst>
                  <a:ext uri="{0D108BD9-81ED-4DB2-BD59-A6C34878D82A}">
                    <a16:rowId xmlns:a16="http://schemas.microsoft.com/office/drawing/2014/main" val="1407429700"/>
                  </a:ext>
                </a:extLst>
              </a:tr>
              <a:tr h="204263">
                <a:tc>
                  <a:txBody>
                    <a:bodyPr/>
                    <a:lstStyle/>
                    <a:p>
                      <a:pPr algn="ctr"/>
                      <a:r>
                        <a:rPr lang="en-US" altLang="zh-CN" sz="1100"/>
                        <a:t>09:40</a:t>
                      </a:r>
                      <a:endParaRPr lang="zh-CN" altLang="en-US" sz="1100" dirty="0"/>
                    </a:p>
                  </a:txBody>
                  <a:tcPr/>
                </a:tc>
                <a:extLst>
                  <a:ext uri="{0D108BD9-81ED-4DB2-BD59-A6C34878D82A}">
                    <a16:rowId xmlns:a16="http://schemas.microsoft.com/office/drawing/2014/main" val="4060121095"/>
                  </a:ext>
                </a:extLst>
              </a:tr>
            </a:tbl>
          </a:graphicData>
        </a:graphic>
      </p:graphicFrame>
      <p:sp>
        <p:nvSpPr>
          <p:cNvPr id="29" name="椭圆 28"/>
          <p:cNvSpPr/>
          <p:nvPr/>
        </p:nvSpPr>
        <p:spPr>
          <a:xfrm>
            <a:off x="7802670" y="5454278"/>
            <a:ext cx="1105507" cy="3761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100" dirty="0">
                <a:solidFill>
                  <a:sysClr val="windowText" lastClr="000000"/>
                </a:solidFill>
              </a:rPr>
              <a:t>到达时间</a:t>
            </a:r>
          </a:p>
        </p:txBody>
      </p:sp>
      <p:sp>
        <p:nvSpPr>
          <p:cNvPr id="30" name="下箭头 29"/>
          <p:cNvSpPr/>
          <p:nvPr/>
        </p:nvSpPr>
        <p:spPr>
          <a:xfrm>
            <a:off x="8083479" y="5097597"/>
            <a:ext cx="603115" cy="356681"/>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aphicFrame>
        <p:nvGraphicFramePr>
          <p:cNvPr id="31" name="表格 30"/>
          <p:cNvGraphicFramePr>
            <a:graphicFrameLocks noGrp="1"/>
          </p:cNvGraphicFramePr>
          <p:nvPr>
            <p:extLst>
              <p:ext uri="{D42A27DB-BD31-4B8C-83A1-F6EECF244321}">
                <p14:modId xmlns:p14="http://schemas.microsoft.com/office/powerpoint/2010/main" val="1341283367"/>
              </p:ext>
            </p:extLst>
          </p:nvPr>
        </p:nvGraphicFramePr>
        <p:xfrm>
          <a:off x="7962900" y="5823610"/>
          <a:ext cx="844272" cy="518160"/>
        </p:xfrm>
        <a:graphic>
          <a:graphicData uri="http://schemas.openxmlformats.org/drawingml/2006/table">
            <a:tbl>
              <a:tblPr firstRow="1" bandRow="1">
                <a:tableStyleId>{00A15C55-8517-42AA-B614-E9B94910E393}</a:tableStyleId>
              </a:tblPr>
              <a:tblGrid>
                <a:gridCol w="844272">
                  <a:extLst>
                    <a:ext uri="{9D8B030D-6E8A-4147-A177-3AD203B41FA5}">
                      <a16:colId xmlns:a16="http://schemas.microsoft.com/office/drawing/2014/main" val="13099369"/>
                    </a:ext>
                  </a:extLst>
                </a:gridCol>
              </a:tblGrid>
              <a:tr h="204263">
                <a:tc>
                  <a:txBody>
                    <a:bodyPr/>
                    <a:lstStyle/>
                    <a:p>
                      <a:pPr algn="ctr"/>
                      <a:r>
                        <a:rPr lang="en-US" altLang="zh-CN" sz="1100" dirty="0">
                          <a:solidFill>
                            <a:sysClr val="windowText" lastClr="000000"/>
                          </a:solidFill>
                        </a:rPr>
                        <a:t>VALUE</a:t>
                      </a:r>
                      <a:endParaRPr lang="zh-CN" altLang="en-US" sz="1100" dirty="0">
                        <a:solidFill>
                          <a:sysClr val="windowText" lastClr="000000"/>
                        </a:solidFill>
                      </a:endParaRPr>
                    </a:p>
                  </a:txBody>
                  <a:tcPr/>
                </a:tc>
                <a:extLst>
                  <a:ext uri="{0D108BD9-81ED-4DB2-BD59-A6C34878D82A}">
                    <a16:rowId xmlns:a16="http://schemas.microsoft.com/office/drawing/2014/main" val="1407429700"/>
                  </a:ext>
                </a:extLst>
              </a:tr>
              <a:tr h="204263">
                <a:tc>
                  <a:txBody>
                    <a:bodyPr/>
                    <a:lstStyle/>
                    <a:p>
                      <a:pPr algn="ctr"/>
                      <a:r>
                        <a:rPr lang="en-US" altLang="zh-CN" sz="1100"/>
                        <a:t>09:58</a:t>
                      </a:r>
                      <a:endParaRPr lang="zh-CN" altLang="en-US" sz="1100" dirty="0"/>
                    </a:p>
                  </a:txBody>
                  <a:tcPr/>
                </a:tc>
                <a:extLst>
                  <a:ext uri="{0D108BD9-81ED-4DB2-BD59-A6C34878D82A}">
                    <a16:rowId xmlns:a16="http://schemas.microsoft.com/office/drawing/2014/main" val="4060121095"/>
                  </a:ext>
                </a:extLst>
              </a:tr>
            </a:tbl>
          </a:graphicData>
        </a:graphic>
      </p:graphicFrame>
      <p:sp>
        <p:nvSpPr>
          <p:cNvPr id="35" name="圆角矩形 34"/>
          <p:cNvSpPr/>
          <p:nvPr/>
        </p:nvSpPr>
        <p:spPr>
          <a:xfrm>
            <a:off x="3515970" y="4705261"/>
            <a:ext cx="941245" cy="389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200" dirty="0">
                <a:solidFill>
                  <a:prstClr val="white"/>
                </a:solidFill>
              </a:rPr>
              <a:t>中间路口</a:t>
            </a:r>
            <a:r>
              <a:rPr lang="en-US" altLang="zh-CN" sz="1200" dirty="0">
                <a:solidFill>
                  <a:prstClr val="white"/>
                </a:solidFill>
              </a:rPr>
              <a:t>2</a:t>
            </a:r>
            <a:endParaRPr lang="zh-CN" altLang="en-US" sz="1200" dirty="0">
              <a:solidFill>
                <a:prstClr val="white"/>
              </a:solidFill>
            </a:endParaRPr>
          </a:p>
        </p:txBody>
      </p:sp>
      <p:cxnSp>
        <p:nvCxnSpPr>
          <p:cNvPr id="37" name="直接箭头连接符 36"/>
          <p:cNvCxnSpPr>
            <a:cxnSpLocks/>
            <a:stCxn id="35" idx="3"/>
          </p:cNvCxnSpPr>
          <p:nvPr/>
        </p:nvCxnSpPr>
        <p:spPr>
          <a:xfrm>
            <a:off x="4457215" y="4899814"/>
            <a:ext cx="64007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3434615" y="5455009"/>
            <a:ext cx="1105507" cy="3761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100" dirty="0">
                <a:solidFill>
                  <a:sysClr val="windowText" lastClr="000000"/>
                </a:solidFill>
              </a:rPr>
              <a:t>到达时间</a:t>
            </a:r>
          </a:p>
        </p:txBody>
      </p:sp>
      <p:sp>
        <p:nvSpPr>
          <p:cNvPr id="39" name="下箭头 38"/>
          <p:cNvSpPr/>
          <p:nvPr/>
        </p:nvSpPr>
        <p:spPr>
          <a:xfrm>
            <a:off x="3715424" y="5098328"/>
            <a:ext cx="603115" cy="356681"/>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graphicFrame>
        <p:nvGraphicFramePr>
          <p:cNvPr id="40" name="表格 39"/>
          <p:cNvGraphicFramePr>
            <a:graphicFrameLocks noGrp="1"/>
          </p:cNvGraphicFramePr>
          <p:nvPr>
            <p:extLst>
              <p:ext uri="{D42A27DB-BD31-4B8C-83A1-F6EECF244321}">
                <p14:modId xmlns:p14="http://schemas.microsoft.com/office/powerpoint/2010/main" val="1088335907"/>
              </p:ext>
            </p:extLst>
          </p:nvPr>
        </p:nvGraphicFramePr>
        <p:xfrm>
          <a:off x="3621509" y="5824341"/>
          <a:ext cx="790944" cy="518160"/>
        </p:xfrm>
        <a:graphic>
          <a:graphicData uri="http://schemas.openxmlformats.org/drawingml/2006/table">
            <a:tbl>
              <a:tblPr firstRow="1" bandRow="1">
                <a:tableStyleId>{00A15C55-8517-42AA-B614-E9B94910E393}</a:tableStyleId>
              </a:tblPr>
              <a:tblGrid>
                <a:gridCol w="790944">
                  <a:extLst>
                    <a:ext uri="{9D8B030D-6E8A-4147-A177-3AD203B41FA5}">
                      <a16:colId xmlns:a16="http://schemas.microsoft.com/office/drawing/2014/main" val="13099369"/>
                    </a:ext>
                  </a:extLst>
                </a:gridCol>
              </a:tblGrid>
              <a:tr h="204263">
                <a:tc>
                  <a:txBody>
                    <a:bodyPr/>
                    <a:lstStyle/>
                    <a:p>
                      <a:pPr algn="ctr"/>
                      <a:r>
                        <a:rPr lang="en-US" altLang="zh-CN" sz="1100" dirty="0">
                          <a:solidFill>
                            <a:sysClr val="windowText" lastClr="000000"/>
                          </a:solidFill>
                        </a:rPr>
                        <a:t>VALUE</a:t>
                      </a:r>
                      <a:endParaRPr lang="zh-CN" altLang="en-US" sz="1100" dirty="0">
                        <a:solidFill>
                          <a:sysClr val="windowText" lastClr="000000"/>
                        </a:solidFill>
                      </a:endParaRPr>
                    </a:p>
                  </a:txBody>
                  <a:tcPr/>
                </a:tc>
                <a:extLst>
                  <a:ext uri="{0D108BD9-81ED-4DB2-BD59-A6C34878D82A}">
                    <a16:rowId xmlns:a16="http://schemas.microsoft.com/office/drawing/2014/main" val="1407429700"/>
                  </a:ext>
                </a:extLst>
              </a:tr>
              <a:tr h="204263">
                <a:tc>
                  <a:txBody>
                    <a:bodyPr/>
                    <a:lstStyle/>
                    <a:p>
                      <a:pPr algn="ctr"/>
                      <a:r>
                        <a:rPr lang="en-US" altLang="zh-CN" sz="1100"/>
                        <a:t>09:11</a:t>
                      </a:r>
                      <a:endParaRPr lang="zh-CN" altLang="en-US" sz="1100" dirty="0"/>
                    </a:p>
                  </a:txBody>
                  <a:tcPr/>
                </a:tc>
                <a:extLst>
                  <a:ext uri="{0D108BD9-81ED-4DB2-BD59-A6C34878D82A}">
                    <a16:rowId xmlns:a16="http://schemas.microsoft.com/office/drawing/2014/main" val="4060121095"/>
                  </a:ext>
                </a:extLst>
              </a:tr>
            </a:tbl>
          </a:graphicData>
        </a:graphic>
      </p:graphicFrame>
      <p:cxnSp>
        <p:nvCxnSpPr>
          <p:cNvPr id="43" name="直接箭头连接符 42"/>
          <p:cNvCxnSpPr>
            <a:cxnSpLocks/>
            <a:stCxn id="14" idx="3"/>
            <a:endCxn id="17" idx="1"/>
          </p:cNvCxnSpPr>
          <p:nvPr/>
        </p:nvCxnSpPr>
        <p:spPr>
          <a:xfrm>
            <a:off x="7267465" y="4890393"/>
            <a:ext cx="62470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2783428" y="4592037"/>
            <a:ext cx="652743" cy="307777"/>
          </a:xfrm>
          <a:prstGeom prst="rect">
            <a:avLst/>
          </a:prstGeom>
          <a:noFill/>
        </p:spPr>
        <p:txBody>
          <a:bodyPr wrap="none" rtlCol="0">
            <a:spAutoFit/>
          </a:bodyPr>
          <a:lstStyle/>
          <a:p>
            <a:r>
              <a:rPr lang="zh-CN" altLang="en-US" sz="1400" dirty="0"/>
              <a:t>道路</a:t>
            </a:r>
            <a:r>
              <a:rPr lang="en-US" altLang="zh-CN" sz="1400" dirty="0"/>
              <a:t>R</a:t>
            </a:r>
            <a:endParaRPr lang="zh-CN" altLang="en-US" sz="1400" dirty="0"/>
          </a:p>
        </p:txBody>
      </p:sp>
    </p:spTree>
    <p:extLst>
      <p:ext uri="{BB962C8B-B14F-4D97-AF65-F5344CB8AC3E}">
        <p14:creationId xmlns:p14="http://schemas.microsoft.com/office/powerpoint/2010/main" val="15499662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945FD0-D5DB-44EC-98CE-9953D8042E1F}"/>
              </a:ext>
            </a:extLst>
          </p:cNvPr>
          <p:cNvSpPr>
            <a:spLocks noGrp="1"/>
          </p:cNvSpPr>
          <p:nvPr>
            <p:ph type="title"/>
          </p:nvPr>
        </p:nvSpPr>
        <p:spPr>
          <a:xfrm>
            <a:off x="628649" y="365126"/>
            <a:ext cx="8051887" cy="742457"/>
          </a:xfrm>
        </p:spPr>
        <p:txBody>
          <a:bodyPr>
            <a:noAutofit/>
          </a:bodyPr>
          <a:lstStyle/>
          <a:p>
            <a:r>
              <a:rPr lang="en-US" altLang="zh-CN" sz="3600" dirty="0"/>
              <a:t>Kineograph</a:t>
            </a:r>
            <a:r>
              <a:rPr lang="zh-CN" altLang="en-US" sz="3600" dirty="0"/>
              <a:t>、</a:t>
            </a:r>
            <a:r>
              <a:rPr lang="en-US" altLang="zh-CN" sz="3600" dirty="0"/>
              <a:t>Chronons</a:t>
            </a:r>
            <a:r>
              <a:rPr lang="zh-CN" altLang="en-US" sz="3600" dirty="0"/>
              <a:t>、</a:t>
            </a:r>
            <a:r>
              <a:rPr lang="en-US" altLang="zh-CN" sz="3600" dirty="0" err="1"/>
              <a:t>ImmortalGraph</a:t>
            </a:r>
            <a:endParaRPr lang="zh-CN" altLang="en-US" sz="3600" dirty="0"/>
          </a:p>
        </p:txBody>
      </p:sp>
      <p:sp>
        <p:nvSpPr>
          <p:cNvPr id="3" name="內容版面配置區 2">
            <a:extLst>
              <a:ext uri="{FF2B5EF4-FFF2-40B4-BE49-F238E27FC236}">
                <a16:creationId xmlns:a16="http://schemas.microsoft.com/office/drawing/2014/main" id="{FA59B271-33C2-4AF4-BAB0-0531EC7E213A}"/>
              </a:ext>
            </a:extLst>
          </p:cNvPr>
          <p:cNvSpPr>
            <a:spLocks noGrp="1"/>
          </p:cNvSpPr>
          <p:nvPr>
            <p:ph idx="1"/>
          </p:nvPr>
        </p:nvSpPr>
        <p:spPr>
          <a:xfrm>
            <a:off x="628650" y="1181109"/>
            <a:ext cx="7886700" cy="4661228"/>
          </a:xfrm>
        </p:spPr>
        <p:txBody>
          <a:bodyPr>
            <a:normAutofit fontScale="70000" lnSpcReduction="20000"/>
          </a:bodyPr>
          <a:lstStyle/>
          <a:p>
            <a:pPr>
              <a:lnSpc>
                <a:spcPct val="120000"/>
              </a:lnSpc>
            </a:pPr>
            <a:r>
              <a:rPr lang="zh-CN" altLang="en-US" dirty="0"/>
              <a:t>目标</a:t>
            </a:r>
            <a:endParaRPr lang="en-US" altLang="zh-CN" dirty="0"/>
          </a:p>
          <a:p>
            <a:pPr lvl="1">
              <a:lnSpc>
                <a:spcPct val="120000"/>
              </a:lnSpc>
            </a:pPr>
            <a:r>
              <a:rPr lang="zh-CN" altLang="en-US" dirty="0"/>
              <a:t>在大规模图上快速进行迭代计算（</a:t>
            </a:r>
            <a:r>
              <a:rPr lang="en-US" altLang="zh-CN" dirty="0"/>
              <a:t>iterative programming</a:t>
            </a:r>
            <a:r>
              <a:rPr lang="zh-CN" altLang="en-US" dirty="0"/>
              <a:t>）</a:t>
            </a:r>
            <a:endParaRPr lang="en-US" altLang="zh-CN" dirty="0"/>
          </a:p>
          <a:p>
            <a:pPr>
              <a:lnSpc>
                <a:spcPct val="120000"/>
              </a:lnSpc>
            </a:pPr>
            <a:r>
              <a:rPr lang="zh-CN" altLang="en-US" dirty="0"/>
              <a:t>工作</a:t>
            </a:r>
            <a:endParaRPr lang="en-US" altLang="zh-CN" dirty="0"/>
          </a:p>
          <a:p>
            <a:pPr lvl="1">
              <a:lnSpc>
                <a:spcPct val="120000"/>
              </a:lnSpc>
            </a:pPr>
            <a:r>
              <a:rPr lang="zh-CN" altLang="en-US" dirty="0"/>
              <a:t>一个时态图的分布式分析引擎</a:t>
            </a:r>
            <a:endParaRPr lang="en-US" altLang="zh-CN" dirty="0"/>
          </a:p>
          <a:p>
            <a:pPr>
              <a:lnSpc>
                <a:spcPct val="120000"/>
              </a:lnSpc>
            </a:pPr>
            <a:r>
              <a:rPr lang="zh-CN" altLang="en-US" dirty="0"/>
              <a:t>主要贡献点</a:t>
            </a:r>
            <a:endParaRPr lang="en-US" altLang="zh-CN" dirty="0"/>
          </a:p>
          <a:p>
            <a:pPr lvl="1">
              <a:lnSpc>
                <a:spcPct val="120000"/>
              </a:lnSpc>
            </a:pPr>
            <a:r>
              <a:rPr lang="zh-CN" altLang="en-US" dirty="0"/>
              <a:t>实时处理时态图的大量更新</a:t>
            </a:r>
            <a:endParaRPr lang="en-US" altLang="zh-CN" dirty="0"/>
          </a:p>
          <a:p>
            <a:pPr lvl="1">
              <a:lnSpc>
                <a:spcPct val="120000"/>
              </a:lnSpc>
            </a:pPr>
            <a:r>
              <a:rPr lang="zh-CN" altLang="en-US" dirty="0"/>
              <a:t>基于内存的时态图存储系统</a:t>
            </a:r>
            <a:endParaRPr lang="en-US" altLang="zh-CN" dirty="0"/>
          </a:p>
          <a:p>
            <a:pPr lvl="1">
              <a:lnSpc>
                <a:spcPct val="120000"/>
              </a:lnSpc>
            </a:pPr>
            <a:r>
              <a:rPr lang="zh-CN" altLang="en-US" dirty="0"/>
              <a:t>支持图增量挖掘算法的迭代并行计算引擎</a:t>
            </a:r>
            <a:endParaRPr lang="en-US" altLang="zh-CN" dirty="0"/>
          </a:p>
          <a:p>
            <a:pPr lvl="2">
              <a:lnSpc>
                <a:spcPct val="120000"/>
              </a:lnSpc>
            </a:pPr>
            <a:r>
              <a:rPr lang="en-US" altLang="zh-CN" dirty="0"/>
              <a:t>locality-aware batch scheduling</a:t>
            </a:r>
          </a:p>
          <a:p>
            <a:pPr>
              <a:lnSpc>
                <a:spcPct val="120000"/>
              </a:lnSpc>
            </a:pPr>
            <a:r>
              <a:rPr lang="zh-CN" altLang="en-US"/>
              <a:t>总结</a:t>
            </a:r>
            <a:endParaRPr lang="en-US" altLang="zh-CN" dirty="0"/>
          </a:p>
          <a:p>
            <a:pPr lvl="1">
              <a:lnSpc>
                <a:spcPct val="120000"/>
              </a:lnSpc>
            </a:pPr>
            <a:r>
              <a:rPr lang="zh-CN" altLang="en-US"/>
              <a:t>关注</a:t>
            </a:r>
            <a:r>
              <a:rPr lang="zh-CN" altLang="en-US" dirty="0"/>
              <a:t>点是分析而非管理（没有</a:t>
            </a:r>
            <a:r>
              <a:rPr lang="en-US" altLang="zh-CN" dirty="0"/>
              <a:t>ACID</a:t>
            </a:r>
            <a:r>
              <a:rPr lang="zh-CN" altLang="en-US" dirty="0"/>
              <a:t>）</a:t>
            </a:r>
            <a:endParaRPr lang="en-US" altLang="zh-CN" dirty="0"/>
          </a:p>
          <a:p>
            <a:pPr lvl="1">
              <a:lnSpc>
                <a:spcPct val="120000"/>
              </a:lnSpc>
            </a:pPr>
            <a:r>
              <a:rPr lang="zh-CN" altLang="en-US" dirty="0"/>
              <a:t>关注点是结构变化而非属性变化</a:t>
            </a:r>
            <a:endParaRPr lang="en-US" altLang="zh-CN" dirty="0"/>
          </a:p>
          <a:p>
            <a:pPr lvl="1">
              <a:lnSpc>
                <a:spcPct val="120000"/>
              </a:lnSpc>
            </a:pPr>
            <a:r>
              <a:rPr lang="zh-CN" altLang="en-US" dirty="0"/>
              <a:t>为</a:t>
            </a:r>
            <a:r>
              <a:rPr lang="en-US" altLang="zh-CN" dirty="0"/>
              <a:t>snapshot</a:t>
            </a:r>
            <a:r>
              <a:rPr lang="zh-CN" altLang="en-US" dirty="0"/>
              <a:t>操作优化</a:t>
            </a:r>
          </a:p>
        </p:txBody>
      </p:sp>
      <p:sp>
        <p:nvSpPr>
          <p:cNvPr id="7" name="文本占位符 6">
            <a:extLst>
              <a:ext uri="{FF2B5EF4-FFF2-40B4-BE49-F238E27FC236}">
                <a16:creationId xmlns:a16="http://schemas.microsoft.com/office/drawing/2014/main" id="{8EF1EFE7-A3F0-46BD-A546-64296E4A4FBB}"/>
              </a:ext>
            </a:extLst>
          </p:cNvPr>
          <p:cNvSpPr>
            <a:spLocks noGrp="1"/>
          </p:cNvSpPr>
          <p:nvPr>
            <p:ph type="body" sz="quarter" idx="10"/>
          </p:nvPr>
        </p:nvSpPr>
        <p:spPr>
          <a:xfrm>
            <a:off x="476518" y="0"/>
            <a:ext cx="1740902" cy="291600"/>
          </a:xfrm>
        </p:spPr>
        <p:txBody>
          <a:bodyPr/>
          <a:lstStyle/>
          <a:p>
            <a:r>
              <a:rPr lang="en-US" altLang="zh-CN"/>
              <a:t>Introduction</a:t>
            </a:r>
            <a:endParaRPr lang="zh-CN" altLang="en-US"/>
          </a:p>
        </p:txBody>
      </p:sp>
      <p:sp>
        <p:nvSpPr>
          <p:cNvPr id="8" name="文本占位符 7">
            <a:extLst>
              <a:ext uri="{FF2B5EF4-FFF2-40B4-BE49-F238E27FC236}">
                <a16:creationId xmlns:a16="http://schemas.microsoft.com/office/drawing/2014/main" id="{36A490F6-74D9-40B7-899F-7CCB60BD2974}"/>
              </a:ext>
            </a:extLst>
          </p:cNvPr>
          <p:cNvSpPr>
            <a:spLocks noGrp="1"/>
          </p:cNvSpPr>
          <p:nvPr>
            <p:ph type="body" sz="quarter" idx="14"/>
          </p:nvPr>
        </p:nvSpPr>
        <p:spPr>
          <a:xfrm>
            <a:off x="2151844" y="0"/>
            <a:ext cx="2331255" cy="291600"/>
          </a:xfrm>
        </p:spPr>
        <p:txBody>
          <a:bodyPr/>
          <a:lstStyle/>
          <a:p>
            <a:r>
              <a:rPr lang="zh-CN" altLang="en-US"/>
              <a:t>解决方案 </a:t>
            </a:r>
            <a:r>
              <a:rPr lang="en-US" altLang="zh-CN"/>
              <a:t>&amp; </a:t>
            </a:r>
            <a:r>
              <a:rPr lang="zh-CN" altLang="en-US"/>
              <a:t>问题</a:t>
            </a:r>
          </a:p>
        </p:txBody>
      </p:sp>
      <p:sp>
        <p:nvSpPr>
          <p:cNvPr id="9" name="文字方塊 4">
            <a:extLst>
              <a:ext uri="{FF2B5EF4-FFF2-40B4-BE49-F238E27FC236}">
                <a16:creationId xmlns:a16="http://schemas.microsoft.com/office/drawing/2014/main" id="{20B3921D-B6C1-455D-8896-69BA8F5FEC04}"/>
              </a:ext>
            </a:extLst>
          </p:cNvPr>
          <p:cNvSpPr txBox="1"/>
          <p:nvPr/>
        </p:nvSpPr>
        <p:spPr>
          <a:xfrm>
            <a:off x="-1" y="5842337"/>
            <a:ext cx="9144001" cy="1015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171450" indent="-171450">
              <a:buFont typeface="Wingdings" panose="05000000000000000000" pitchFamily="2" charset="2"/>
              <a:buChar char="Ø"/>
            </a:pPr>
            <a:r>
              <a:rPr lang="en-US" altLang="zh-CN" sz="1000" dirty="0" err="1">
                <a:solidFill>
                  <a:schemeClr val="accent5"/>
                </a:solidFill>
              </a:rPr>
              <a:t>Youshan</a:t>
            </a:r>
            <a:r>
              <a:rPr lang="en-US" altLang="zh-CN" sz="1000" dirty="0">
                <a:solidFill>
                  <a:schemeClr val="accent5"/>
                </a:solidFill>
              </a:rPr>
              <a:t> </a:t>
            </a:r>
            <a:r>
              <a:rPr lang="en-US" altLang="zh-CN" sz="1000" b="1" dirty="0">
                <a:solidFill>
                  <a:schemeClr val="accent5"/>
                </a:solidFill>
              </a:rPr>
              <a:t>Miao</a:t>
            </a:r>
            <a:r>
              <a:rPr lang="en-US" altLang="zh-CN" sz="1000" dirty="0"/>
              <a:t>, </a:t>
            </a:r>
            <a:r>
              <a:rPr lang="en-US" altLang="zh-CN" sz="1000" dirty="0" err="1"/>
              <a:t>Wentao</a:t>
            </a:r>
            <a:r>
              <a:rPr lang="en-US" altLang="zh-CN" sz="1000" dirty="0"/>
              <a:t> Han, </a:t>
            </a:r>
            <a:r>
              <a:rPr lang="en-US" altLang="zh-CN" sz="1000" dirty="0" err="1"/>
              <a:t>Kaiwei</a:t>
            </a:r>
            <a:r>
              <a:rPr lang="en-US" altLang="zh-CN" sz="1000" dirty="0"/>
              <a:t> Li, </a:t>
            </a:r>
            <a:r>
              <a:rPr lang="en-US" altLang="zh-CN" sz="1000" dirty="0">
                <a:solidFill>
                  <a:schemeClr val="accent5"/>
                </a:solidFill>
              </a:rPr>
              <a:t>Ming Wu, Fan Yang, </a:t>
            </a:r>
            <a:r>
              <a:rPr lang="en-US" altLang="zh-CN" sz="1000" dirty="0" err="1">
                <a:solidFill>
                  <a:schemeClr val="accent5"/>
                </a:solidFill>
              </a:rPr>
              <a:t>Lidong</a:t>
            </a:r>
            <a:r>
              <a:rPr lang="en-US" altLang="zh-CN" sz="1000" dirty="0">
                <a:solidFill>
                  <a:schemeClr val="accent5"/>
                </a:solidFill>
              </a:rPr>
              <a:t> Zhou</a:t>
            </a:r>
            <a:r>
              <a:rPr lang="en-US" altLang="zh-CN" sz="1000" dirty="0"/>
              <a:t>, Vijayan Prabhakaran</a:t>
            </a:r>
            <a:r>
              <a:rPr lang="en-US" altLang="zh-CN" sz="1000" dirty="0">
                <a:solidFill>
                  <a:schemeClr val="accent5"/>
                </a:solidFill>
              </a:rPr>
              <a:t>, </a:t>
            </a:r>
            <a:r>
              <a:rPr lang="en-US" altLang="zh-CN" sz="1000" dirty="0" err="1">
                <a:solidFill>
                  <a:schemeClr val="accent5"/>
                </a:solidFill>
              </a:rPr>
              <a:t>Enhong</a:t>
            </a:r>
            <a:r>
              <a:rPr lang="en-US" altLang="zh-CN" sz="1000" dirty="0">
                <a:solidFill>
                  <a:schemeClr val="accent5"/>
                </a:solidFill>
              </a:rPr>
              <a:t> Chen, </a:t>
            </a:r>
            <a:r>
              <a:rPr lang="en-US" altLang="zh-CN" sz="1000" dirty="0" err="1">
                <a:solidFill>
                  <a:schemeClr val="accent5"/>
                </a:solidFill>
              </a:rPr>
              <a:t>Wenguang</a:t>
            </a:r>
            <a:r>
              <a:rPr lang="en-US" altLang="zh-CN" sz="1000" dirty="0">
                <a:solidFill>
                  <a:schemeClr val="accent5"/>
                </a:solidFill>
              </a:rPr>
              <a:t> Chen</a:t>
            </a:r>
            <a:r>
              <a:rPr lang="en-US" altLang="zh-CN" sz="1000" dirty="0"/>
              <a:t>: </a:t>
            </a:r>
            <a:r>
              <a:rPr lang="en-US" altLang="zh-CN" sz="1000" u="sng" dirty="0" err="1"/>
              <a:t>ImmortalGraph</a:t>
            </a:r>
            <a:r>
              <a:rPr lang="en-US" altLang="zh-CN" sz="1000" u="sng" dirty="0"/>
              <a:t>: A System for Storage and Analysis of Temporal Graphs</a:t>
            </a:r>
            <a:r>
              <a:rPr lang="en-US" altLang="zh-CN" sz="1000" dirty="0"/>
              <a:t>. </a:t>
            </a:r>
            <a:r>
              <a:rPr lang="en-US" altLang="zh-CN" sz="1000" b="1" dirty="0"/>
              <a:t>ACM Transactions on Storage</a:t>
            </a:r>
            <a:r>
              <a:rPr lang="en-US" altLang="zh-CN" sz="1000" dirty="0"/>
              <a:t> </a:t>
            </a:r>
            <a:r>
              <a:rPr lang="en-US" altLang="zh-CN" sz="1000" b="1" dirty="0"/>
              <a:t>2015</a:t>
            </a:r>
            <a:endParaRPr lang="en-US" altLang="zh-CN" sz="1000" dirty="0"/>
          </a:p>
          <a:p>
            <a:pPr marL="171450" indent="-171450">
              <a:buFont typeface="Wingdings" panose="05000000000000000000" pitchFamily="2" charset="2"/>
              <a:buChar char="Ø"/>
            </a:pPr>
            <a:r>
              <a:rPr lang="en-US" altLang="zh-CN" sz="1000" dirty="0" err="1"/>
              <a:t>Wentao</a:t>
            </a:r>
            <a:r>
              <a:rPr lang="en-US" altLang="zh-CN" sz="1000" dirty="0"/>
              <a:t> </a:t>
            </a:r>
            <a:r>
              <a:rPr lang="en-US" altLang="zh-CN" sz="1000" b="1" dirty="0"/>
              <a:t>Han</a:t>
            </a:r>
            <a:r>
              <a:rPr lang="en-US" altLang="zh-CN" sz="1000" dirty="0"/>
              <a:t>, </a:t>
            </a:r>
            <a:r>
              <a:rPr lang="en-US" altLang="zh-CN" sz="1000" dirty="0" err="1">
                <a:solidFill>
                  <a:schemeClr val="accent5"/>
                </a:solidFill>
              </a:rPr>
              <a:t>Youshan</a:t>
            </a:r>
            <a:r>
              <a:rPr lang="en-US" altLang="zh-CN" sz="1000" dirty="0">
                <a:solidFill>
                  <a:schemeClr val="accent5"/>
                </a:solidFill>
              </a:rPr>
              <a:t> Miao, </a:t>
            </a:r>
            <a:r>
              <a:rPr lang="en-US" altLang="zh-CN" sz="1000" dirty="0" err="1"/>
              <a:t>Kaiwei</a:t>
            </a:r>
            <a:r>
              <a:rPr lang="en-US" altLang="zh-CN" sz="1000" dirty="0"/>
              <a:t> Li, </a:t>
            </a:r>
            <a:r>
              <a:rPr lang="en-US" altLang="zh-CN" sz="1000" dirty="0">
                <a:solidFill>
                  <a:schemeClr val="accent5"/>
                </a:solidFill>
              </a:rPr>
              <a:t>Ming Wu, Fan Yang, </a:t>
            </a:r>
            <a:r>
              <a:rPr lang="en-US" altLang="zh-CN" sz="1000" dirty="0" err="1">
                <a:solidFill>
                  <a:schemeClr val="accent5"/>
                </a:solidFill>
              </a:rPr>
              <a:t>Lidong</a:t>
            </a:r>
            <a:r>
              <a:rPr lang="en-US" altLang="zh-CN" sz="1000" dirty="0">
                <a:solidFill>
                  <a:schemeClr val="accent5"/>
                </a:solidFill>
              </a:rPr>
              <a:t> Zhou</a:t>
            </a:r>
            <a:r>
              <a:rPr lang="en-US" altLang="zh-CN" sz="1000" dirty="0"/>
              <a:t>, Vijayan Prabhakaran</a:t>
            </a:r>
            <a:r>
              <a:rPr lang="en-US" altLang="zh-CN" sz="1000" dirty="0">
                <a:solidFill>
                  <a:schemeClr val="accent5"/>
                </a:solidFill>
              </a:rPr>
              <a:t>, </a:t>
            </a:r>
            <a:r>
              <a:rPr lang="en-US" altLang="zh-CN" sz="1000" dirty="0" err="1">
                <a:solidFill>
                  <a:schemeClr val="accent5"/>
                </a:solidFill>
              </a:rPr>
              <a:t>Wenguang</a:t>
            </a:r>
            <a:r>
              <a:rPr lang="en-US" altLang="zh-CN" sz="1000" dirty="0">
                <a:solidFill>
                  <a:schemeClr val="accent5"/>
                </a:solidFill>
              </a:rPr>
              <a:t> Chen, </a:t>
            </a:r>
            <a:r>
              <a:rPr lang="en-US" altLang="zh-CN" sz="1000" dirty="0" err="1">
                <a:solidFill>
                  <a:schemeClr val="accent5"/>
                </a:solidFill>
              </a:rPr>
              <a:t>Enhong</a:t>
            </a:r>
            <a:r>
              <a:rPr lang="en-US" altLang="zh-CN" sz="1000" dirty="0">
                <a:solidFill>
                  <a:schemeClr val="accent5"/>
                </a:solidFill>
              </a:rPr>
              <a:t> Chen</a:t>
            </a:r>
            <a:r>
              <a:rPr lang="en-US" altLang="zh-CN" sz="1000" dirty="0"/>
              <a:t>: </a:t>
            </a:r>
            <a:r>
              <a:rPr lang="en-US" altLang="zh-CN" sz="1000" u="sng" dirty="0"/>
              <a:t>Chronos: A Graph Engine for Temporal Graph Analysis</a:t>
            </a:r>
            <a:r>
              <a:rPr lang="en-US" altLang="zh-CN" sz="1000" dirty="0"/>
              <a:t>. </a:t>
            </a:r>
            <a:r>
              <a:rPr lang="en-US" altLang="zh-CN" sz="1000" b="1" dirty="0" err="1"/>
              <a:t>EuroSys</a:t>
            </a:r>
            <a:r>
              <a:rPr lang="en-US" altLang="zh-CN" sz="1000" b="1" dirty="0"/>
              <a:t> 2014</a:t>
            </a:r>
            <a:endParaRPr lang="en-US" altLang="zh-CN" sz="1000" dirty="0"/>
          </a:p>
          <a:p>
            <a:pPr marL="171450" indent="-171450">
              <a:buFont typeface="Wingdings" panose="05000000000000000000" pitchFamily="2" charset="2"/>
              <a:buChar char="Ø"/>
            </a:pPr>
            <a:r>
              <a:rPr lang="en-US" altLang="zh-CN" sz="1000" dirty="0"/>
              <a:t>Raymond </a:t>
            </a:r>
            <a:r>
              <a:rPr lang="en-US" altLang="zh-CN" sz="1000" b="1" dirty="0"/>
              <a:t>Cheng</a:t>
            </a:r>
            <a:r>
              <a:rPr lang="en-US" altLang="zh-CN" sz="1000" dirty="0"/>
              <a:t>, </a:t>
            </a:r>
            <a:r>
              <a:rPr lang="en-US" altLang="zh-CN" sz="1000" dirty="0" err="1">
                <a:solidFill>
                  <a:schemeClr val="accent5"/>
                </a:solidFill>
              </a:rPr>
              <a:t>Enhong</a:t>
            </a:r>
            <a:r>
              <a:rPr lang="en-US" altLang="zh-CN" sz="1000" dirty="0">
                <a:solidFill>
                  <a:schemeClr val="accent5"/>
                </a:solidFill>
              </a:rPr>
              <a:t> Chen</a:t>
            </a:r>
            <a:r>
              <a:rPr lang="en-US" altLang="zh-CN" sz="1000" dirty="0"/>
              <a:t>, Ji Hong, </a:t>
            </a:r>
            <a:r>
              <a:rPr lang="en-US" altLang="zh-CN" sz="1000" dirty="0" err="1"/>
              <a:t>Aapo</a:t>
            </a:r>
            <a:r>
              <a:rPr lang="en-US" altLang="zh-CN" sz="1000" dirty="0"/>
              <a:t> </a:t>
            </a:r>
            <a:r>
              <a:rPr lang="en-US" altLang="zh-CN" sz="1000" dirty="0" err="1"/>
              <a:t>Kyrola</a:t>
            </a:r>
            <a:r>
              <a:rPr lang="en-US" altLang="zh-CN" sz="1000" dirty="0"/>
              <a:t>, </a:t>
            </a:r>
            <a:r>
              <a:rPr lang="en-US" altLang="zh-CN" sz="1000" dirty="0" err="1">
                <a:solidFill>
                  <a:schemeClr val="accent5"/>
                </a:solidFill>
              </a:rPr>
              <a:t>Youshan</a:t>
            </a:r>
            <a:r>
              <a:rPr lang="en-US" altLang="zh-CN" sz="1000" dirty="0">
                <a:solidFill>
                  <a:schemeClr val="accent5"/>
                </a:solidFill>
              </a:rPr>
              <a:t> Miao</a:t>
            </a:r>
            <a:r>
              <a:rPr lang="en-US" altLang="zh-CN" sz="1000" dirty="0"/>
              <a:t>, </a:t>
            </a:r>
            <a:r>
              <a:rPr lang="en-US" altLang="zh-CN" sz="1000" dirty="0" err="1"/>
              <a:t>Xuetian</a:t>
            </a:r>
            <a:r>
              <a:rPr lang="en-US" altLang="zh-CN" sz="1000" dirty="0"/>
              <a:t> Weng, </a:t>
            </a:r>
            <a:r>
              <a:rPr lang="en-US" altLang="zh-CN" sz="1000" dirty="0">
                <a:solidFill>
                  <a:schemeClr val="accent5"/>
                </a:solidFill>
              </a:rPr>
              <a:t>Ming Wu, Fan Yang, </a:t>
            </a:r>
            <a:r>
              <a:rPr lang="en-US" altLang="zh-CN" sz="1000" dirty="0" err="1">
                <a:solidFill>
                  <a:schemeClr val="accent5"/>
                </a:solidFill>
              </a:rPr>
              <a:t>Lidong</a:t>
            </a:r>
            <a:r>
              <a:rPr lang="en-US" altLang="zh-CN" sz="1000" dirty="0">
                <a:solidFill>
                  <a:schemeClr val="accent5"/>
                </a:solidFill>
              </a:rPr>
              <a:t> Zhou</a:t>
            </a:r>
            <a:r>
              <a:rPr lang="en-US" altLang="zh-CN" sz="1000" dirty="0"/>
              <a:t>, Feng Zhao: </a:t>
            </a:r>
            <a:r>
              <a:rPr lang="en-US" altLang="zh-CN" sz="1000" u="sng" dirty="0"/>
              <a:t>Kineograph: Taking the Pulse of a Fast-Changing and Connected World</a:t>
            </a:r>
            <a:r>
              <a:rPr lang="en-US" altLang="zh-CN" sz="1000" dirty="0"/>
              <a:t>. </a:t>
            </a:r>
            <a:r>
              <a:rPr lang="en-US" altLang="zh-CN" sz="1000" b="1" dirty="0" err="1"/>
              <a:t>EuroSys</a:t>
            </a:r>
            <a:r>
              <a:rPr lang="en-US" altLang="zh-CN" sz="1000" b="1" dirty="0"/>
              <a:t> 2012</a:t>
            </a:r>
            <a:endParaRPr lang="en-US" altLang="zh-CN" sz="1000" dirty="0"/>
          </a:p>
        </p:txBody>
      </p:sp>
    </p:spTree>
    <p:extLst>
      <p:ext uri="{BB962C8B-B14F-4D97-AF65-F5344CB8AC3E}">
        <p14:creationId xmlns:p14="http://schemas.microsoft.com/office/powerpoint/2010/main" val="26864209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D0BF87-82AA-47C2-8735-EFAC019CEA1E}"/>
              </a:ext>
            </a:extLst>
          </p:cNvPr>
          <p:cNvSpPr>
            <a:spLocks noGrp="1"/>
          </p:cNvSpPr>
          <p:nvPr>
            <p:ph type="title"/>
          </p:nvPr>
        </p:nvSpPr>
        <p:spPr/>
        <p:txBody>
          <a:bodyPr/>
          <a:lstStyle/>
          <a:p>
            <a:r>
              <a:rPr lang="en-US" altLang="zh-CN" dirty="0" err="1"/>
              <a:t>DeltaGraph</a:t>
            </a:r>
            <a:r>
              <a:rPr lang="zh-CN" altLang="en-US" dirty="0"/>
              <a:t>、</a:t>
            </a:r>
            <a:r>
              <a:rPr lang="en-US" altLang="zh-CN" dirty="0"/>
              <a:t>Historical Graph Store</a:t>
            </a:r>
            <a:endParaRPr lang="zh-CN" altLang="en-US" dirty="0"/>
          </a:p>
        </p:txBody>
      </p:sp>
      <p:sp>
        <p:nvSpPr>
          <p:cNvPr id="3" name="內容版面配置區 2">
            <a:extLst>
              <a:ext uri="{FF2B5EF4-FFF2-40B4-BE49-F238E27FC236}">
                <a16:creationId xmlns:a16="http://schemas.microsoft.com/office/drawing/2014/main" id="{EE423559-54F3-479D-8D19-1E63FEE4D867}"/>
              </a:ext>
            </a:extLst>
          </p:cNvPr>
          <p:cNvSpPr>
            <a:spLocks noGrp="1"/>
          </p:cNvSpPr>
          <p:nvPr>
            <p:ph idx="1"/>
          </p:nvPr>
        </p:nvSpPr>
        <p:spPr/>
        <p:txBody>
          <a:bodyPr>
            <a:normAutofit fontScale="85000" lnSpcReduction="10000"/>
          </a:bodyPr>
          <a:lstStyle/>
          <a:p>
            <a:pPr>
              <a:lnSpc>
                <a:spcPct val="110000"/>
              </a:lnSpc>
            </a:pPr>
            <a:r>
              <a:rPr lang="zh-CN" altLang="en-US" dirty="0"/>
              <a:t>目标</a:t>
            </a:r>
            <a:endParaRPr lang="en-US" altLang="zh-CN" dirty="0"/>
          </a:p>
          <a:p>
            <a:pPr lvl="1">
              <a:lnSpc>
                <a:spcPct val="110000"/>
              </a:lnSpc>
            </a:pPr>
            <a:r>
              <a:rPr lang="zh-CN" altLang="en-US" dirty="0"/>
              <a:t>分析大规模图的历史演化数据。</a:t>
            </a:r>
            <a:endParaRPr lang="en-US" altLang="zh-CN" dirty="0"/>
          </a:p>
          <a:p>
            <a:pPr>
              <a:lnSpc>
                <a:spcPct val="110000"/>
              </a:lnSpc>
            </a:pPr>
            <a:r>
              <a:rPr lang="zh-CN" altLang="en-US" dirty="0"/>
              <a:t>工作</a:t>
            </a:r>
            <a:endParaRPr lang="en-US" altLang="zh-CN" dirty="0"/>
          </a:p>
          <a:p>
            <a:pPr lvl="1">
              <a:lnSpc>
                <a:spcPct val="110000"/>
              </a:lnSpc>
            </a:pPr>
            <a:r>
              <a:rPr lang="zh-CN" altLang="en-US" dirty="0"/>
              <a:t>可管理历史数据的分布式图系统。</a:t>
            </a:r>
            <a:endParaRPr lang="en-US" altLang="zh-CN" dirty="0"/>
          </a:p>
          <a:p>
            <a:pPr>
              <a:lnSpc>
                <a:spcPct val="110000"/>
              </a:lnSpc>
            </a:pPr>
            <a:r>
              <a:rPr lang="zh-CN" altLang="en-US" dirty="0"/>
              <a:t>主要贡献点</a:t>
            </a:r>
            <a:endParaRPr lang="en-US" altLang="zh-CN" dirty="0"/>
          </a:p>
          <a:p>
            <a:pPr lvl="1">
              <a:lnSpc>
                <a:spcPct val="110000"/>
              </a:lnSpc>
            </a:pPr>
            <a:r>
              <a:rPr lang="zh-CN" altLang="en-US" dirty="0"/>
              <a:t>提出了一种分布式的时态图索引结构来加速</a:t>
            </a:r>
            <a:r>
              <a:rPr lang="en-US" altLang="zh-CN" dirty="0"/>
              <a:t>snapshot</a:t>
            </a:r>
            <a:r>
              <a:rPr lang="zh-CN" altLang="en-US" dirty="0"/>
              <a:t>查询，并支持并行化处理。</a:t>
            </a:r>
            <a:endParaRPr lang="en-US" altLang="zh-CN" dirty="0"/>
          </a:p>
          <a:p>
            <a:pPr lvl="1">
              <a:lnSpc>
                <a:spcPct val="110000"/>
              </a:lnSpc>
            </a:pPr>
            <a:r>
              <a:rPr lang="zh-CN" altLang="en-US" dirty="0"/>
              <a:t>实现了一个</a:t>
            </a:r>
            <a:r>
              <a:rPr lang="en-US" altLang="zh-CN" dirty="0"/>
              <a:t>Spark</a:t>
            </a:r>
            <a:r>
              <a:rPr lang="zh-CN" altLang="en-US" dirty="0"/>
              <a:t>的库来表达复杂的时态查询（很多</a:t>
            </a:r>
            <a:r>
              <a:rPr lang="en-US" altLang="zh-CN" dirty="0"/>
              <a:t>operator</a:t>
            </a:r>
            <a:r>
              <a:rPr lang="zh-CN" altLang="en-US" dirty="0"/>
              <a:t>）</a:t>
            </a:r>
            <a:endParaRPr lang="en-US" altLang="zh-CN" dirty="0"/>
          </a:p>
          <a:p>
            <a:pPr>
              <a:lnSpc>
                <a:spcPct val="110000"/>
              </a:lnSpc>
            </a:pPr>
            <a:r>
              <a:rPr lang="zh-CN" altLang="en-US" dirty="0"/>
              <a:t>我的总结</a:t>
            </a:r>
            <a:endParaRPr lang="en-US" altLang="zh-CN" dirty="0"/>
          </a:p>
          <a:p>
            <a:pPr lvl="1">
              <a:lnSpc>
                <a:spcPct val="110000"/>
              </a:lnSpc>
            </a:pPr>
            <a:r>
              <a:rPr lang="zh-CN" altLang="en-US" dirty="0"/>
              <a:t>这个系统的主要贡献点是在</a:t>
            </a:r>
            <a:r>
              <a:rPr lang="en-US" altLang="zh-CN" dirty="0"/>
              <a:t>Access structure</a:t>
            </a:r>
            <a:r>
              <a:rPr lang="zh-CN" altLang="en-US" dirty="0"/>
              <a:t>方面</a:t>
            </a:r>
            <a:endParaRPr lang="en-US" altLang="zh-CN" dirty="0"/>
          </a:p>
          <a:p>
            <a:pPr lvl="1">
              <a:lnSpc>
                <a:spcPct val="110000"/>
              </a:lnSpc>
            </a:pPr>
            <a:r>
              <a:rPr lang="zh-CN" altLang="en-US" dirty="0"/>
              <a:t>偏重分析非管理（不支持</a:t>
            </a:r>
            <a:r>
              <a:rPr lang="en-US" altLang="zh-CN" dirty="0"/>
              <a:t>ACID</a:t>
            </a:r>
            <a:r>
              <a:rPr lang="zh-CN" altLang="en-US" dirty="0"/>
              <a:t>）</a:t>
            </a:r>
            <a:endParaRPr lang="en-US" altLang="zh-CN" dirty="0"/>
          </a:p>
          <a:p>
            <a:pPr lvl="1">
              <a:lnSpc>
                <a:spcPct val="110000"/>
              </a:lnSpc>
            </a:pPr>
            <a:r>
              <a:rPr lang="zh-CN" altLang="en-US" dirty="0"/>
              <a:t>关注图的结构变化而非属性变化</a:t>
            </a:r>
            <a:endParaRPr lang="en-US" altLang="zh-CN" dirty="0"/>
          </a:p>
          <a:p>
            <a:pPr lvl="1">
              <a:lnSpc>
                <a:spcPct val="110000"/>
              </a:lnSpc>
            </a:pPr>
            <a:endParaRPr lang="en-US" altLang="zh-CN" dirty="0"/>
          </a:p>
          <a:p>
            <a:pPr lvl="1">
              <a:lnSpc>
                <a:spcPct val="110000"/>
              </a:lnSpc>
            </a:pPr>
            <a:endParaRPr lang="zh-CN" altLang="en-US" dirty="0"/>
          </a:p>
        </p:txBody>
      </p:sp>
      <p:sp>
        <p:nvSpPr>
          <p:cNvPr id="7" name="文本占位符 6">
            <a:extLst>
              <a:ext uri="{FF2B5EF4-FFF2-40B4-BE49-F238E27FC236}">
                <a16:creationId xmlns:a16="http://schemas.microsoft.com/office/drawing/2014/main" id="{F8869DAC-A42C-41E4-AA72-8AC2E0C305B0}"/>
              </a:ext>
            </a:extLst>
          </p:cNvPr>
          <p:cNvSpPr>
            <a:spLocks noGrp="1"/>
          </p:cNvSpPr>
          <p:nvPr>
            <p:ph type="body" sz="quarter" idx="10"/>
          </p:nvPr>
        </p:nvSpPr>
        <p:spPr/>
        <p:txBody>
          <a:bodyPr/>
          <a:lstStyle/>
          <a:p>
            <a:r>
              <a:rPr lang="en-US" altLang="zh-CN"/>
              <a:t>Introduction</a:t>
            </a:r>
            <a:endParaRPr lang="zh-CN" altLang="en-US"/>
          </a:p>
        </p:txBody>
      </p:sp>
      <p:sp>
        <p:nvSpPr>
          <p:cNvPr id="8" name="文本占位符 7">
            <a:extLst>
              <a:ext uri="{FF2B5EF4-FFF2-40B4-BE49-F238E27FC236}">
                <a16:creationId xmlns:a16="http://schemas.microsoft.com/office/drawing/2014/main" id="{6E3B1F2E-7A8D-4A64-9FC8-4C817BCBCB4E}"/>
              </a:ext>
            </a:extLst>
          </p:cNvPr>
          <p:cNvSpPr>
            <a:spLocks noGrp="1"/>
          </p:cNvSpPr>
          <p:nvPr>
            <p:ph type="body" sz="quarter" idx="14"/>
          </p:nvPr>
        </p:nvSpPr>
        <p:spPr/>
        <p:txBody>
          <a:bodyPr/>
          <a:lstStyle/>
          <a:p>
            <a:r>
              <a:rPr lang="zh-CN" altLang="en-US"/>
              <a:t>解决方案 </a:t>
            </a:r>
            <a:r>
              <a:rPr lang="en-US" altLang="zh-CN"/>
              <a:t>&amp; </a:t>
            </a:r>
            <a:r>
              <a:rPr lang="zh-CN" altLang="en-US"/>
              <a:t>问题</a:t>
            </a:r>
          </a:p>
        </p:txBody>
      </p:sp>
      <p:sp>
        <p:nvSpPr>
          <p:cNvPr id="9" name="文字方塊 4">
            <a:extLst>
              <a:ext uri="{FF2B5EF4-FFF2-40B4-BE49-F238E27FC236}">
                <a16:creationId xmlns:a16="http://schemas.microsoft.com/office/drawing/2014/main" id="{C5BADCAD-10EB-437D-9EF2-4FEFB9F847E9}"/>
              </a:ext>
            </a:extLst>
          </p:cNvPr>
          <p:cNvSpPr txBox="1"/>
          <p:nvPr/>
        </p:nvSpPr>
        <p:spPr>
          <a:xfrm>
            <a:off x="-1" y="6457890"/>
            <a:ext cx="9144001" cy="40011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171450" indent="-171450">
              <a:buFont typeface="Wingdings" panose="05000000000000000000" pitchFamily="2" charset="2"/>
              <a:buChar char="u"/>
            </a:pPr>
            <a:r>
              <a:rPr lang="en-US" altLang="zh-CN" sz="1000" dirty="0" err="1">
                <a:solidFill>
                  <a:schemeClr val="accent5"/>
                </a:solidFill>
              </a:rPr>
              <a:t>Udayan</a:t>
            </a:r>
            <a:r>
              <a:rPr lang="en-US" altLang="zh-CN" sz="1000" dirty="0">
                <a:solidFill>
                  <a:schemeClr val="accent5"/>
                </a:solidFill>
              </a:rPr>
              <a:t> </a:t>
            </a:r>
            <a:r>
              <a:rPr lang="en-US" altLang="zh-CN" sz="1000" b="1" dirty="0">
                <a:solidFill>
                  <a:schemeClr val="accent5"/>
                </a:solidFill>
              </a:rPr>
              <a:t>Khurana</a:t>
            </a:r>
            <a:r>
              <a:rPr lang="en-US" altLang="zh-CN" sz="1000" dirty="0">
                <a:solidFill>
                  <a:schemeClr val="accent5"/>
                </a:solidFill>
              </a:rPr>
              <a:t>, Amol Deshpande</a:t>
            </a:r>
            <a:r>
              <a:rPr lang="en-US" altLang="zh-CN" sz="1000" dirty="0"/>
              <a:t>: </a:t>
            </a:r>
            <a:r>
              <a:rPr lang="en-US" altLang="zh-CN" sz="1000" u="sng" dirty="0"/>
              <a:t>Efficient Snapshot Retrieval over Historical Graph Data</a:t>
            </a:r>
            <a:r>
              <a:rPr lang="en-US" altLang="zh-CN" sz="1000" dirty="0"/>
              <a:t>. </a:t>
            </a:r>
            <a:r>
              <a:rPr lang="en-US" altLang="zh-CN" sz="1000" b="1" dirty="0"/>
              <a:t>ICDE 2013</a:t>
            </a:r>
            <a:endParaRPr lang="en-US" altLang="zh-CN" sz="1000" dirty="0"/>
          </a:p>
          <a:p>
            <a:pPr marL="171450" indent="-171450">
              <a:buFont typeface="Wingdings" panose="05000000000000000000" pitchFamily="2" charset="2"/>
              <a:buChar char="u"/>
            </a:pPr>
            <a:r>
              <a:rPr lang="en-US" altLang="zh-CN" sz="1000" dirty="0" err="1">
                <a:solidFill>
                  <a:schemeClr val="accent5"/>
                </a:solidFill>
              </a:rPr>
              <a:t>Udayan</a:t>
            </a:r>
            <a:r>
              <a:rPr lang="en-US" altLang="zh-CN" sz="1000" dirty="0">
                <a:solidFill>
                  <a:schemeClr val="accent5"/>
                </a:solidFill>
              </a:rPr>
              <a:t> </a:t>
            </a:r>
            <a:r>
              <a:rPr lang="en-US" altLang="zh-CN" sz="1000" b="1" dirty="0">
                <a:solidFill>
                  <a:schemeClr val="accent5"/>
                </a:solidFill>
              </a:rPr>
              <a:t>Khurana</a:t>
            </a:r>
            <a:r>
              <a:rPr lang="en-US" altLang="zh-CN" sz="1000" dirty="0">
                <a:solidFill>
                  <a:schemeClr val="accent5"/>
                </a:solidFill>
              </a:rPr>
              <a:t>, Amol Deshpande</a:t>
            </a:r>
            <a:r>
              <a:rPr lang="en-US" altLang="zh-CN" sz="1000" dirty="0"/>
              <a:t>: </a:t>
            </a:r>
            <a:r>
              <a:rPr lang="en-US" altLang="zh-CN" sz="1000" u="sng" dirty="0"/>
              <a:t>Storing and Analyzing Historical Graph Data at Scale</a:t>
            </a:r>
            <a:r>
              <a:rPr lang="en-US" altLang="zh-CN" sz="1000" dirty="0"/>
              <a:t>. </a:t>
            </a:r>
            <a:r>
              <a:rPr lang="en-US" altLang="zh-CN" sz="1000" b="1" dirty="0"/>
              <a:t>EDBT 2016</a:t>
            </a:r>
            <a:endParaRPr lang="en-US" altLang="zh-CN" sz="1000" dirty="0"/>
          </a:p>
        </p:txBody>
      </p:sp>
    </p:spTree>
    <p:extLst>
      <p:ext uri="{BB962C8B-B14F-4D97-AF65-F5344CB8AC3E}">
        <p14:creationId xmlns:p14="http://schemas.microsoft.com/office/powerpoint/2010/main" val="36729812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4CC6DBB-F7C1-4762-81AB-115BA82C4253}"/>
              </a:ext>
            </a:extLst>
          </p:cNvPr>
          <p:cNvSpPr>
            <a:spLocks noGrp="1"/>
          </p:cNvSpPr>
          <p:nvPr>
            <p:ph type="title"/>
          </p:nvPr>
        </p:nvSpPr>
        <p:spPr/>
        <p:txBody>
          <a:bodyPr/>
          <a:lstStyle/>
          <a:p>
            <a:r>
              <a:rPr lang="en-US" altLang="zh-CN" dirty="0"/>
              <a:t>G*</a:t>
            </a:r>
            <a:endParaRPr lang="zh-CN" altLang="en-US" dirty="0"/>
          </a:p>
        </p:txBody>
      </p:sp>
      <p:sp>
        <p:nvSpPr>
          <p:cNvPr id="3" name="內容版面配置區 2">
            <a:extLst>
              <a:ext uri="{FF2B5EF4-FFF2-40B4-BE49-F238E27FC236}">
                <a16:creationId xmlns:a16="http://schemas.microsoft.com/office/drawing/2014/main" id="{DC1CA029-6B58-471F-A1E5-FBF7D0006758}"/>
              </a:ext>
            </a:extLst>
          </p:cNvPr>
          <p:cNvSpPr>
            <a:spLocks noGrp="1"/>
          </p:cNvSpPr>
          <p:nvPr>
            <p:ph idx="1"/>
          </p:nvPr>
        </p:nvSpPr>
        <p:spPr/>
        <p:txBody>
          <a:bodyPr>
            <a:normAutofit fontScale="85000" lnSpcReduction="10000"/>
          </a:bodyPr>
          <a:lstStyle/>
          <a:p>
            <a:pPr>
              <a:lnSpc>
                <a:spcPct val="110000"/>
              </a:lnSpc>
            </a:pPr>
            <a:r>
              <a:rPr lang="zh-CN" altLang="en-US" dirty="0"/>
              <a:t>目标</a:t>
            </a:r>
            <a:endParaRPr lang="en-US" altLang="zh-CN" dirty="0"/>
          </a:p>
          <a:p>
            <a:pPr lvl="1">
              <a:lnSpc>
                <a:spcPct val="110000"/>
              </a:lnSpc>
            </a:pPr>
            <a:r>
              <a:rPr lang="zh-CN" altLang="en-US" dirty="0"/>
              <a:t>管理和分析大规模图数据。</a:t>
            </a:r>
            <a:endParaRPr lang="en-US" altLang="zh-CN" dirty="0"/>
          </a:p>
          <a:p>
            <a:pPr>
              <a:lnSpc>
                <a:spcPct val="110000"/>
              </a:lnSpc>
            </a:pPr>
            <a:r>
              <a:rPr lang="zh-CN" altLang="en-US" dirty="0"/>
              <a:t>工作</a:t>
            </a:r>
            <a:endParaRPr lang="en-US" altLang="zh-CN" dirty="0"/>
          </a:p>
          <a:p>
            <a:pPr lvl="1">
              <a:lnSpc>
                <a:spcPct val="110000"/>
              </a:lnSpc>
            </a:pPr>
            <a:r>
              <a:rPr lang="zh-CN" altLang="en-US" dirty="0"/>
              <a:t>做了一个分布式图</a:t>
            </a:r>
            <a:r>
              <a:rPr lang="en-US" altLang="zh-CN" dirty="0"/>
              <a:t>snapshot</a:t>
            </a:r>
            <a:r>
              <a:rPr lang="zh-CN" altLang="en-US" dirty="0"/>
              <a:t>的管理系统。</a:t>
            </a:r>
            <a:endParaRPr lang="en-US" altLang="zh-CN" dirty="0"/>
          </a:p>
          <a:p>
            <a:pPr>
              <a:lnSpc>
                <a:spcPct val="110000"/>
              </a:lnSpc>
            </a:pPr>
            <a:r>
              <a:rPr lang="en-US" altLang="zh-CN" dirty="0"/>
              <a:t>Contribution</a:t>
            </a:r>
          </a:p>
          <a:p>
            <a:pPr lvl="1">
              <a:lnSpc>
                <a:spcPct val="110000"/>
              </a:lnSpc>
            </a:pPr>
            <a:r>
              <a:rPr lang="zh-CN" altLang="en-US" dirty="0"/>
              <a:t>设计了可以在大规模</a:t>
            </a:r>
            <a:r>
              <a:rPr lang="en-US" altLang="zh-CN" dirty="0"/>
              <a:t>graph</a:t>
            </a:r>
            <a:r>
              <a:rPr lang="zh-CN" altLang="en-US" dirty="0"/>
              <a:t>集合上并行执行复杂查询的系统</a:t>
            </a:r>
            <a:endParaRPr lang="en-US" altLang="zh-CN" dirty="0"/>
          </a:p>
          <a:p>
            <a:pPr lvl="1">
              <a:lnSpc>
                <a:spcPct val="110000"/>
              </a:lnSpc>
            </a:pPr>
            <a:r>
              <a:rPr lang="zh-CN" altLang="en-US" dirty="0"/>
              <a:t>分布式存储和索引大规模</a:t>
            </a:r>
            <a:r>
              <a:rPr lang="en-US" altLang="zh-CN" dirty="0"/>
              <a:t>graph</a:t>
            </a:r>
          </a:p>
          <a:p>
            <a:pPr lvl="1">
              <a:lnSpc>
                <a:spcPct val="110000"/>
              </a:lnSpc>
            </a:pPr>
            <a:r>
              <a:rPr lang="zh-CN" altLang="en-US" dirty="0"/>
              <a:t>通过共享计算结果加速</a:t>
            </a:r>
            <a:r>
              <a:rPr lang="en-US" altLang="zh-CN" dirty="0"/>
              <a:t>graph</a:t>
            </a:r>
            <a:r>
              <a:rPr lang="zh-CN" altLang="en-US" dirty="0"/>
              <a:t>集合上的运算</a:t>
            </a:r>
            <a:endParaRPr lang="en-US" altLang="zh-CN" dirty="0"/>
          </a:p>
          <a:p>
            <a:pPr>
              <a:lnSpc>
                <a:spcPct val="110000"/>
              </a:lnSpc>
            </a:pPr>
            <a:r>
              <a:rPr lang="zh-CN" altLang="en-US" dirty="0"/>
              <a:t>我的总结</a:t>
            </a:r>
            <a:endParaRPr lang="en-US" altLang="zh-CN" dirty="0"/>
          </a:p>
          <a:p>
            <a:pPr lvl="1">
              <a:lnSpc>
                <a:spcPct val="110000"/>
              </a:lnSpc>
            </a:pPr>
            <a:r>
              <a:rPr lang="zh-CN" altLang="en-US" dirty="0"/>
              <a:t>总体贡献并不强（考虑前面已经有类似系统）</a:t>
            </a:r>
            <a:endParaRPr lang="en-US" altLang="zh-CN" dirty="0"/>
          </a:p>
          <a:p>
            <a:pPr lvl="1">
              <a:lnSpc>
                <a:spcPct val="110000"/>
              </a:lnSpc>
            </a:pPr>
            <a:r>
              <a:rPr lang="zh-CN" altLang="en-US" dirty="0"/>
              <a:t>偏重分析非管理（不支持</a:t>
            </a:r>
            <a:r>
              <a:rPr lang="en-US" altLang="zh-CN" dirty="0"/>
              <a:t>ACID</a:t>
            </a:r>
            <a:r>
              <a:rPr lang="zh-CN" altLang="en-US" dirty="0"/>
              <a:t>）</a:t>
            </a:r>
            <a:endParaRPr lang="en-US" altLang="zh-CN" dirty="0"/>
          </a:p>
          <a:p>
            <a:pPr lvl="1">
              <a:lnSpc>
                <a:spcPct val="110000"/>
              </a:lnSpc>
            </a:pPr>
            <a:r>
              <a:rPr lang="zh-CN" altLang="en-US" dirty="0"/>
              <a:t>关注图的结构变化而非属性变化</a:t>
            </a:r>
            <a:endParaRPr lang="en-US" altLang="zh-CN" dirty="0"/>
          </a:p>
        </p:txBody>
      </p:sp>
      <p:sp>
        <p:nvSpPr>
          <p:cNvPr id="7" name="文本占位符 6">
            <a:extLst>
              <a:ext uri="{FF2B5EF4-FFF2-40B4-BE49-F238E27FC236}">
                <a16:creationId xmlns:a16="http://schemas.microsoft.com/office/drawing/2014/main" id="{9FECDA27-52F3-40E9-938D-9456C52F0EF9}"/>
              </a:ext>
            </a:extLst>
          </p:cNvPr>
          <p:cNvSpPr>
            <a:spLocks noGrp="1"/>
          </p:cNvSpPr>
          <p:nvPr>
            <p:ph type="body" sz="quarter" idx="10"/>
          </p:nvPr>
        </p:nvSpPr>
        <p:spPr>
          <a:xfrm>
            <a:off x="476518" y="0"/>
            <a:ext cx="1740902" cy="291600"/>
          </a:xfrm>
        </p:spPr>
        <p:txBody>
          <a:bodyPr/>
          <a:lstStyle/>
          <a:p>
            <a:r>
              <a:rPr lang="en-US" altLang="zh-CN"/>
              <a:t>Introduction</a:t>
            </a:r>
            <a:endParaRPr lang="zh-CN" altLang="en-US"/>
          </a:p>
        </p:txBody>
      </p:sp>
      <p:sp>
        <p:nvSpPr>
          <p:cNvPr id="8" name="文本占位符 7">
            <a:extLst>
              <a:ext uri="{FF2B5EF4-FFF2-40B4-BE49-F238E27FC236}">
                <a16:creationId xmlns:a16="http://schemas.microsoft.com/office/drawing/2014/main" id="{CA514D6E-88A2-498B-B4C6-D19F4F8E294F}"/>
              </a:ext>
            </a:extLst>
          </p:cNvPr>
          <p:cNvSpPr>
            <a:spLocks noGrp="1"/>
          </p:cNvSpPr>
          <p:nvPr>
            <p:ph type="body" sz="quarter" idx="14"/>
          </p:nvPr>
        </p:nvSpPr>
        <p:spPr>
          <a:xfrm>
            <a:off x="2151844" y="0"/>
            <a:ext cx="2331255" cy="291600"/>
          </a:xfrm>
        </p:spPr>
        <p:txBody>
          <a:bodyPr/>
          <a:lstStyle/>
          <a:p>
            <a:r>
              <a:rPr lang="zh-CN" altLang="en-US"/>
              <a:t>解决方案 </a:t>
            </a:r>
            <a:r>
              <a:rPr lang="en-US" altLang="zh-CN"/>
              <a:t>&amp; </a:t>
            </a:r>
            <a:r>
              <a:rPr lang="zh-CN" altLang="en-US"/>
              <a:t>问题</a:t>
            </a:r>
          </a:p>
        </p:txBody>
      </p:sp>
      <p:sp>
        <p:nvSpPr>
          <p:cNvPr id="9" name="文字方塊 4">
            <a:extLst>
              <a:ext uri="{FF2B5EF4-FFF2-40B4-BE49-F238E27FC236}">
                <a16:creationId xmlns:a16="http://schemas.microsoft.com/office/drawing/2014/main" id="{5CCA4BC1-7FF8-423B-BB45-AF4ADBE09ACC}"/>
              </a:ext>
            </a:extLst>
          </p:cNvPr>
          <p:cNvSpPr txBox="1"/>
          <p:nvPr/>
        </p:nvSpPr>
        <p:spPr>
          <a:xfrm>
            <a:off x="0" y="6138931"/>
            <a:ext cx="9144001" cy="7078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171450" indent="-171450">
              <a:buFont typeface="Wingdings" panose="05000000000000000000" pitchFamily="2" charset="2"/>
              <a:buChar char="p"/>
            </a:pPr>
            <a:r>
              <a:rPr lang="en-US" altLang="zh-CN" sz="1000" dirty="0">
                <a:solidFill>
                  <a:schemeClr val="accent5"/>
                </a:solidFill>
              </a:rPr>
              <a:t>Alan G. </a:t>
            </a:r>
            <a:r>
              <a:rPr lang="en-US" altLang="zh-CN" sz="1000" b="1" dirty="0" err="1">
                <a:solidFill>
                  <a:schemeClr val="accent5"/>
                </a:solidFill>
              </a:rPr>
              <a:t>Labouseur</a:t>
            </a:r>
            <a:r>
              <a:rPr lang="en-US" altLang="zh-CN" sz="1000" dirty="0">
                <a:solidFill>
                  <a:schemeClr val="accent5"/>
                </a:solidFill>
              </a:rPr>
              <a:t>, Jeremy Birnbaum, Paul W. Olsen, Sean R. Spillane, Jayadevan Vijayan, </a:t>
            </a:r>
            <a:r>
              <a:rPr lang="en-US" altLang="zh-CN" sz="1000" dirty="0" err="1">
                <a:solidFill>
                  <a:schemeClr val="accent5"/>
                </a:solidFill>
              </a:rPr>
              <a:t>Jeong</a:t>
            </a:r>
            <a:r>
              <a:rPr lang="en-US" altLang="zh-CN" sz="1000" dirty="0">
                <a:solidFill>
                  <a:schemeClr val="accent5"/>
                </a:solidFill>
              </a:rPr>
              <a:t>-Hyon Hwang</a:t>
            </a:r>
            <a:r>
              <a:rPr lang="en-US" altLang="zh-CN" sz="1000" dirty="0"/>
              <a:t>, </a:t>
            </a:r>
            <a:r>
              <a:rPr lang="en-US" altLang="zh-CN" sz="1000" dirty="0" err="1"/>
              <a:t>Wook</a:t>
            </a:r>
            <a:r>
              <a:rPr lang="en-US" altLang="zh-CN" sz="1000" dirty="0"/>
              <a:t>-Shin Han: </a:t>
            </a:r>
            <a:r>
              <a:rPr lang="en-US" altLang="zh-CN" sz="1000" u="sng" dirty="0"/>
              <a:t>The G* graph database: efficiently managing large distributed dynamic graphs</a:t>
            </a:r>
            <a:r>
              <a:rPr lang="en-US" altLang="zh-CN" sz="1000" dirty="0"/>
              <a:t>. </a:t>
            </a:r>
            <a:r>
              <a:rPr lang="en-US" altLang="zh-CN" sz="1000" b="1" dirty="0"/>
              <a:t>Distributed and Parallel Databases</a:t>
            </a:r>
            <a:r>
              <a:rPr lang="en-US" altLang="zh-CN" sz="1000" dirty="0"/>
              <a:t> </a:t>
            </a:r>
            <a:r>
              <a:rPr lang="en-US" altLang="zh-CN" sz="1000" b="1" dirty="0"/>
              <a:t>2015</a:t>
            </a:r>
            <a:endParaRPr lang="en-US" altLang="zh-CN" sz="1000" dirty="0"/>
          </a:p>
          <a:p>
            <a:pPr marL="171450" indent="-171450">
              <a:buFont typeface="Wingdings" panose="05000000000000000000" pitchFamily="2" charset="2"/>
              <a:buChar char="p"/>
            </a:pPr>
            <a:r>
              <a:rPr lang="en-US" altLang="zh-CN" sz="1000" dirty="0">
                <a:solidFill>
                  <a:schemeClr val="accent5"/>
                </a:solidFill>
              </a:rPr>
              <a:t>Sean R. </a:t>
            </a:r>
            <a:r>
              <a:rPr lang="en-US" altLang="zh-CN" sz="1000" b="1" dirty="0">
                <a:solidFill>
                  <a:schemeClr val="accent5"/>
                </a:solidFill>
              </a:rPr>
              <a:t>Spillane</a:t>
            </a:r>
            <a:r>
              <a:rPr lang="en-US" altLang="zh-CN" sz="1000" dirty="0">
                <a:solidFill>
                  <a:schemeClr val="accent5"/>
                </a:solidFill>
              </a:rPr>
              <a:t>, Jeremy Birnbaum</a:t>
            </a:r>
            <a:r>
              <a:rPr lang="en-US" altLang="zh-CN" sz="1000" dirty="0"/>
              <a:t>, Daniel </a:t>
            </a:r>
            <a:r>
              <a:rPr lang="en-US" altLang="zh-CN" sz="1000" dirty="0" err="1"/>
              <a:t>Bokser</a:t>
            </a:r>
            <a:r>
              <a:rPr lang="en-US" altLang="zh-CN" sz="1000" dirty="0"/>
              <a:t>, Daniel Kemp, </a:t>
            </a:r>
            <a:r>
              <a:rPr lang="en-US" altLang="zh-CN" sz="1000" dirty="0">
                <a:solidFill>
                  <a:schemeClr val="accent5"/>
                </a:solidFill>
              </a:rPr>
              <a:t>Alan G. </a:t>
            </a:r>
            <a:r>
              <a:rPr lang="en-US" altLang="zh-CN" sz="1000" dirty="0" err="1">
                <a:solidFill>
                  <a:schemeClr val="accent5"/>
                </a:solidFill>
              </a:rPr>
              <a:t>Labouseur</a:t>
            </a:r>
            <a:r>
              <a:rPr lang="en-US" altLang="zh-CN" sz="1000" dirty="0">
                <a:solidFill>
                  <a:schemeClr val="accent5"/>
                </a:solidFill>
              </a:rPr>
              <a:t>, Paul W. Olsen, Jayadevan Vijayan, </a:t>
            </a:r>
            <a:r>
              <a:rPr lang="en-US" altLang="zh-CN" sz="1000" dirty="0" err="1">
                <a:solidFill>
                  <a:schemeClr val="accent5"/>
                </a:solidFill>
              </a:rPr>
              <a:t>Jeong</a:t>
            </a:r>
            <a:r>
              <a:rPr lang="en-US" altLang="zh-CN" sz="1000" dirty="0">
                <a:solidFill>
                  <a:schemeClr val="accent5"/>
                </a:solidFill>
              </a:rPr>
              <a:t>-Hyon Hwang</a:t>
            </a:r>
            <a:r>
              <a:rPr lang="en-US" altLang="zh-CN" sz="1000" dirty="0"/>
              <a:t>, Jun-</a:t>
            </a:r>
            <a:r>
              <a:rPr lang="en-US" altLang="zh-CN" sz="1000" dirty="0" err="1"/>
              <a:t>Weon</a:t>
            </a:r>
            <a:r>
              <a:rPr lang="en-US" altLang="zh-CN" sz="1000" dirty="0"/>
              <a:t> Yoon: </a:t>
            </a:r>
            <a:r>
              <a:rPr lang="en-US" altLang="zh-CN" sz="1000" u="sng" dirty="0"/>
              <a:t>A demonstration of the G∗ graph database system</a:t>
            </a:r>
            <a:r>
              <a:rPr lang="en-US" altLang="zh-CN" sz="1000" dirty="0"/>
              <a:t>. ICDE 2013</a:t>
            </a:r>
          </a:p>
        </p:txBody>
      </p:sp>
    </p:spTree>
    <p:extLst>
      <p:ext uri="{BB962C8B-B14F-4D97-AF65-F5344CB8AC3E}">
        <p14:creationId xmlns:p14="http://schemas.microsoft.com/office/powerpoint/2010/main" val="25847429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A330F7-0F9F-44D9-AB46-496413CAE295}"/>
              </a:ext>
            </a:extLst>
          </p:cNvPr>
          <p:cNvSpPr>
            <a:spLocks noGrp="1"/>
          </p:cNvSpPr>
          <p:nvPr>
            <p:ph type="title"/>
          </p:nvPr>
        </p:nvSpPr>
        <p:spPr/>
        <p:txBody>
          <a:bodyPr>
            <a:normAutofit/>
          </a:bodyPr>
          <a:lstStyle/>
          <a:p>
            <a:r>
              <a:rPr lang="zh-CN" altLang="en-US"/>
              <a:t>现有时态图系统的</a:t>
            </a:r>
            <a:r>
              <a:rPr lang="zh-CN" altLang="en-US" dirty="0"/>
              <a:t>简要总结</a:t>
            </a:r>
          </a:p>
        </p:txBody>
      </p:sp>
      <p:sp>
        <p:nvSpPr>
          <p:cNvPr id="9" name="內容版面配置區 8">
            <a:extLst>
              <a:ext uri="{FF2B5EF4-FFF2-40B4-BE49-F238E27FC236}">
                <a16:creationId xmlns:a16="http://schemas.microsoft.com/office/drawing/2014/main" id="{B3178C34-7D7D-4977-8154-F06A8677BD2B}"/>
              </a:ext>
            </a:extLst>
          </p:cNvPr>
          <p:cNvSpPr>
            <a:spLocks noGrp="1"/>
          </p:cNvSpPr>
          <p:nvPr>
            <p:ph idx="1"/>
          </p:nvPr>
        </p:nvSpPr>
        <p:spPr/>
        <p:txBody>
          <a:bodyPr>
            <a:normAutofit fontScale="92500" lnSpcReduction="20000"/>
          </a:bodyPr>
          <a:lstStyle/>
          <a:p>
            <a:pPr>
              <a:lnSpc>
                <a:spcPct val="120000"/>
              </a:lnSpc>
            </a:pPr>
            <a:r>
              <a:rPr lang="zh-CN" altLang="en-US" dirty="0"/>
              <a:t>偏重数据分析而非数据管理</a:t>
            </a:r>
            <a:endParaRPr lang="en-US" altLang="zh-CN" dirty="0"/>
          </a:p>
          <a:p>
            <a:pPr lvl="1">
              <a:lnSpc>
                <a:spcPct val="120000"/>
              </a:lnSpc>
            </a:pPr>
            <a:r>
              <a:rPr lang="zh-CN" altLang="en-US" dirty="0"/>
              <a:t>仅</a:t>
            </a:r>
            <a:r>
              <a:rPr lang="en-US" altLang="zh-CN" dirty="0"/>
              <a:t>Nepal</a:t>
            </a:r>
            <a:r>
              <a:rPr lang="zh-CN" altLang="en-US" dirty="0"/>
              <a:t>支持事务及</a:t>
            </a:r>
            <a:r>
              <a:rPr lang="en-US" altLang="zh-CN" dirty="0"/>
              <a:t>ACID</a:t>
            </a:r>
          </a:p>
          <a:p>
            <a:pPr>
              <a:lnSpc>
                <a:spcPct val="120000"/>
              </a:lnSpc>
            </a:pPr>
            <a:r>
              <a:rPr lang="zh-CN" altLang="en-US" dirty="0"/>
              <a:t>关注图的结构变化而非属性变化</a:t>
            </a:r>
            <a:endParaRPr lang="en-US" altLang="zh-CN" dirty="0"/>
          </a:p>
          <a:p>
            <a:pPr lvl="1">
              <a:lnSpc>
                <a:spcPct val="120000"/>
              </a:lnSpc>
            </a:pPr>
            <a:r>
              <a:rPr lang="zh-CN" altLang="en-US" dirty="0"/>
              <a:t>因此也根本不会有</a:t>
            </a:r>
            <a:r>
              <a:rPr lang="en-US" altLang="zh-CN" dirty="0"/>
              <a:t>temporal value Aggregation</a:t>
            </a:r>
            <a:r>
              <a:rPr lang="zh-CN" altLang="en-US" dirty="0"/>
              <a:t>的查询需求</a:t>
            </a:r>
            <a:endParaRPr lang="en-US" altLang="zh-CN" dirty="0"/>
          </a:p>
          <a:p>
            <a:pPr>
              <a:lnSpc>
                <a:spcPct val="120000"/>
              </a:lnSpc>
            </a:pPr>
            <a:r>
              <a:rPr lang="zh-CN" altLang="en-US" dirty="0"/>
              <a:t>支持的查询有限，主要针对</a:t>
            </a:r>
            <a:r>
              <a:rPr lang="en-US" altLang="zh-CN" dirty="0"/>
              <a:t>snapshot</a:t>
            </a:r>
            <a:r>
              <a:rPr lang="zh-CN" altLang="en-US" dirty="0"/>
              <a:t>查询优化</a:t>
            </a:r>
            <a:endParaRPr lang="en-US" altLang="zh-CN" dirty="0"/>
          </a:p>
          <a:p>
            <a:pPr lvl="1">
              <a:lnSpc>
                <a:spcPct val="120000"/>
              </a:lnSpc>
            </a:pPr>
            <a:r>
              <a:rPr lang="zh-CN" altLang="en-US" dirty="0"/>
              <a:t>均不支持带有</a:t>
            </a:r>
            <a:r>
              <a:rPr lang="en-US" altLang="zh-CN" dirty="0"/>
              <a:t>temporal predicate</a:t>
            </a:r>
            <a:r>
              <a:rPr lang="zh-CN" altLang="en-US" dirty="0"/>
              <a:t>的查询</a:t>
            </a:r>
            <a:endParaRPr lang="en-US" altLang="zh-CN" dirty="0"/>
          </a:p>
          <a:p>
            <a:pPr>
              <a:lnSpc>
                <a:spcPct val="120000"/>
              </a:lnSpc>
            </a:pPr>
            <a:r>
              <a:rPr lang="zh-CN" altLang="en-US" dirty="0"/>
              <a:t>查询语言的支持</a:t>
            </a:r>
            <a:r>
              <a:rPr lang="en-US" altLang="zh-CN" dirty="0"/>
              <a:t>poorly</a:t>
            </a:r>
          </a:p>
          <a:p>
            <a:pPr lvl="1">
              <a:lnSpc>
                <a:spcPct val="120000"/>
              </a:lnSpc>
            </a:pPr>
            <a:r>
              <a:rPr lang="zh-CN" altLang="en-US" dirty="0"/>
              <a:t>只有</a:t>
            </a:r>
            <a:r>
              <a:rPr lang="en-US" altLang="zh-CN" dirty="0"/>
              <a:t>G*</a:t>
            </a:r>
            <a:r>
              <a:rPr lang="zh-CN" altLang="en-US" dirty="0"/>
              <a:t>提供了查询语言（命令式</a:t>
            </a:r>
            <a:r>
              <a:rPr lang="en-US" altLang="zh-CN" dirty="0"/>
              <a:t>+</a:t>
            </a:r>
            <a:r>
              <a:rPr lang="zh-CN" altLang="en-US" dirty="0"/>
              <a:t>声明式）</a:t>
            </a:r>
            <a:endParaRPr lang="en-US" altLang="zh-CN" dirty="0"/>
          </a:p>
          <a:p>
            <a:pPr lvl="2">
              <a:lnSpc>
                <a:spcPct val="120000"/>
              </a:lnSpc>
            </a:pPr>
            <a:r>
              <a:rPr lang="zh-CN" altLang="en-US" dirty="0"/>
              <a:t>声明式的只是简单翻译成命令式，没有查询优化</a:t>
            </a:r>
            <a:endParaRPr lang="en-US" altLang="zh-CN" dirty="0"/>
          </a:p>
          <a:p>
            <a:pPr lvl="1">
              <a:lnSpc>
                <a:spcPct val="120000"/>
              </a:lnSpc>
            </a:pPr>
            <a:r>
              <a:rPr lang="zh-CN" altLang="en-US" dirty="0"/>
              <a:t>其他系统只提供了</a:t>
            </a:r>
            <a:r>
              <a:rPr lang="en-US" altLang="zh-CN" dirty="0"/>
              <a:t>API</a:t>
            </a:r>
            <a:r>
              <a:rPr lang="zh-CN" altLang="en-US" dirty="0"/>
              <a:t>接口。</a:t>
            </a:r>
            <a:endParaRPr lang="en-US" altLang="zh-CN" dirty="0"/>
          </a:p>
          <a:p>
            <a:pPr lvl="1">
              <a:lnSpc>
                <a:spcPct val="120000"/>
              </a:lnSpc>
            </a:pPr>
            <a:endParaRPr lang="en-US" altLang="zh-CN" dirty="0"/>
          </a:p>
        </p:txBody>
      </p:sp>
      <p:sp>
        <p:nvSpPr>
          <p:cNvPr id="7" name="文本占位符 6">
            <a:extLst>
              <a:ext uri="{FF2B5EF4-FFF2-40B4-BE49-F238E27FC236}">
                <a16:creationId xmlns:a16="http://schemas.microsoft.com/office/drawing/2014/main" id="{2C2D26AE-E82E-4376-BF83-D7D9BB3AC6C6}"/>
              </a:ext>
            </a:extLst>
          </p:cNvPr>
          <p:cNvSpPr>
            <a:spLocks noGrp="1"/>
          </p:cNvSpPr>
          <p:nvPr>
            <p:ph type="body" sz="quarter" idx="10"/>
          </p:nvPr>
        </p:nvSpPr>
        <p:spPr>
          <a:xfrm>
            <a:off x="476518" y="0"/>
            <a:ext cx="1740902" cy="291600"/>
          </a:xfrm>
        </p:spPr>
        <p:txBody>
          <a:bodyPr/>
          <a:lstStyle/>
          <a:p>
            <a:r>
              <a:rPr lang="en-US" altLang="zh-CN"/>
              <a:t>Introduction</a:t>
            </a:r>
            <a:endParaRPr lang="zh-CN" altLang="en-US"/>
          </a:p>
        </p:txBody>
      </p:sp>
      <p:sp>
        <p:nvSpPr>
          <p:cNvPr id="8" name="文本占位符 7">
            <a:extLst>
              <a:ext uri="{FF2B5EF4-FFF2-40B4-BE49-F238E27FC236}">
                <a16:creationId xmlns:a16="http://schemas.microsoft.com/office/drawing/2014/main" id="{227DE22A-E612-414F-99F0-9F56B67C687C}"/>
              </a:ext>
            </a:extLst>
          </p:cNvPr>
          <p:cNvSpPr>
            <a:spLocks noGrp="1"/>
          </p:cNvSpPr>
          <p:nvPr>
            <p:ph type="body" sz="quarter" idx="14"/>
          </p:nvPr>
        </p:nvSpPr>
        <p:spPr>
          <a:xfrm>
            <a:off x="2151844" y="0"/>
            <a:ext cx="2331255" cy="291600"/>
          </a:xfrm>
        </p:spPr>
        <p:txBody>
          <a:bodyPr/>
          <a:lstStyle/>
          <a:p>
            <a:r>
              <a:rPr lang="zh-CN" altLang="en-US"/>
              <a:t>解决方案 </a:t>
            </a:r>
            <a:r>
              <a:rPr lang="en-US" altLang="zh-CN"/>
              <a:t>&amp; </a:t>
            </a:r>
            <a:r>
              <a:rPr lang="zh-CN" altLang="en-US"/>
              <a:t>问题</a:t>
            </a:r>
          </a:p>
        </p:txBody>
      </p:sp>
    </p:spTree>
    <p:extLst>
      <p:ext uri="{BB962C8B-B14F-4D97-AF65-F5344CB8AC3E}">
        <p14:creationId xmlns:p14="http://schemas.microsoft.com/office/powerpoint/2010/main" val="1179478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40D375-5FBA-43CB-B495-131EFD107FCF}"/>
              </a:ext>
            </a:extLst>
          </p:cNvPr>
          <p:cNvSpPr>
            <a:spLocks noGrp="1"/>
          </p:cNvSpPr>
          <p:nvPr>
            <p:ph type="title"/>
          </p:nvPr>
        </p:nvSpPr>
        <p:spPr/>
        <p:txBody>
          <a:bodyPr/>
          <a:lstStyle/>
          <a:p>
            <a:r>
              <a:rPr lang="en-US" altLang="zh-CN"/>
              <a:t>Edge Stream:</a:t>
            </a:r>
            <a:r>
              <a:rPr lang="zh-CN" altLang="en-US"/>
              <a:t> </a:t>
            </a:r>
            <a:r>
              <a:rPr lang="en-US" altLang="zh-CN"/>
              <a:t>why</a:t>
            </a:r>
            <a:r>
              <a:rPr lang="zh-CN" altLang="en-US"/>
              <a:t> </a:t>
            </a:r>
            <a:r>
              <a:rPr lang="en-US" altLang="zh-CN"/>
              <a:t>not?</a:t>
            </a:r>
            <a:endParaRPr lang="zh-CN" altLang="en-US"/>
          </a:p>
        </p:txBody>
      </p:sp>
      <p:sp>
        <p:nvSpPr>
          <p:cNvPr id="3" name="内容占位符 2">
            <a:extLst>
              <a:ext uri="{FF2B5EF4-FFF2-40B4-BE49-F238E27FC236}">
                <a16:creationId xmlns:a16="http://schemas.microsoft.com/office/drawing/2014/main" id="{D83AF744-BCF8-4B1F-A815-FE2481202963}"/>
              </a:ext>
            </a:extLst>
          </p:cNvPr>
          <p:cNvSpPr>
            <a:spLocks noGrp="1"/>
          </p:cNvSpPr>
          <p:nvPr>
            <p:ph idx="1"/>
          </p:nvPr>
        </p:nvSpPr>
        <p:spPr/>
        <p:txBody>
          <a:bodyPr>
            <a:normAutofit lnSpcReduction="10000"/>
          </a:bodyPr>
          <a:lstStyle/>
          <a:p>
            <a:pPr marL="0" indent="0">
              <a:buNone/>
            </a:pPr>
            <a:r>
              <a:rPr lang="zh-CN" altLang="en-US" dirty="0"/>
              <a:t>定义：</a:t>
            </a:r>
            <a:endParaRPr lang="en-US" altLang="zh-CN" dirty="0"/>
          </a:p>
          <a:p>
            <a:r>
              <a:rPr lang="en-US" altLang="zh-CN" dirty="0"/>
              <a:t>Let G = (V,E) be a temporal graph, where V is the set of vertices of G and E is the set of edges of G. An edge e∈ E is a quadruple (u, v, t, λ), where u, v ∈ V , t is the starting time, λ is the traversal time to go from u to v starting at time t, and t + λ is the ending time. We denote the starting time of e by t(e) and the traversal time of e by λ(e).</a:t>
            </a:r>
          </a:p>
          <a:p>
            <a:r>
              <a:rPr lang="en-US" altLang="zh-CN" dirty="0"/>
              <a:t>Edge stream</a:t>
            </a:r>
            <a:r>
              <a:rPr lang="zh-CN" altLang="en-US" dirty="0"/>
              <a:t>模型计算两点间的时态最短路径需要</a:t>
            </a:r>
            <a:r>
              <a:rPr lang="en-US" altLang="zh-CN" dirty="0"/>
              <a:t>O(</a:t>
            </a:r>
            <a:r>
              <a:rPr lang="en-US" altLang="zh-CN" dirty="0" err="1"/>
              <a:t>n+M</a:t>
            </a:r>
            <a:r>
              <a:rPr lang="en-US" altLang="zh-CN" dirty="0"/>
              <a:t>)</a:t>
            </a:r>
            <a:r>
              <a:rPr lang="zh-CN" altLang="en-US" dirty="0"/>
              <a:t>，把对应时间段内的数据全部扫描一遍，但实际上不相关的路径上的交通数据其实是不需要访问的。</a:t>
            </a:r>
          </a:p>
        </p:txBody>
      </p:sp>
      <p:sp>
        <p:nvSpPr>
          <p:cNvPr id="4" name="文本占位符 3">
            <a:extLst>
              <a:ext uri="{FF2B5EF4-FFF2-40B4-BE49-F238E27FC236}">
                <a16:creationId xmlns:a16="http://schemas.microsoft.com/office/drawing/2014/main" id="{7CD340C9-0B71-4F3A-8390-B0D3A1BCE2C6}"/>
              </a:ext>
            </a:extLst>
          </p:cNvPr>
          <p:cNvSpPr>
            <a:spLocks noGrp="1"/>
          </p:cNvSpPr>
          <p:nvPr>
            <p:ph type="body" sz="quarter" idx="10"/>
          </p:nvPr>
        </p:nvSpPr>
        <p:spPr/>
        <p:txBody>
          <a:bodyPr/>
          <a:lstStyle/>
          <a:p>
            <a:r>
              <a:rPr lang="en-US" altLang="zh-CN" dirty="0"/>
              <a:t>Introduction</a:t>
            </a:r>
            <a:endParaRPr lang="zh-CN" altLang="en-US" dirty="0"/>
          </a:p>
        </p:txBody>
      </p:sp>
      <p:sp>
        <p:nvSpPr>
          <p:cNvPr id="6" name="文本占位符 5">
            <a:extLst>
              <a:ext uri="{FF2B5EF4-FFF2-40B4-BE49-F238E27FC236}">
                <a16:creationId xmlns:a16="http://schemas.microsoft.com/office/drawing/2014/main" id="{4CDBB4E2-7391-4048-BDF9-1857EDF704D0}"/>
              </a:ext>
            </a:extLst>
          </p:cNvPr>
          <p:cNvSpPr>
            <a:spLocks noGrp="1"/>
          </p:cNvSpPr>
          <p:nvPr>
            <p:ph type="body" sz="quarter" idx="14"/>
          </p:nvPr>
        </p:nvSpPr>
        <p:spPr/>
        <p:txBody>
          <a:bodyPr/>
          <a:lstStyle/>
          <a:p>
            <a:r>
              <a:rPr lang="en-US" altLang="zh-CN"/>
              <a:t>Data model</a:t>
            </a:r>
            <a:endParaRPr lang="zh-CN" altLang="en-US"/>
          </a:p>
        </p:txBody>
      </p:sp>
      <p:sp>
        <p:nvSpPr>
          <p:cNvPr id="5" name="灯片编号占位符 4">
            <a:extLst>
              <a:ext uri="{FF2B5EF4-FFF2-40B4-BE49-F238E27FC236}">
                <a16:creationId xmlns:a16="http://schemas.microsoft.com/office/drawing/2014/main" id="{72D849B5-77A6-4F31-B5A6-CD986890976A}"/>
              </a:ext>
            </a:extLst>
          </p:cNvPr>
          <p:cNvSpPr>
            <a:spLocks noGrp="1"/>
          </p:cNvSpPr>
          <p:nvPr>
            <p:ph type="sldNum" sz="quarter" idx="4294967295"/>
          </p:nvPr>
        </p:nvSpPr>
        <p:spPr>
          <a:xfrm>
            <a:off x="7086600" y="6356350"/>
            <a:ext cx="2057400" cy="365125"/>
          </a:xfrm>
        </p:spPr>
        <p:txBody>
          <a:bodyPr/>
          <a:lstStyle/>
          <a:p>
            <a:fld id="{B8B7891E-84B6-4C0F-82BB-6C5B97788572}" type="slidenum">
              <a:rPr lang="zh-CN" altLang="en-US" smtClean="0"/>
              <a:t>104</a:t>
            </a:fld>
            <a:endParaRPr lang="zh-CN" altLang="en-US"/>
          </a:p>
        </p:txBody>
      </p:sp>
    </p:spTree>
    <p:extLst>
      <p:ext uri="{BB962C8B-B14F-4D97-AF65-F5344CB8AC3E}">
        <p14:creationId xmlns:p14="http://schemas.microsoft.com/office/powerpoint/2010/main" val="1071935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nSpc>
                <a:spcPct val="120000"/>
              </a:lnSpc>
            </a:pPr>
            <a:r>
              <a:rPr lang="en-US" altLang="zh-CN"/>
              <a:t>Generalized Dijkstra</a:t>
            </a:r>
            <a:r>
              <a:rPr lang="zh-CN" altLang="en-US"/>
              <a:t>算法 </a:t>
            </a:r>
            <a:r>
              <a:rPr lang="en-US" altLang="zh-CN" sz="3100"/>
              <a:t>[Dreyfus 1969]</a:t>
            </a:r>
            <a:endParaRPr lang="en-US" altLang="zh-CN" dirty="0"/>
          </a:p>
        </p:txBody>
      </p:sp>
      <p:sp>
        <p:nvSpPr>
          <p:cNvPr id="3" name="内容占位符 2"/>
          <p:cNvSpPr>
            <a:spLocks noGrp="1"/>
          </p:cNvSpPr>
          <p:nvPr>
            <p:ph idx="1"/>
          </p:nvPr>
        </p:nvSpPr>
        <p:spPr>
          <a:xfrm>
            <a:off x="248194" y="1181108"/>
            <a:ext cx="8647612" cy="3897077"/>
          </a:xfrm>
        </p:spPr>
        <p:txBody>
          <a:bodyPr>
            <a:normAutofit fontScale="70000" lnSpcReduction="20000"/>
          </a:bodyPr>
          <a:lstStyle/>
          <a:p>
            <a:pPr>
              <a:lnSpc>
                <a:spcPct val="120000"/>
              </a:lnSpc>
            </a:pPr>
            <a:r>
              <a:rPr lang="zh-CN" altLang="en-US"/>
              <a:t>将原</a:t>
            </a:r>
            <a:r>
              <a:rPr lang="en-US" altLang="zh-CN" dirty="0" err="1"/>
              <a:t>Dijkstra</a:t>
            </a:r>
            <a:r>
              <a:rPr lang="zh-CN" altLang="en-US" dirty="0"/>
              <a:t>算法中有向带权图中边</a:t>
            </a:r>
            <a:r>
              <a:rPr lang="en-US" altLang="zh-CN" dirty="0"/>
              <a:t>e</a:t>
            </a:r>
            <a:r>
              <a:rPr lang="zh-CN" altLang="en-US" dirty="0"/>
              <a:t>的权值</a:t>
            </a:r>
            <a:r>
              <a:rPr lang="en-US" altLang="zh-CN" dirty="0"/>
              <a:t>w[e]</a:t>
            </a:r>
            <a:r>
              <a:rPr lang="zh-CN" altLang="en-US" dirty="0"/>
              <a:t>设为</a:t>
            </a:r>
            <a:r>
              <a:rPr lang="en-US" altLang="zh-CN" dirty="0"/>
              <a:t>c[e](t)</a:t>
            </a:r>
          </a:p>
          <a:p>
            <a:pPr lvl="1">
              <a:lnSpc>
                <a:spcPct val="120000"/>
              </a:lnSpc>
            </a:pPr>
            <a:r>
              <a:rPr lang="en-US" altLang="zh-CN" dirty="0"/>
              <a:t>c[e](t)</a:t>
            </a:r>
            <a:r>
              <a:rPr lang="zh-CN" altLang="en-US" dirty="0"/>
              <a:t>表示</a:t>
            </a:r>
            <a:r>
              <a:rPr lang="en-US" altLang="zh-CN" dirty="0"/>
              <a:t>t</a:t>
            </a:r>
            <a:r>
              <a:rPr lang="zh-CN" altLang="en-US" dirty="0"/>
              <a:t>时刻从</a:t>
            </a:r>
            <a:r>
              <a:rPr lang="en-US" altLang="zh-CN" dirty="0"/>
              <a:t>e</a:t>
            </a:r>
            <a:r>
              <a:rPr lang="zh-CN" altLang="en-US" dirty="0"/>
              <a:t>的起点出发到</a:t>
            </a:r>
            <a:r>
              <a:rPr lang="en-US" altLang="zh-CN" dirty="0"/>
              <a:t>e</a:t>
            </a:r>
            <a:r>
              <a:rPr lang="zh-CN" altLang="en-US" dirty="0"/>
              <a:t>的终点需要的最短时间（允许在起点等待）</a:t>
            </a:r>
            <a:endParaRPr lang="en-US" altLang="zh-CN" dirty="0"/>
          </a:p>
          <a:p>
            <a:pPr>
              <a:lnSpc>
                <a:spcPct val="120000"/>
              </a:lnSpc>
            </a:pPr>
            <a:r>
              <a:rPr lang="zh-CN" altLang="en-US" dirty="0"/>
              <a:t>例如下图</a:t>
            </a:r>
            <a:endParaRPr lang="en-US" altLang="zh-CN" dirty="0"/>
          </a:p>
          <a:p>
            <a:pPr lvl="1">
              <a:lnSpc>
                <a:spcPct val="120000"/>
              </a:lnSpc>
            </a:pPr>
            <a:r>
              <a:rPr lang="zh-CN" altLang="en-US" dirty="0"/>
              <a:t>已找到起点路口</a:t>
            </a:r>
            <a:r>
              <a:rPr lang="en-US" altLang="zh-CN" dirty="0"/>
              <a:t>t0</a:t>
            </a:r>
            <a:r>
              <a:rPr lang="zh-CN" altLang="en-US" dirty="0"/>
              <a:t>出发至中间路口</a:t>
            </a:r>
            <a:r>
              <a:rPr lang="en-US" altLang="zh-CN" dirty="0"/>
              <a:t>1</a:t>
            </a:r>
            <a:r>
              <a:rPr lang="zh-CN" altLang="en-US" dirty="0"/>
              <a:t>的最快路径及最早到中间路口</a:t>
            </a:r>
            <a:r>
              <a:rPr lang="en-US" altLang="zh-CN" dirty="0"/>
              <a:t>1</a:t>
            </a:r>
            <a:r>
              <a:rPr lang="zh-CN" altLang="en-US" dirty="0"/>
              <a:t>的时间（</a:t>
            </a:r>
            <a:r>
              <a:rPr lang="en-US" altLang="zh-CN" dirty="0"/>
              <a:t>9:10</a:t>
            </a:r>
            <a:r>
              <a:rPr lang="zh-CN" altLang="en-US" dirty="0"/>
              <a:t>）</a:t>
            </a:r>
            <a:endParaRPr lang="en-US" altLang="zh-CN" dirty="0"/>
          </a:p>
          <a:p>
            <a:pPr lvl="1">
              <a:lnSpc>
                <a:spcPct val="120000"/>
              </a:lnSpc>
            </a:pPr>
            <a:r>
              <a:rPr lang="zh-CN" altLang="en-US" dirty="0"/>
              <a:t>根据该时间计算道路</a:t>
            </a:r>
            <a:r>
              <a:rPr lang="en-US" altLang="zh-CN" dirty="0"/>
              <a:t>A</a:t>
            </a:r>
            <a:r>
              <a:rPr lang="zh-CN" altLang="en-US" dirty="0"/>
              <a:t>的</a:t>
            </a:r>
            <a:r>
              <a:rPr lang="en-US" altLang="zh-CN" dirty="0"/>
              <a:t>c[A](9:10)</a:t>
            </a:r>
            <a:r>
              <a:rPr lang="zh-CN" altLang="en-US" dirty="0"/>
              <a:t>值为</a:t>
            </a:r>
            <a:r>
              <a:rPr lang="en-US" altLang="zh-CN" dirty="0"/>
              <a:t>8</a:t>
            </a:r>
            <a:r>
              <a:rPr lang="zh-CN" altLang="en-US" dirty="0"/>
              <a:t>分钟。同理</a:t>
            </a:r>
            <a:r>
              <a:rPr lang="en-US" altLang="zh-CN" dirty="0"/>
              <a:t>c[B](9:05)=15</a:t>
            </a:r>
            <a:r>
              <a:rPr lang="zh-CN" altLang="en-US" dirty="0"/>
              <a:t>分钟</a:t>
            </a:r>
            <a:endParaRPr lang="en-US" altLang="zh-CN" dirty="0"/>
          </a:p>
          <a:p>
            <a:pPr lvl="1">
              <a:lnSpc>
                <a:spcPct val="120000"/>
              </a:lnSpc>
            </a:pPr>
            <a:r>
              <a:rPr lang="zh-CN" altLang="en-US" dirty="0"/>
              <a:t>由于</a:t>
            </a:r>
            <a:r>
              <a:rPr lang="en-US" altLang="zh-CN" dirty="0"/>
              <a:t>9:05+:15=9:20 &gt; 9:18=9:10+:08</a:t>
            </a:r>
            <a:r>
              <a:rPr lang="zh-CN" altLang="en-US" dirty="0"/>
              <a:t>，故到达中间路口</a:t>
            </a:r>
            <a:r>
              <a:rPr lang="en-US" altLang="zh-CN" dirty="0"/>
              <a:t>3</a:t>
            </a:r>
            <a:r>
              <a:rPr lang="zh-CN" altLang="en-US" dirty="0"/>
              <a:t>的最早时间是</a:t>
            </a:r>
            <a:r>
              <a:rPr lang="en-US" altLang="zh-CN" dirty="0"/>
              <a:t>9:20</a:t>
            </a:r>
            <a:r>
              <a:rPr lang="zh-CN" altLang="en-US" dirty="0"/>
              <a:t>，路径是下边那条</a:t>
            </a:r>
            <a:endParaRPr lang="en-US" altLang="zh-CN" dirty="0"/>
          </a:p>
          <a:p>
            <a:pPr>
              <a:lnSpc>
                <a:spcPct val="120000"/>
              </a:lnSpc>
            </a:pPr>
            <a:r>
              <a:rPr lang="zh-CN" altLang="en-US" dirty="0"/>
              <a:t>要求时态路径满足</a:t>
            </a:r>
            <a:r>
              <a:rPr lang="en-US" altLang="zh-CN"/>
              <a:t>FIFO</a:t>
            </a:r>
            <a:r>
              <a:rPr lang="zh-CN" altLang="en-US"/>
              <a:t>特性 </a:t>
            </a:r>
            <a:r>
              <a:rPr lang="en-US" altLang="zh-CN"/>
              <a:t>[Ohshima 2010</a:t>
            </a:r>
            <a:r>
              <a:rPr lang="en-US" altLang="zh-CN" dirty="0"/>
              <a:t>]</a:t>
            </a:r>
          </a:p>
          <a:p>
            <a:pPr lvl="1">
              <a:lnSpc>
                <a:spcPct val="120000"/>
              </a:lnSpc>
            </a:pPr>
            <a:r>
              <a:rPr lang="en-US" altLang="zh-CN"/>
              <a:t>for each edge </a:t>
            </a:r>
            <a:r>
              <a:rPr lang="en-US" altLang="zh-CN" i="1"/>
              <a:t>e</a:t>
            </a:r>
            <a:r>
              <a:rPr lang="en-US" altLang="zh-CN"/>
              <a:t>, the arrival-time function </a:t>
            </a:r>
            <a:r>
              <a:rPr lang="en-US" altLang="zh-CN" i="1"/>
              <a:t>t+c[e](t)</a:t>
            </a:r>
            <a:r>
              <a:rPr lang="en-US" altLang="zh-CN"/>
              <a:t> is non-decreasing</a:t>
            </a:r>
          </a:p>
          <a:p>
            <a:pPr lvl="2">
              <a:lnSpc>
                <a:spcPct val="120000"/>
              </a:lnSpc>
            </a:pPr>
            <a:r>
              <a:rPr lang="zh-CN" altLang="en-US"/>
              <a:t>即</a:t>
            </a:r>
            <a:r>
              <a:rPr lang="zh-CN" altLang="en-US" dirty="0"/>
              <a:t>对于某一条道路，后出发的人到达时间一定不早于先出发</a:t>
            </a:r>
            <a:r>
              <a:rPr lang="zh-CN" altLang="en-US"/>
              <a:t>的人</a:t>
            </a:r>
            <a:endParaRPr lang="en-US" altLang="zh-CN"/>
          </a:p>
          <a:p>
            <a:pPr lvl="1">
              <a:lnSpc>
                <a:spcPct val="120000"/>
              </a:lnSpc>
            </a:pPr>
            <a:r>
              <a:rPr lang="zh-CN" altLang="en-US"/>
              <a:t>不</a:t>
            </a:r>
            <a:r>
              <a:rPr lang="zh-CN" altLang="en-US" dirty="0"/>
              <a:t>满足该特点的话，求解最早到达路径是一个</a:t>
            </a:r>
            <a:r>
              <a:rPr lang="en-US" altLang="zh-CN"/>
              <a:t>NP-hard Problem</a:t>
            </a:r>
            <a:endParaRPr lang="en-US" altLang="zh-CN" dirty="0"/>
          </a:p>
        </p:txBody>
      </p:sp>
      <p:sp>
        <p:nvSpPr>
          <p:cNvPr id="4" name="圆角矩形 3"/>
          <p:cNvSpPr/>
          <p:nvPr/>
        </p:nvSpPr>
        <p:spPr>
          <a:xfrm>
            <a:off x="979886" y="5171953"/>
            <a:ext cx="914400" cy="389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起点路口</a:t>
            </a:r>
          </a:p>
        </p:txBody>
      </p:sp>
      <p:sp>
        <p:nvSpPr>
          <p:cNvPr id="5" name="圆角矩形 4"/>
          <p:cNvSpPr/>
          <p:nvPr/>
        </p:nvSpPr>
        <p:spPr>
          <a:xfrm>
            <a:off x="2822223" y="5152405"/>
            <a:ext cx="974891" cy="389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中间路口</a:t>
            </a:r>
            <a:r>
              <a:rPr lang="en-US" altLang="zh-CN" sz="1200" dirty="0"/>
              <a:t>2</a:t>
            </a:r>
            <a:endParaRPr lang="zh-CN" altLang="en-US" sz="1200" dirty="0"/>
          </a:p>
        </p:txBody>
      </p:sp>
      <p:cxnSp>
        <p:nvCxnSpPr>
          <p:cNvPr id="6" name="直接箭头连接符 5"/>
          <p:cNvCxnSpPr>
            <a:stCxn id="4" idx="3"/>
          </p:cNvCxnSpPr>
          <p:nvPr/>
        </p:nvCxnSpPr>
        <p:spPr>
          <a:xfrm flipV="1">
            <a:off x="1894286" y="5363276"/>
            <a:ext cx="251849" cy="32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cxnSpLocks/>
            <a:stCxn id="5" idx="3"/>
            <a:endCxn id="8" idx="1"/>
          </p:cNvCxnSpPr>
          <p:nvPr/>
        </p:nvCxnSpPr>
        <p:spPr>
          <a:xfrm flipV="1">
            <a:off x="3797114" y="5333988"/>
            <a:ext cx="867447" cy="129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圆角矩形 7"/>
          <p:cNvSpPr/>
          <p:nvPr/>
        </p:nvSpPr>
        <p:spPr>
          <a:xfrm>
            <a:off x="4664561" y="5139435"/>
            <a:ext cx="1049365" cy="389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1200" dirty="0">
                <a:solidFill>
                  <a:prstClr val="white"/>
                </a:solidFill>
              </a:rPr>
              <a:t>中间路口</a:t>
            </a:r>
            <a:r>
              <a:rPr lang="en-US" altLang="zh-CN" sz="1200" dirty="0">
                <a:solidFill>
                  <a:prstClr val="white"/>
                </a:solidFill>
              </a:rPr>
              <a:t>3</a:t>
            </a:r>
            <a:endParaRPr lang="zh-CN" altLang="en-US" sz="1200" dirty="0">
              <a:solidFill>
                <a:prstClr val="white"/>
              </a:solidFill>
            </a:endParaRPr>
          </a:p>
        </p:txBody>
      </p:sp>
      <p:sp>
        <p:nvSpPr>
          <p:cNvPr id="10" name="文本框 9"/>
          <p:cNvSpPr txBox="1"/>
          <p:nvPr/>
        </p:nvSpPr>
        <p:spPr>
          <a:xfrm>
            <a:off x="3821301" y="5035607"/>
            <a:ext cx="652743" cy="307777"/>
          </a:xfrm>
          <a:prstGeom prst="rect">
            <a:avLst/>
          </a:prstGeom>
          <a:noFill/>
        </p:spPr>
        <p:txBody>
          <a:bodyPr wrap="none" rtlCol="0">
            <a:spAutoFit/>
          </a:bodyPr>
          <a:lstStyle/>
          <a:p>
            <a:r>
              <a:rPr lang="zh-CN" altLang="en-US" sz="1400" dirty="0"/>
              <a:t>道路</a:t>
            </a:r>
            <a:r>
              <a:rPr lang="en-US" altLang="zh-CN" sz="1400" dirty="0"/>
              <a:t>B</a:t>
            </a:r>
            <a:endParaRPr lang="zh-CN" altLang="en-US" sz="1400" dirty="0"/>
          </a:p>
        </p:txBody>
      </p:sp>
      <p:graphicFrame>
        <p:nvGraphicFramePr>
          <p:cNvPr id="13" name="表格 12"/>
          <p:cNvGraphicFramePr>
            <a:graphicFrameLocks noGrp="1"/>
          </p:cNvGraphicFramePr>
          <p:nvPr/>
        </p:nvGraphicFramePr>
        <p:xfrm>
          <a:off x="463253" y="5584441"/>
          <a:ext cx="1206230" cy="594360"/>
        </p:xfrm>
        <a:graphic>
          <a:graphicData uri="http://schemas.openxmlformats.org/drawingml/2006/table">
            <a:tbl>
              <a:tblPr firstRow="1" bandRow="1">
                <a:tableStyleId>{00A15C55-8517-42AA-B614-E9B94910E393}</a:tableStyleId>
              </a:tblPr>
              <a:tblGrid>
                <a:gridCol w="1206230">
                  <a:extLst>
                    <a:ext uri="{9D8B030D-6E8A-4147-A177-3AD203B41FA5}">
                      <a16:colId xmlns:a16="http://schemas.microsoft.com/office/drawing/2014/main" val="13099369"/>
                    </a:ext>
                  </a:extLst>
                </a:gridCol>
              </a:tblGrid>
              <a:tr h="20426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900" dirty="0">
                          <a:solidFill>
                            <a:sysClr val="windowText" lastClr="000000"/>
                          </a:solidFill>
                        </a:rPr>
                        <a:t>最早到此时间</a:t>
                      </a:r>
                      <a:r>
                        <a:rPr lang="en-US" altLang="zh-CN" sz="900" dirty="0">
                          <a:solidFill>
                            <a:sysClr val="windowText" lastClr="000000"/>
                          </a:solidFill>
                        </a:rPr>
                        <a:t>==t0</a:t>
                      </a:r>
                      <a:endParaRPr lang="zh-CN" altLang="en-US" sz="900" dirty="0">
                        <a:solidFill>
                          <a:sysClr val="windowText" lastClr="000000"/>
                        </a:solidFill>
                      </a:endParaRPr>
                    </a:p>
                  </a:txBody>
                  <a:tcPr/>
                </a:tc>
                <a:extLst>
                  <a:ext uri="{0D108BD9-81ED-4DB2-BD59-A6C34878D82A}">
                    <a16:rowId xmlns:a16="http://schemas.microsoft.com/office/drawing/2014/main" val="1407429700"/>
                  </a:ext>
                </a:extLst>
              </a:tr>
              <a:tr h="204263">
                <a:tc>
                  <a:txBody>
                    <a:bodyPr/>
                    <a:lstStyle/>
                    <a:p>
                      <a:pPr algn="ctr"/>
                      <a:r>
                        <a:rPr lang="en-US" altLang="zh-CN" sz="900" dirty="0"/>
                        <a:t>2010</a:t>
                      </a:r>
                      <a:r>
                        <a:rPr lang="zh-CN" altLang="en-US" sz="900" dirty="0"/>
                        <a:t>年</a:t>
                      </a:r>
                      <a:r>
                        <a:rPr lang="en-US" altLang="zh-CN" sz="900" dirty="0"/>
                        <a:t>10</a:t>
                      </a:r>
                      <a:r>
                        <a:rPr lang="zh-CN" altLang="en-US" sz="900" dirty="0"/>
                        <a:t>月</a:t>
                      </a:r>
                      <a:r>
                        <a:rPr lang="en-US" altLang="zh-CN" sz="900" dirty="0"/>
                        <a:t>1</a:t>
                      </a:r>
                      <a:r>
                        <a:rPr lang="zh-CN" altLang="en-US" sz="900" dirty="0"/>
                        <a:t>日</a:t>
                      </a:r>
                      <a:r>
                        <a:rPr lang="en-US" altLang="zh-CN" sz="900" dirty="0"/>
                        <a:t>09:00</a:t>
                      </a:r>
                      <a:endParaRPr lang="zh-CN" altLang="en-US" sz="900" dirty="0"/>
                    </a:p>
                  </a:txBody>
                  <a:tcPr/>
                </a:tc>
                <a:extLst>
                  <a:ext uri="{0D108BD9-81ED-4DB2-BD59-A6C34878D82A}">
                    <a16:rowId xmlns:a16="http://schemas.microsoft.com/office/drawing/2014/main" val="4060121095"/>
                  </a:ext>
                </a:extLst>
              </a:tr>
            </a:tbl>
          </a:graphicData>
        </a:graphic>
      </p:graphicFrame>
      <p:graphicFrame>
        <p:nvGraphicFramePr>
          <p:cNvPr id="16" name="表格 15"/>
          <p:cNvGraphicFramePr>
            <a:graphicFrameLocks noGrp="1"/>
          </p:cNvGraphicFramePr>
          <p:nvPr/>
        </p:nvGraphicFramePr>
        <p:xfrm>
          <a:off x="2858850" y="5484045"/>
          <a:ext cx="841148" cy="426720"/>
        </p:xfrm>
        <a:graphic>
          <a:graphicData uri="http://schemas.openxmlformats.org/drawingml/2006/table">
            <a:tbl>
              <a:tblPr firstRow="1" bandRow="1">
                <a:tableStyleId>{00A15C55-8517-42AA-B614-E9B94910E393}</a:tableStyleId>
              </a:tblPr>
              <a:tblGrid>
                <a:gridCol w="841148">
                  <a:extLst>
                    <a:ext uri="{9D8B030D-6E8A-4147-A177-3AD203B41FA5}">
                      <a16:colId xmlns:a16="http://schemas.microsoft.com/office/drawing/2014/main" val="13099369"/>
                    </a:ext>
                  </a:extLst>
                </a:gridCol>
              </a:tblGrid>
              <a:tr h="135655">
                <a:tc>
                  <a:txBody>
                    <a:bodyPr/>
                    <a:lstStyle/>
                    <a:p>
                      <a:pPr algn="ctr"/>
                      <a:r>
                        <a:rPr lang="zh-CN" altLang="en-US" sz="800" dirty="0">
                          <a:solidFill>
                            <a:sysClr val="windowText" lastClr="000000"/>
                          </a:solidFill>
                        </a:rPr>
                        <a:t>最早到此时间</a:t>
                      </a:r>
                    </a:p>
                  </a:txBody>
                  <a:tcPr/>
                </a:tc>
                <a:extLst>
                  <a:ext uri="{0D108BD9-81ED-4DB2-BD59-A6C34878D82A}">
                    <a16:rowId xmlns:a16="http://schemas.microsoft.com/office/drawing/2014/main" val="1407429700"/>
                  </a:ext>
                </a:extLst>
              </a:tr>
              <a:tr h="135655">
                <a:tc>
                  <a:txBody>
                    <a:bodyPr/>
                    <a:lstStyle/>
                    <a:p>
                      <a:pPr algn="ctr"/>
                      <a:r>
                        <a:rPr lang="en-US" altLang="zh-CN" sz="800" dirty="0"/>
                        <a:t>9:05</a:t>
                      </a:r>
                      <a:endParaRPr lang="zh-CN" altLang="en-US" sz="800" dirty="0"/>
                    </a:p>
                  </a:txBody>
                  <a:tcPr/>
                </a:tc>
                <a:extLst>
                  <a:ext uri="{0D108BD9-81ED-4DB2-BD59-A6C34878D82A}">
                    <a16:rowId xmlns:a16="http://schemas.microsoft.com/office/drawing/2014/main" val="4060121095"/>
                  </a:ext>
                </a:extLst>
              </a:tr>
            </a:tbl>
          </a:graphicData>
        </a:graphic>
      </p:graphicFrame>
      <p:cxnSp>
        <p:nvCxnSpPr>
          <p:cNvPr id="19" name="直接箭头连接符 18"/>
          <p:cNvCxnSpPr>
            <a:cxnSpLocks/>
            <a:endCxn id="5" idx="1"/>
          </p:cNvCxnSpPr>
          <p:nvPr/>
        </p:nvCxnSpPr>
        <p:spPr>
          <a:xfrm>
            <a:off x="2564155" y="5343728"/>
            <a:ext cx="258068" cy="323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2165920" y="5107474"/>
            <a:ext cx="415498" cy="369332"/>
          </a:xfrm>
          <a:prstGeom prst="rect">
            <a:avLst/>
          </a:prstGeom>
          <a:noFill/>
        </p:spPr>
        <p:txBody>
          <a:bodyPr wrap="none" rtlCol="0">
            <a:spAutoFit/>
          </a:bodyPr>
          <a:lstStyle/>
          <a:p>
            <a:r>
              <a:rPr lang="en-US" altLang="zh-CN" dirty="0"/>
              <a:t>…</a:t>
            </a:r>
            <a:endParaRPr lang="zh-CN" altLang="en-US" dirty="0"/>
          </a:p>
        </p:txBody>
      </p:sp>
      <p:cxnSp>
        <p:nvCxnSpPr>
          <p:cNvPr id="25" name="直接箭头连接符 24"/>
          <p:cNvCxnSpPr/>
          <p:nvPr/>
        </p:nvCxnSpPr>
        <p:spPr>
          <a:xfrm>
            <a:off x="1440462" y="5561059"/>
            <a:ext cx="734633" cy="4790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cxnSpLocks/>
            <a:endCxn id="36" idx="1"/>
          </p:cNvCxnSpPr>
          <p:nvPr/>
        </p:nvCxnSpPr>
        <p:spPr>
          <a:xfrm>
            <a:off x="2600757" y="6234701"/>
            <a:ext cx="22146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cxnSpLocks/>
            <a:stCxn id="36" idx="3"/>
            <a:endCxn id="8" idx="2"/>
          </p:cNvCxnSpPr>
          <p:nvPr/>
        </p:nvCxnSpPr>
        <p:spPr>
          <a:xfrm flipV="1">
            <a:off x="3797114" y="5528541"/>
            <a:ext cx="1392130" cy="7061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2822224" y="6040148"/>
            <a:ext cx="974890" cy="389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中间路口</a:t>
            </a:r>
            <a:r>
              <a:rPr lang="en-US" altLang="zh-CN" sz="1200" dirty="0"/>
              <a:t>1</a:t>
            </a:r>
            <a:endParaRPr lang="zh-CN" altLang="en-US" sz="1200" dirty="0"/>
          </a:p>
        </p:txBody>
      </p:sp>
      <p:graphicFrame>
        <p:nvGraphicFramePr>
          <p:cNvPr id="37" name="表格 36"/>
          <p:cNvGraphicFramePr>
            <a:graphicFrameLocks noGrp="1"/>
          </p:cNvGraphicFramePr>
          <p:nvPr/>
        </p:nvGraphicFramePr>
        <p:xfrm>
          <a:off x="2858850" y="6371788"/>
          <a:ext cx="841148" cy="426720"/>
        </p:xfrm>
        <a:graphic>
          <a:graphicData uri="http://schemas.openxmlformats.org/drawingml/2006/table">
            <a:tbl>
              <a:tblPr firstRow="1" bandRow="1">
                <a:tableStyleId>{00A15C55-8517-42AA-B614-E9B94910E393}</a:tableStyleId>
              </a:tblPr>
              <a:tblGrid>
                <a:gridCol w="841148">
                  <a:extLst>
                    <a:ext uri="{9D8B030D-6E8A-4147-A177-3AD203B41FA5}">
                      <a16:colId xmlns:a16="http://schemas.microsoft.com/office/drawing/2014/main" val="13099369"/>
                    </a:ext>
                  </a:extLst>
                </a:gridCol>
              </a:tblGrid>
              <a:tr h="135655">
                <a:tc>
                  <a:txBody>
                    <a:bodyPr/>
                    <a:lstStyle/>
                    <a:p>
                      <a:pPr algn="ctr"/>
                      <a:r>
                        <a:rPr lang="zh-CN" altLang="en-US" sz="800" dirty="0">
                          <a:solidFill>
                            <a:sysClr val="windowText" lastClr="000000"/>
                          </a:solidFill>
                        </a:rPr>
                        <a:t>最早到此时间</a:t>
                      </a:r>
                    </a:p>
                  </a:txBody>
                  <a:tcPr/>
                </a:tc>
                <a:extLst>
                  <a:ext uri="{0D108BD9-81ED-4DB2-BD59-A6C34878D82A}">
                    <a16:rowId xmlns:a16="http://schemas.microsoft.com/office/drawing/2014/main" val="1407429700"/>
                  </a:ext>
                </a:extLst>
              </a:tr>
              <a:tr h="135655">
                <a:tc>
                  <a:txBody>
                    <a:bodyPr/>
                    <a:lstStyle/>
                    <a:p>
                      <a:pPr algn="ctr"/>
                      <a:r>
                        <a:rPr lang="en-US" altLang="zh-CN" sz="800" dirty="0"/>
                        <a:t>9:10</a:t>
                      </a:r>
                      <a:endParaRPr lang="zh-CN" altLang="en-US" sz="800" dirty="0"/>
                    </a:p>
                  </a:txBody>
                  <a:tcPr/>
                </a:tc>
                <a:extLst>
                  <a:ext uri="{0D108BD9-81ED-4DB2-BD59-A6C34878D82A}">
                    <a16:rowId xmlns:a16="http://schemas.microsoft.com/office/drawing/2014/main" val="4060121095"/>
                  </a:ext>
                </a:extLst>
              </a:tr>
            </a:tbl>
          </a:graphicData>
        </a:graphic>
      </p:graphicFrame>
      <p:sp>
        <p:nvSpPr>
          <p:cNvPr id="43" name="文本框 42"/>
          <p:cNvSpPr txBox="1"/>
          <p:nvPr/>
        </p:nvSpPr>
        <p:spPr>
          <a:xfrm>
            <a:off x="2211721" y="5930964"/>
            <a:ext cx="415498" cy="369332"/>
          </a:xfrm>
          <a:prstGeom prst="rect">
            <a:avLst/>
          </a:prstGeom>
          <a:noFill/>
        </p:spPr>
        <p:txBody>
          <a:bodyPr wrap="none" rtlCol="0">
            <a:spAutoFit/>
          </a:bodyPr>
          <a:lstStyle/>
          <a:p>
            <a:r>
              <a:rPr lang="en-US" altLang="zh-CN" dirty="0"/>
              <a:t>…</a:t>
            </a:r>
            <a:endParaRPr lang="zh-CN" altLang="en-US" dirty="0"/>
          </a:p>
        </p:txBody>
      </p:sp>
      <p:sp>
        <p:nvSpPr>
          <p:cNvPr id="49" name="文本框 48"/>
          <p:cNvSpPr txBox="1"/>
          <p:nvPr/>
        </p:nvSpPr>
        <p:spPr>
          <a:xfrm>
            <a:off x="4229237" y="5782432"/>
            <a:ext cx="670376" cy="307777"/>
          </a:xfrm>
          <a:prstGeom prst="rect">
            <a:avLst/>
          </a:prstGeom>
          <a:noFill/>
        </p:spPr>
        <p:txBody>
          <a:bodyPr wrap="square" rtlCol="0">
            <a:spAutoFit/>
          </a:bodyPr>
          <a:lstStyle/>
          <a:p>
            <a:r>
              <a:rPr lang="zh-CN" altLang="en-US" sz="1400" dirty="0"/>
              <a:t>道路</a:t>
            </a:r>
            <a:r>
              <a:rPr lang="en-US" altLang="zh-CN" sz="1400" dirty="0"/>
              <a:t>A</a:t>
            </a:r>
            <a:endParaRPr lang="zh-CN" altLang="en-US" sz="1400" dirty="0"/>
          </a:p>
        </p:txBody>
      </p:sp>
      <p:graphicFrame>
        <p:nvGraphicFramePr>
          <p:cNvPr id="24" name="表格 23"/>
          <p:cNvGraphicFramePr>
            <a:graphicFrameLocks noGrp="1"/>
          </p:cNvGraphicFramePr>
          <p:nvPr/>
        </p:nvGraphicFramePr>
        <p:xfrm>
          <a:off x="3781564" y="5368682"/>
          <a:ext cx="701113" cy="426720"/>
        </p:xfrm>
        <a:graphic>
          <a:graphicData uri="http://schemas.openxmlformats.org/drawingml/2006/table">
            <a:tbl>
              <a:tblPr firstRow="1" bandRow="1">
                <a:tableStyleId>{00A15C55-8517-42AA-B614-E9B94910E393}</a:tableStyleId>
              </a:tblPr>
              <a:tblGrid>
                <a:gridCol w="701113">
                  <a:extLst>
                    <a:ext uri="{9D8B030D-6E8A-4147-A177-3AD203B41FA5}">
                      <a16:colId xmlns:a16="http://schemas.microsoft.com/office/drawing/2014/main" val="13099369"/>
                    </a:ext>
                  </a:extLst>
                </a:gridCol>
              </a:tblGrid>
              <a:tr h="135655">
                <a:tc>
                  <a:txBody>
                    <a:bodyPr/>
                    <a:lstStyle/>
                    <a:p>
                      <a:pPr algn="ctr"/>
                      <a:r>
                        <a:rPr lang="en-US" altLang="zh-CN" sz="800" dirty="0">
                          <a:solidFill>
                            <a:sysClr val="windowText" lastClr="000000"/>
                          </a:solidFill>
                        </a:rPr>
                        <a:t>c[B](9:05)</a:t>
                      </a:r>
                      <a:endParaRPr lang="zh-CN" altLang="en-US" sz="800" dirty="0">
                        <a:solidFill>
                          <a:sysClr val="windowText" lastClr="000000"/>
                        </a:solidFill>
                      </a:endParaRPr>
                    </a:p>
                  </a:txBody>
                  <a:tcPr/>
                </a:tc>
                <a:extLst>
                  <a:ext uri="{0D108BD9-81ED-4DB2-BD59-A6C34878D82A}">
                    <a16:rowId xmlns:a16="http://schemas.microsoft.com/office/drawing/2014/main" val="1407429700"/>
                  </a:ext>
                </a:extLst>
              </a:tr>
              <a:tr h="135655">
                <a:tc>
                  <a:txBody>
                    <a:bodyPr/>
                    <a:lstStyle/>
                    <a:p>
                      <a:pPr algn="ctr"/>
                      <a:r>
                        <a:rPr lang="en-US" altLang="zh-CN" sz="800" dirty="0"/>
                        <a:t>15</a:t>
                      </a:r>
                      <a:r>
                        <a:rPr lang="zh-CN" altLang="en-US" sz="800" dirty="0"/>
                        <a:t>分钟</a:t>
                      </a:r>
                    </a:p>
                  </a:txBody>
                  <a:tcPr/>
                </a:tc>
                <a:extLst>
                  <a:ext uri="{0D108BD9-81ED-4DB2-BD59-A6C34878D82A}">
                    <a16:rowId xmlns:a16="http://schemas.microsoft.com/office/drawing/2014/main" val="4060121095"/>
                  </a:ext>
                </a:extLst>
              </a:tr>
            </a:tbl>
          </a:graphicData>
        </a:graphic>
      </p:graphicFrame>
      <p:graphicFrame>
        <p:nvGraphicFramePr>
          <p:cNvPr id="26" name="表格 25"/>
          <p:cNvGraphicFramePr>
            <a:graphicFrameLocks noGrp="1"/>
          </p:cNvGraphicFramePr>
          <p:nvPr/>
        </p:nvGraphicFramePr>
        <p:xfrm>
          <a:off x="4235126" y="6040148"/>
          <a:ext cx="701113" cy="426720"/>
        </p:xfrm>
        <a:graphic>
          <a:graphicData uri="http://schemas.openxmlformats.org/drawingml/2006/table">
            <a:tbl>
              <a:tblPr firstRow="1" bandRow="1">
                <a:tableStyleId>{00A15C55-8517-42AA-B614-E9B94910E393}</a:tableStyleId>
              </a:tblPr>
              <a:tblGrid>
                <a:gridCol w="701113">
                  <a:extLst>
                    <a:ext uri="{9D8B030D-6E8A-4147-A177-3AD203B41FA5}">
                      <a16:colId xmlns:a16="http://schemas.microsoft.com/office/drawing/2014/main" val="13099369"/>
                    </a:ext>
                  </a:extLst>
                </a:gridCol>
              </a:tblGrid>
              <a:tr h="135655">
                <a:tc>
                  <a:txBody>
                    <a:bodyPr/>
                    <a:lstStyle/>
                    <a:p>
                      <a:pPr algn="ctr"/>
                      <a:r>
                        <a:rPr lang="en-US" altLang="zh-CN" sz="800" dirty="0">
                          <a:solidFill>
                            <a:sysClr val="windowText" lastClr="000000"/>
                          </a:solidFill>
                        </a:rPr>
                        <a:t>c[A](9:10)</a:t>
                      </a:r>
                      <a:endParaRPr lang="zh-CN" altLang="en-US" sz="800" dirty="0">
                        <a:solidFill>
                          <a:sysClr val="windowText" lastClr="000000"/>
                        </a:solidFill>
                      </a:endParaRPr>
                    </a:p>
                  </a:txBody>
                  <a:tcPr/>
                </a:tc>
                <a:extLst>
                  <a:ext uri="{0D108BD9-81ED-4DB2-BD59-A6C34878D82A}">
                    <a16:rowId xmlns:a16="http://schemas.microsoft.com/office/drawing/2014/main" val="1407429700"/>
                  </a:ext>
                </a:extLst>
              </a:tr>
              <a:tr h="135655">
                <a:tc>
                  <a:txBody>
                    <a:bodyPr/>
                    <a:lstStyle/>
                    <a:p>
                      <a:pPr algn="ctr"/>
                      <a:r>
                        <a:rPr lang="en-US" altLang="zh-CN" sz="800" dirty="0"/>
                        <a:t>8</a:t>
                      </a:r>
                      <a:r>
                        <a:rPr lang="zh-CN" altLang="en-US" sz="800" dirty="0"/>
                        <a:t>分钟</a:t>
                      </a:r>
                    </a:p>
                  </a:txBody>
                  <a:tcPr/>
                </a:tc>
                <a:extLst>
                  <a:ext uri="{0D108BD9-81ED-4DB2-BD59-A6C34878D82A}">
                    <a16:rowId xmlns:a16="http://schemas.microsoft.com/office/drawing/2014/main" val="4060121095"/>
                  </a:ext>
                </a:extLst>
              </a:tr>
            </a:tbl>
          </a:graphicData>
        </a:graphic>
      </p:graphicFrame>
      <p:graphicFrame>
        <p:nvGraphicFramePr>
          <p:cNvPr id="30" name="表格 29"/>
          <p:cNvGraphicFramePr>
            <a:graphicFrameLocks noGrp="1"/>
          </p:cNvGraphicFramePr>
          <p:nvPr/>
        </p:nvGraphicFramePr>
        <p:xfrm>
          <a:off x="5261527" y="5442127"/>
          <a:ext cx="841148" cy="426720"/>
        </p:xfrm>
        <a:graphic>
          <a:graphicData uri="http://schemas.openxmlformats.org/drawingml/2006/table">
            <a:tbl>
              <a:tblPr firstRow="1" bandRow="1">
                <a:tableStyleId>{00A15C55-8517-42AA-B614-E9B94910E393}</a:tableStyleId>
              </a:tblPr>
              <a:tblGrid>
                <a:gridCol w="841148">
                  <a:extLst>
                    <a:ext uri="{9D8B030D-6E8A-4147-A177-3AD203B41FA5}">
                      <a16:colId xmlns:a16="http://schemas.microsoft.com/office/drawing/2014/main" val="13099369"/>
                    </a:ext>
                  </a:extLst>
                </a:gridCol>
              </a:tblGrid>
              <a:tr h="135655">
                <a:tc>
                  <a:txBody>
                    <a:bodyPr/>
                    <a:lstStyle/>
                    <a:p>
                      <a:pPr algn="ctr"/>
                      <a:r>
                        <a:rPr lang="zh-CN" altLang="en-US" sz="800" dirty="0">
                          <a:solidFill>
                            <a:sysClr val="windowText" lastClr="000000"/>
                          </a:solidFill>
                        </a:rPr>
                        <a:t>最早到此时间</a:t>
                      </a:r>
                    </a:p>
                  </a:txBody>
                  <a:tcPr/>
                </a:tc>
                <a:extLst>
                  <a:ext uri="{0D108BD9-81ED-4DB2-BD59-A6C34878D82A}">
                    <a16:rowId xmlns:a16="http://schemas.microsoft.com/office/drawing/2014/main" val="1407429700"/>
                  </a:ext>
                </a:extLst>
              </a:tr>
              <a:tr h="135655">
                <a:tc>
                  <a:txBody>
                    <a:bodyPr/>
                    <a:lstStyle/>
                    <a:p>
                      <a:pPr algn="ctr"/>
                      <a:r>
                        <a:rPr lang="en-US" altLang="zh-CN" sz="800" dirty="0"/>
                        <a:t>9:18</a:t>
                      </a:r>
                      <a:endParaRPr lang="zh-CN" altLang="en-US" sz="800" dirty="0"/>
                    </a:p>
                  </a:txBody>
                  <a:tcPr/>
                </a:tc>
                <a:extLst>
                  <a:ext uri="{0D108BD9-81ED-4DB2-BD59-A6C34878D82A}">
                    <a16:rowId xmlns:a16="http://schemas.microsoft.com/office/drawing/2014/main" val="4060121095"/>
                  </a:ext>
                </a:extLst>
              </a:tr>
            </a:tbl>
          </a:graphicData>
        </a:graphic>
      </p:graphicFrame>
      <p:sp>
        <p:nvSpPr>
          <p:cNvPr id="15" name="文本框 14"/>
          <p:cNvSpPr txBox="1"/>
          <p:nvPr/>
        </p:nvSpPr>
        <p:spPr>
          <a:xfrm>
            <a:off x="5843770" y="5129511"/>
            <a:ext cx="3179802" cy="307777"/>
          </a:xfrm>
          <a:prstGeom prst="rect">
            <a:avLst/>
          </a:prstGeom>
          <a:noFill/>
        </p:spPr>
        <p:txBody>
          <a:bodyPr wrap="square" rtlCol="0">
            <a:spAutoFit/>
          </a:bodyPr>
          <a:lstStyle/>
          <a:p>
            <a:r>
              <a:rPr lang="zh-CN" altLang="en-US" sz="1400"/>
              <a:t>设只有</a:t>
            </a:r>
            <a:r>
              <a:rPr lang="zh-CN" altLang="en-US" sz="1400" dirty="0"/>
              <a:t>两条可以进入该路口的道路</a:t>
            </a:r>
          </a:p>
        </p:txBody>
      </p:sp>
      <p:sp>
        <p:nvSpPr>
          <p:cNvPr id="29" name="文本占位符 6">
            <a:extLst>
              <a:ext uri="{FF2B5EF4-FFF2-40B4-BE49-F238E27FC236}">
                <a16:creationId xmlns:a16="http://schemas.microsoft.com/office/drawing/2014/main" id="{777FD3DE-769E-44B6-87B3-4B33296877F3}"/>
              </a:ext>
            </a:extLst>
          </p:cNvPr>
          <p:cNvSpPr>
            <a:spLocks noGrp="1"/>
          </p:cNvSpPr>
          <p:nvPr>
            <p:ph type="body" sz="quarter" idx="10"/>
          </p:nvPr>
        </p:nvSpPr>
        <p:spPr>
          <a:xfrm>
            <a:off x="476518" y="0"/>
            <a:ext cx="1740902" cy="291600"/>
          </a:xfrm>
        </p:spPr>
        <p:txBody>
          <a:bodyPr/>
          <a:lstStyle/>
          <a:p>
            <a:r>
              <a:rPr lang="en-US" altLang="zh-CN"/>
              <a:t>Introduction</a:t>
            </a:r>
            <a:endParaRPr lang="zh-CN" altLang="en-US"/>
          </a:p>
        </p:txBody>
      </p:sp>
      <p:sp>
        <p:nvSpPr>
          <p:cNvPr id="31" name="文本占位符 7">
            <a:extLst>
              <a:ext uri="{FF2B5EF4-FFF2-40B4-BE49-F238E27FC236}">
                <a16:creationId xmlns:a16="http://schemas.microsoft.com/office/drawing/2014/main" id="{E155A374-9DDA-4F26-89A6-E695FF7EBB1B}"/>
              </a:ext>
            </a:extLst>
          </p:cNvPr>
          <p:cNvSpPr>
            <a:spLocks noGrp="1"/>
          </p:cNvSpPr>
          <p:nvPr>
            <p:ph type="body" sz="quarter" idx="14"/>
          </p:nvPr>
        </p:nvSpPr>
        <p:spPr>
          <a:xfrm>
            <a:off x="2151844" y="0"/>
            <a:ext cx="2331255" cy="291600"/>
          </a:xfrm>
        </p:spPr>
        <p:txBody>
          <a:bodyPr/>
          <a:lstStyle/>
          <a:p>
            <a:r>
              <a:rPr lang="zh-CN" altLang="en-US"/>
              <a:t>具体用例的需求分析</a:t>
            </a:r>
          </a:p>
        </p:txBody>
      </p:sp>
    </p:spTree>
    <p:extLst>
      <p:ext uri="{BB962C8B-B14F-4D97-AF65-F5344CB8AC3E}">
        <p14:creationId xmlns:p14="http://schemas.microsoft.com/office/powerpoint/2010/main" val="3729201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求</a:t>
            </a:r>
            <a:r>
              <a:rPr lang="en-US" altLang="zh-CN"/>
              <a:t>c[e](t)</a:t>
            </a:r>
            <a:r>
              <a:rPr lang="zh-CN" altLang="en-US"/>
              <a:t>具体过程 </a:t>
            </a:r>
            <a:r>
              <a:rPr lang="en-US" altLang="zh-CN"/>
              <a:t>&amp; </a:t>
            </a:r>
            <a:r>
              <a:rPr lang="zh-CN" altLang="en-US"/>
              <a:t>相应查询需求</a:t>
            </a:r>
            <a:endParaRPr lang="zh-CN" altLang="en-US" dirty="0"/>
          </a:p>
        </p:txBody>
      </p:sp>
      <p:sp>
        <p:nvSpPr>
          <p:cNvPr id="3" name="内容占位符 2"/>
          <p:cNvSpPr>
            <a:spLocks noGrp="1"/>
          </p:cNvSpPr>
          <p:nvPr>
            <p:ph idx="1"/>
          </p:nvPr>
        </p:nvSpPr>
        <p:spPr>
          <a:xfrm>
            <a:off x="476518" y="1181109"/>
            <a:ext cx="8038832" cy="4187725"/>
          </a:xfrm>
        </p:spPr>
        <p:txBody>
          <a:bodyPr>
            <a:normAutofit fontScale="70000" lnSpcReduction="20000"/>
          </a:bodyPr>
          <a:lstStyle/>
          <a:p>
            <a:pPr>
              <a:lnSpc>
                <a:spcPct val="120000"/>
              </a:lnSpc>
            </a:pPr>
            <a:r>
              <a:rPr lang="zh-CN" altLang="en-US" dirty="0"/>
              <a:t>求</a:t>
            </a:r>
            <a:r>
              <a:rPr lang="en-US" altLang="zh-CN" dirty="0"/>
              <a:t>c[e](t)</a:t>
            </a:r>
            <a:r>
              <a:rPr lang="zh-CN" altLang="en-US" dirty="0"/>
              <a:t>的具体过程（以道路</a:t>
            </a:r>
            <a:r>
              <a:rPr lang="en-US" altLang="zh-CN" dirty="0"/>
              <a:t>A</a:t>
            </a:r>
            <a:r>
              <a:rPr lang="zh-CN" altLang="en-US" dirty="0"/>
              <a:t>为例，即</a:t>
            </a:r>
            <a:r>
              <a:rPr lang="en-US" altLang="zh-CN" dirty="0"/>
              <a:t>c[A](9:10)</a:t>
            </a:r>
            <a:r>
              <a:rPr lang="zh-CN" altLang="en-US" dirty="0"/>
              <a:t>）</a:t>
            </a:r>
            <a:endParaRPr lang="en-US" altLang="zh-CN" dirty="0"/>
          </a:p>
          <a:p>
            <a:pPr marL="685800" lvl="1" indent="-342900">
              <a:lnSpc>
                <a:spcPct val="120000"/>
              </a:lnSpc>
              <a:buFont typeface="+mj-lt"/>
              <a:buAutoNum type="arabicPeriod"/>
            </a:pPr>
            <a:r>
              <a:rPr lang="zh-CN" altLang="en-US" dirty="0"/>
              <a:t>设定变量</a:t>
            </a:r>
            <a:r>
              <a:rPr lang="en-US" altLang="zh-CN" dirty="0"/>
              <a:t>eat(Earliest Arrive Time)</a:t>
            </a:r>
            <a:r>
              <a:rPr lang="zh-CN" altLang="en-US" dirty="0"/>
              <a:t>为</a:t>
            </a:r>
            <a:r>
              <a:rPr lang="en-US" altLang="zh-CN" dirty="0"/>
              <a:t>+Infinity</a:t>
            </a:r>
          </a:p>
          <a:p>
            <a:pPr marL="685800" lvl="1" indent="-342900">
              <a:lnSpc>
                <a:spcPct val="120000"/>
              </a:lnSpc>
              <a:buFont typeface="+mj-lt"/>
              <a:buAutoNum type="arabicPeriod"/>
            </a:pPr>
            <a:r>
              <a:rPr lang="zh-CN" altLang="en-US" dirty="0"/>
              <a:t>查询</a:t>
            </a:r>
            <a:r>
              <a:rPr lang="en-US" altLang="zh-CN" dirty="0"/>
              <a:t>t</a:t>
            </a:r>
            <a:r>
              <a:rPr lang="zh-CN" altLang="en-US" dirty="0"/>
              <a:t>时刻（</a:t>
            </a:r>
            <a:r>
              <a:rPr lang="en-US" altLang="zh-CN" dirty="0"/>
              <a:t>9:10</a:t>
            </a:r>
            <a:r>
              <a:rPr lang="zh-CN" altLang="en-US" dirty="0"/>
              <a:t>）的</a:t>
            </a:r>
            <a:r>
              <a:rPr lang="en-US" altLang="zh-CN" dirty="0"/>
              <a:t>estimate travel-time</a:t>
            </a:r>
            <a:r>
              <a:rPr lang="zh-CN" altLang="en-US" dirty="0"/>
              <a:t>，得</a:t>
            </a:r>
            <a:r>
              <a:rPr lang="en-US" altLang="zh-CN" dirty="0"/>
              <a:t>11</a:t>
            </a:r>
            <a:r>
              <a:rPr lang="zh-CN" altLang="en-US" dirty="0"/>
              <a:t>分钟</a:t>
            </a:r>
            <a:endParaRPr lang="en-US" altLang="zh-CN" dirty="0"/>
          </a:p>
          <a:p>
            <a:pPr marL="685800" lvl="1" indent="-342900">
              <a:lnSpc>
                <a:spcPct val="120000"/>
              </a:lnSpc>
              <a:buFont typeface="+mj-lt"/>
              <a:buAutoNum type="arabicPeriod"/>
            </a:pPr>
            <a:r>
              <a:rPr lang="zh-CN" altLang="en-US" dirty="0"/>
              <a:t>计算当前最早到达时间，若小于</a:t>
            </a:r>
            <a:r>
              <a:rPr lang="en-US" altLang="zh-CN" dirty="0"/>
              <a:t>eat</a:t>
            </a:r>
            <a:r>
              <a:rPr lang="zh-CN" altLang="en-US" dirty="0"/>
              <a:t>则更新</a:t>
            </a:r>
            <a:r>
              <a:rPr lang="en-US" altLang="zh-CN" dirty="0"/>
              <a:t>eat</a:t>
            </a:r>
            <a:r>
              <a:rPr lang="zh-CN" altLang="en-US" dirty="0"/>
              <a:t>（</a:t>
            </a:r>
            <a:r>
              <a:rPr lang="en-US" altLang="zh-CN" dirty="0"/>
              <a:t>9:21</a:t>
            </a:r>
            <a:r>
              <a:rPr lang="zh-CN" altLang="en-US" dirty="0"/>
              <a:t>）</a:t>
            </a:r>
            <a:endParaRPr lang="en-US" altLang="zh-CN" dirty="0"/>
          </a:p>
          <a:p>
            <a:pPr marL="685800" lvl="1" indent="-342900">
              <a:lnSpc>
                <a:spcPct val="120000"/>
              </a:lnSpc>
              <a:buFont typeface="+mj-lt"/>
              <a:buAutoNum type="arabicPeriod"/>
            </a:pPr>
            <a:r>
              <a:rPr lang="zh-CN" altLang="en-US" dirty="0"/>
              <a:t>查询下一个</a:t>
            </a:r>
            <a:r>
              <a:rPr lang="en-US" altLang="zh-CN" dirty="0"/>
              <a:t>entry</a:t>
            </a:r>
            <a:r>
              <a:rPr lang="zh-CN" altLang="en-US" dirty="0"/>
              <a:t>的</a:t>
            </a:r>
            <a:r>
              <a:rPr lang="en-US" altLang="zh-CN" dirty="0"/>
              <a:t>TIME</a:t>
            </a:r>
            <a:r>
              <a:rPr lang="zh-CN" altLang="en-US" dirty="0"/>
              <a:t>，若</a:t>
            </a:r>
            <a:r>
              <a:rPr lang="en-US" altLang="zh-CN" dirty="0"/>
              <a:t>eat</a:t>
            </a:r>
            <a:r>
              <a:rPr lang="zh-CN" altLang="en-US" dirty="0"/>
              <a:t>小于该值则</a:t>
            </a:r>
            <a:r>
              <a:rPr lang="en-US" altLang="zh-CN" dirty="0"/>
              <a:t>GOTO5</a:t>
            </a:r>
            <a:r>
              <a:rPr lang="zh-CN" altLang="en-US" dirty="0"/>
              <a:t>，否则查询下一个</a:t>
            </a:r>
            <a:r>
              <a:rPr lang="en-US" altLang="zh-CN" dirty="0"/>
              <a:t>entry</a:t>
            </a:r>
            <a:r>
              <a:rPr lang="zh-CN" altLang="en-US" dirty="0"/>
              <a:t>的</a:t>
            </a:r>
            <a:r>
              <a:rPr lang="en-US" altLang="zh-CN" dirty="0"/>
              <a:t>estimate travel-time</a:t>
            </a:r>
            <a:r>
              <a:rPr lang="zh-CN" altLang="en-US" dirty="0"/>
              <a:t>并</a:t>
            </a:r>
            <a:r>
              <a:rPr lang="en-US" altLang="zh-CN" dirty="0"/>
              <a:t>GOTO 3</a:t>
            </a:r>
          </a:p>
          <a:p>
            <a:pPr marL="685800" lvl="1" indent="-342900">
              <a:lnSpc>
                <a:spcPct val="120000"/>
              </a:lnSpc>
              <a:buFont typeface="+mj-lt"/>
              <a:buAutoNum type="arabicPeriod"/>
            </a:pPr>
            <a:r>
              <a:rPr lang="zh-CN" altLang="en-US" dirty="0"/>
              <a:t>返回</a:t>
            </a:r>
            <a:r>
              <a:rPr lang="en-US" altLang="zh-CN" dirty="0"/>
              <a:t>eat-t</a:t>
            </a:r>
          </a:p>
          <a:p>
            <a:pPr>
              <a:lnSpc>
                <a:spcPct val="120000"/>
              </a:lnSpc>
            </a:pPr>
            <a:r>
              <a:rPr lang="zh-CN" altLang="en-US" dirty="0"/>
              <a:t>基本查询需求</a:t>
            </a:r>
            <a:endParaRPr lang="en-US" altLang="zh-CN" dirty="0"/>
          </a:p>
          <a:p>
            <a:pPr lvl="1">
              <a:lnSpc>
                <a:spcPct val="120000"/>
              </a:lnSpc>
            </a:pPr>
            <a:r>
              <a:rPr lang="zh-CN" altLang="en-US" dirty="0">
                <a:solidFill>
                  <a:srgbClr val="FF0000"/>
                </a:solidFill>
              </a:rPr>
              <a:t>对于某个时态属性，给定时间起点，返回一个指向该</a:t>
            </a:r>
            <a:r>
              <a:rPr lang="en-US" altLang="zh-CN" dirty="0">
                <a:solidFill>
                  <a:srgbClr val="FF0000"/>
                </a:solidFill>
              </a:rPr>
              <a:t>entry</a:t>
            </a:r>
            <a:r>
              <a:rPr lang="zh-CN" altLang="en-US" dirty="0">
                <a:solidFill>
                  <a:srgbClr val="FF0000"/>
                </a:solidFill>
              </a:rPr>
              <a:t>的游标，对该游标进行迭代可以查询到后面每个在时间上相邻递增的</a:t>
            </a:r>
            <a:r>
              <a:rPr lang="en-US" altLang="zh-CN" dirty="0">
                <a:solidFill>
                  <a:srgbClr val="FF0000"/>
                </a:solidFill>
              </a:rPr>
              <a:t>entry(time, value)</a:t>
            </a:r>
          </a:p>
          <a:p>
            <a:pPr lvl="1">
              <a:lnSpc>
                <a:spcPct val="120000"/>
              </a:lnSpc>
            </a:pPr>
            <a:r>
              <a:rPr lang="zh-CN" altLang="en-US" dirty="0"/>
              <a:t>设定或更新某</a:t>
            </a:r>
            <a:r>
              <a:rPr lang="en-US" altLang="zh-CN" dirty="0"/>
              <a:t>entity</a:t>
            </a:r>
            <a:r>
              <a:rPr lang="zh-CN" altLang="en-US" dirty="0"/>
              <a:t>的静态属性</a:t>
            </a:r>
            <a:endParaRPr lang="en-US" altLang="zh-CN" dirty="0"/>
          </a:p>
          <a:p>
            <a:pPr lvl="1">
              <a:lnSpc>
                <a:spcPct val="120000"/>
              </a:lnSpc>
            </a:pPr>
            <a:r>
              <a:rPr lang="zh-CN" altLang="en-US" dirty="0"/>
              <a:t>设定或更新某</a:t>
            </a:r>
            <a:r>
              <a:rPr lang="en-US" altLang="zh-CN" dirty="0"/>
              <a:t>entity</a:t>
            </a:r>
            <a:r>
              <a:rPr lang="zh-CN" altLang="en-US" dirty="0"/>
              <a:t>的时态属性</a:t>
            </a:r>
            <a:endParaRPr lang="en-US" altLang="zh-CN" dirty="0"/>
          </a:p>
        </p:txBody>
      </p:sp>
      <p:sp>
        <p:nvSpPr>
          <p:cNvPr id="54" name="下箭头 53"/>
          <p:cNvSpPr/>
          <p:nvPr/>
        </p:nvSpPr>
        <p:spPr>
          <a:xfrm>
            <a:off x="4572000" y="5183614"/>
            <a:ext cx="542344" cy="1309260"/>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a:t>遍历</a:t>
            </a:r>
          </a:p>
        </p:txBody>
      </p:sp>
      <p:sp>
        <p:nvSpPr>
          <p:cNvPr id="8" name="文本占位符 6">
            <a:extLst>
              <a:ext uri="{FF2B5EF4-FFF2-40B4-BE49-F238E27FC236}">
                <a16:creationId xmlns:a16="http://schemas.microsoft.com/office/drawing/2014/main" id="{6925E312-ED3A-45C6-B0AA-60E74F57720D}"/>
              </a:ext>
            </a:extLst>
          </p:cNvPr>
          <p:cNvSpPr>
            <a:spLocks noGrp="1"/>
          </p:cNvSpPr>
          <p:nvPr>
            <p:ph type="body" sz="quarter" idx="10"/>
          </p:nvPr>
        </p:nvSpPr>
        <p:spPr>
          <a:xfrm>
            <a:off x="476518" y="0"/>
            <a:ext cx="1740902" cy="291600"/>
          </a:xfrm>
        </p:spPr>
        <p:txBody>
          <a:bodyPr/>
          <a:lstStyle/>
          <a:p>
            <a:r>
              <a:rPr lang="en-US" altLang="zh-CN"/>
              <a:t>Introduction</a:t>
            </a:r>
            <a:endParaRPr lang="zh-CN" altLang="en-US"/>
          </a:p>
        </p:txBody>
      </p:sp>
      <p:sp>
        <p:nvSpPr>
          <p:cNvPr id="9" name="文本占位符 7">
            <a:extLst>
              <a:ext uri="{FF2B5EF4-FFF2-40B4-BE49-F238E27FC236}">
                <a16:creationId xmlns:a16="http://schemas.microsoft.com/office/drawing/2014/main" id="{E71BCAF3-1C1A-47CB-A9B2-E563B0E06E08}"/>
              </a:ext>
            </a:extLst>
          </p:cNvPr>
          <p:cNvSpPr>
            <a:spLocks noGrp="1"/>
          </p:cNvSpPr>
          <p:nvPr>
            <p:ph type="body" sz="quarter" idx="14"/>
          </p:nvPr>
        </p:nvSpPr>
        <p:spPr>
          <a:xfrm>
            <a:off x="2151844" y="0"/>
            <a:ext cx="2331255" cy="291600"/>
          </a:xfrm>
        </p:spPr>
        <p:txBody>
          <a:bodyPr/>
          <a:lstStyle/>
          <a:p>
            <a:r>
              <a:rPr lang="zh-CN" altLang="en-US"/>
              <a:t>具体用例的需求分析</a:t>
            </a:r>
          </a:p>
        </p:txBody>
      </p:sp>
      <p:graphicFrame>
        <p:nvGraphicFramePr>
          <p:cNvPr id="10" name="表格 9">
            <a:extLst>
              <a:ext uri="{FF2B5EF4-FFF2-40B4-BE49-F238E27FC236}">
                <a16:creationId xmlns:a16="http://schemas.microsoft.com/office/drawing/2014/main" id="{823B9BFA-B302-41DC-886F-74D860949D77}"/>
              </a:ext>
            </a:extLst>
          </p:cNvPr>
          <p:cNvGraphicFramePr>
            <a:graphicFrameLocks noGrp="1"/>
          </p:cNvGraphicFramePr>
          <p:nvPr>
            <p:extLst>
              <p:ext uri="{D42A27DB-BD31-4B8C-83A1-F6EECF244321}">
                <p14:modId xmlns:p14="http://schemas.microsoft.com/office/powerpoint/2010/main" val="442485043"/>
              </p:ext>
            </p:extLst>
          </p:nvPr>
        </p:nvGraphicFramePr>
        <p:xfrm>
          <a:off x="5276653" y="4439215"/>
          <a:ext cx="3629352" cy="2240280"/>
        </p:xfrm>
        <a:graphic>
          <a:graphicData uri="http://schemas.openxmlformats.org/drawingml/2006/table">
            <a:tbl>
              <a:tblPr firstRow="1" bandRow="1">
                <a:tableStyleId>{5C22544A-7EE6-4342-B048-85BDC9FD1C3A}</a:tableStyleId>
              </a:tblPr>
              <a:tblGrid>
                <a:gridCol w="888973">
                  <a:extLst>
                    <a:ext uri="{9D8B030D-6E8A-4147-A177-3AD203B41FA5}">
                      <a16:colId xmlns:a16="http://schemas.microsoft.com/office/drawing/2014/main" val="1364618269"/>
                    </a:ext>
                  </a:extLst>
                </a:gridCol>
                <a:gridCol w="890250">
                  <a:extLst>
                    <a:ext uri="{9D8B030D-6E8A-4147-A177-3AD203B41FA5}">
                      <a16:colId xmlns:a16="http://schemas.microsoft.com/office/drawing/2014/main" val="3490643655"/>
                    </a:ext>
                  </a:extLst>
                </a:gridCol>
                <a:gridCol w="1290181">
                  <a:extLst>
                    <a:ext uri="{9D8B030D-6E8A-4147-A177-3AD203B41FA5}">
                      <a16:colId xmlns:a16="http://schemas.microsoft.com/office/drawing/2014/main" val="2551713616"/>
                    </a:ext>
                  </a:extLst>
                </a:gridCol>
                <a:gridCol w="559948">
                  <a:extLst>
                    <a:ext uri="{9D8B030D-6E8A-4147-A177-3AD203B41FA5}">
                      <a16:colId xmlns:a16="http://schemas.microsoft.com/office/drawing/2014/main" val="3628305962"/>
                    </a:ext>
                  </a:extLst>
                </a:gridCol>
              </a:tblGrid>
              <a:tr h="317071">
                <a:tc>
                  <a:txBody>
                    <a:bodyPr/>
                    <a:lstStyle/>
                    <a:p>
                      <a:r>
                        <a:rPr lang="en-US" altLang="zh-CN" sz="1100" dirty="0"/>
                        <a:t>TIME</a:t>
                      </a:r>
                      <a:endParaRPr lang="zh-CN" altLang="en-US" sz="1100" dirty="0"/>
                    </a:p>
                  </a:txBody>
                  <a:tcPr/>
                </a:tc>
                <a:tc>
                  <a:txBody>
                    <a:bodyPr/>
                    <a:lstStyle/>
                    <a:p>
                      <a:r>
                        <a:rPr lang="en-US" altLang="zh-CN" sz="1100"/>
                        <a:t>estimate </a:t>
                      </a:r>
                      <a:r>
                        <a:rPr lang="en-US" altLang="zh-CN" sz="1100" dirty="0"/>
                        <a:t>travel-time</a:t>
                      </a:r>
                      <a:endParaRPr lang="zh-CN" altLang="en-US" sz="11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sz="1100">
                          <a:solidFill>
                            <a:sysClr val="windowText" lastClr="000000"/>
                          </a:solidFill>
                        </a:rPr>
                        <a:t>最早到达时间 </a:t>
                      </a:r>
                      <a:r>
                        <a:rPr lang="en-US" altLang="zh-CN" sz="1100">
                          <a:solidFill>
                            <a:sysClr val="windowText" lastClr="000000"/>
                          </a:solidFill>
                        </a:rPr>
                        <a:t>(EAT)</a:t>
                      </a:r>
                      <a:endParaRPr lang="zh-CN" altLang="en-US" sz="1100" dirty="0">
                        <a:solidFill>
                          <a:sysClr val="windowText" lastClr="000000"/>
                        </a:solidFill>
                      </a:endParaRPr>
                    </a:p>
                  </a:txBody>
                  <a:tcPr>
                    <a:solidFill>
                      <a:schemeClr val="accent6">
                        <a:lumMod val="40000"/>
                        <a:lumOff val="60000"/>
                      </a:schemeClr>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1100">
                          <a:solidFill>
                            <a:sysClr val="windowText" lastClr="000000"/>
                          </a:solidFill>
                        </a:rPr>
                        <a:t>EAT-t</a:t>
                      </a:r>
                      <a:endParaRPr lang="zh-CN" altLang="en-US" sz="1100" dirty="0">
                        <a:solidFill>
                          <a:sysClr val="windowText" lastClr="000000"/>
                        </a:solidFill>
                      </a:endParaRPr>
                    </a:p>
                  </a:txBody>
                  <a:tcPr>
                    <a:solidFill>
                      <a:schemeClr val="accent6">
                        <a:lumMod val="40000"/>
                        <a:lumOff val="60000"/>
                      </a:schemeClr>
                    </a:solidFill>
                  </a:tcPr>
                </a:tc>
                <a:extLst>
                  <a:ext uri="{0D108BD9-81ED-4DB2-BD59-A6C34878D82A}">
                    <a16:rowId xmlns:a16="http://schemas.microsoft.com/office/drawing/2014/main" val="1407429700"/>
                  </a:ext>
                </a:extLst>
              </a:tr>
              <a:tr h="205018">
                <a:tc>
                  <a:txBody>
                    <a:bodyPr/>
                    <a:lstStyle/>
                    <a:p>
                      <a:r>
                        <a:rPr lang="en-US" altLang="zh-CN" sz="1100" dirty="0"/>
                        <a:t>9:05</a:t>
                      </a:r>
                      <a:endParaRPr lang="zh-CN" altLang="en-US" sz="1100" dirty="0"/>
                    </a:p>
                  </a:txBody>
                  <a:tcPr/>
                </a:tc>
                <a:tc>
                  <a:txBody>
                    <a:bodyPr/>
                    <a:lstStyle/>
                    <a:p>
                      <a:pPr algn="r"/>
                      <a:r>
                        <a:rPr lang="en-US" altLang="zh-CN" sz="1100" dirty="0"/>
                        <a:t>10</a:t>
                      </a:r>
                      <a:r>
                        <a:rPr lang="zh-CN" altLang="en-US" sz="1100" dirty="0"/>
                        <a:t>分钟</a:t>
                      </a:r>
                    </a:p>
                  </a:txBody>
                  <a:tcPr/>
                </a:tc>
                <a:tc>
                  <a:txBody>
                    <a:bodyPr/>
                    <a:lstStyle/>
                    <a:p>
                      <a:r>
                        <a:rPr lang="en-US" altLang="zh-CN" sz="1100" dirty="0">
                          <a:solidFill>
                            <a:sysClr val="windowText" lastClr="000000"/>
                          </a:solidFill>
                        </a:rPr>
                        <a:t>--</a:t>
                      </a:r>
                      <a:endParaRPr lang="zh-CN" altLang="en-US" sz="1100" dirty="0">
                        <a:solidFill>
                          <a:sysClr val="windowText" lastClr="000000"/>
                        </a:solidFill>
                      </a:endParaRPr>
                    </a:p>
                  </a:txBody>
                  <a:tcPr>
                    <a:solidFill>
                      <a:schemeClr val="accent6">
                        <a:lumMod val="40000"/>
                        <a:lumOff val="60000"/>
                      </a:schemeClr>
                    </a:solidFill>
                  </a:tcPr>
                </a:tc>
                <a:tc>
                  <a:txBody>
                    <a:bodyPr/>
                    <a:lstStyle/>
                    <a:p>
                      <a:pPr algn="r"/>
                      <a:endParaRPr lang="zh-CN" altLang="en-US" sz="1100" dirty="0">
                        <a:solidFill>
                          <a:sysClr val="windowText" lastClr="000000"/>
                        </a:solidFill>
                      </a:endParaRPr>
                    </a:p>
                  </a:txBody>
                  <a:tcPr>
                    <a:solidFill>
                      <a:schemeClr val="accent6">
                        <a:lumMod val="40000"/>
                        <a:lumOff val="60000"/>
                      </a:schemeClr>
                    </a:solidFill>
                  </a:tcPr>
                </a:tc>
                <a:extLst>
                  <a:ext uri="{0D108BD9-81ED-4DB2-BD59-A6C34878D82A}">
                    <a16:rowId xmlns:a16="http://schemas.microsoft.com/office/drawing/2014/main" val="4132972305"/>
                  </a:ext>
                </a:extLst>
              </a:tr>
              <a:tr h="205018">
                <a:tc>
                  <a:txBody>
                    <a:bodyPr/>
                    <a:lstStyle/>
                    <a:p>
                      <a:r>
                        <a:rPr lang="en-US" altLang="zh-CN" sz="1100" dirty="0"/>
                        <a:t>9:09</a:t>
                      </a:r>
                      <a:endParaRPr lang="zh-CN" altLang="en-US" sz="1100" dirty="0"/>
                    </a:p>
                  </a:txBody>
                  <a:tcPr/>
                </a:tc>
                <a:tc>
                  <a:txBody>
                    <a:bodyPr/>
                    <a:lstStyle/>
                    <a:p>
                      <a:pPr algn="r"/>
                      <a:r>
                        <a:rPr lang="en-US" altLang="zh-CN" sz="1100" dirty="0"/>
                        <a:t>11</a:t>
                      </a:r>
                      <a:r>
                        <a:rPr lang="zh-CN" altLang="en-US" sz="1100" dirty="0"/>
                        <a:t>分钟</a:t>
                      </a:r>
                    </a:p>
                  </a:txBody>
                  <a:tcPr/>
                </a:tc>
                <a:tc>
                  <a:txBody>
                    <a:bodyPr/>
                    <a:lstStyle/>
                    <a:p>
                      <a:r>
                        <a:rPr lang="en-US" altLang="zh-CN" sz="1100" dirty="0">
                          <a:solidFill>
                            <a:sysClr val="windowText" lastClr="000000"/>
                          </a:solidFill>
                        </a:rPr>
                        <a:t>9:10</a:t>
                      </a:r>
                      <a:r>
                        <a:rPr lang="en-US" altLang="zh-CN" sz="1100" baseline="0" dirty="0">
                          <a:solidFill>
                            <a:sysClr val="windowText" lastClr="000000"/>
                          </a:solidFill>
                        </a:rPr>
                        <a:t> + :11 = 9:21</a:t>
                      </a:r>
                      <a:endParaRPr lang="zh-CN" altLang="en-US" sz="1100" dirty="0">
                        <a:solidFill>
                          <a:sysClr val="windowText" lastClr="000000"/>
                        </a:solidFill>
                      </a:endParaRPr>
                    </a:p>
                  </a:txBody>
                  <a:tcPr>
                    <a:solidFill>
                      <a:schemeClr val="accent6">
                        <a:lumMod val="40000"/>
                        <a:lumOff val="60000"/>
                      </a:schemeClr>
                    </a:solidFill>
                  </a:tcPr>
                </a:tc>
                <a:tc>
                  <a:txBody>
                    <a:bodyPr/>
                    <a:lstStyle/>
                    <a:p>
                      <a:pPr algn="r"/>
                      <a:r>
                        <a:rPr lang="en-US" altLang="zh-CN" sz="1100" dirty="0">
                          <a:solidFill>
                            <a:sysClr val="windowText" lastClr="000000"/>
                          </a:solidFill>
                        </a:rPr>
                        <a:t>11</a:t>
                      </a:r>
                      <a:r>
                        <a:rPr lang="zh-CN" altLang="en-US" sz="1100" dirty="0">
                          <a:solidFill>
                            <a:sysClr val="windowText" lastClr="000000"/>
                          </a:solidFill>
                        </a:rPr>
                        <a:t>分</a:t>
                      </a:r>
                    </a:p>
                  </a:txBody>
                  <a:tcPr>
                    <a:solidFill>
                      <a:schemeClr val="accent6">
                        <a:lumMod val="40000"/>
                        <a:lumOff val="60000"/>
                      </a:schemeClr>
                    </a:solidFill>
                  </a:tcPr>
                </a:tc>
                <a:extLst>
                  <a:ext uri="{0D108BD9-81ED-4DB2-BD59-A6C34878D82A}">
                    <a16:rowId xmlns:a16="http://schemas.microsoft.com/office/drawing/2014/main" val="4006852039"/>
                  </a:ext>
                </a:extLst>
              </a:tr>
              <a:tr h="205018">
                <a:tc>
                  <a:txBody>
                    <a:bodyPr/>
                    <a:lstStyle/>
                    <a:p>
                      <a:r>
                        <a:rPr lang="en-US" altLang="zh-CN" sz="1100" dirty="0"/>
                        <a:t>9:12</a:t>
                      </a:r>
                      <a:endParaRPr lang="zh-CN" altLang="en-US" sz="1100" dirty="0"/>
                    </a:p>
                  </a:txBody>
                  <a:tcPr/>
                </a:tc>
                <a:tc>
                  <a:txBody>
                    <a:bodyPr/>
                    <a:lstStyle/>
                    <a:p>
                      <a:pPr algn="r"/>
                      <a:r>
                        <a:rPr lang="en-US" altLang="zh-CN" sz="1100" dirty="0"/>
                        <a:t>8</a:t>
                      </a:r>
                      <a:r>
                        <a:rPr lang="zh-CN" altLang="en-US" sz="1100" dirty="0"/>
                        <a:t>分钟</a:t>
                      </a:r>
                    </a:p>
                  </a:txBody>
                  <a:tcPr/>
                </a:tc>
                <a:tc>
                  <a:txBody>
                    <a:bodyPr/>
                    <a:lstStyle/>
                    <a:p>
                      <a:r>
                        <a:rPr lang="en-US" altLang="zh-CN" sz="1100" dirty="0">
                          <a:solidFill>
                            <a:sysClr val="windowText" lastClr="000000"/>
                          </a:solidFill>
                        </a:rPr>
                        <a:t>9:12</a:t>
                      </a:r>
                      <a:r>
                        <a:rPr lang="en-US" altLang="zh-CN" sz="1100" baseline="0" dirty="0">
                          <a:solidFill>
                            <a:sysClr val="windowText" lastClr="000000"/>
                          </a:solidFill>
                        </a:rPr>
                        <a:t> + :08 = 9:20</a:t>
                      </a:r>
                      <a:endParaRPr lang="zh-CN" altLang="en-US" sz="1100" dirty="0">
                        <a:solidFill>
                          <a:sysClr val="windowText" lastClr="000000"/>
                        </a:solidFill>
                      </a:endParaRPr>
                    </a:p>
                  </a:txBody>
                  <a:tcPr>
                    <a:solidFill>
                      <a:schemeClr val="accent6">
                        <a:lumMod val="40000"/>
                        <a:lumOff val="60000"/>
                      </a:schemeClr>
                    </a:solidFill>
                  </a:tcPr>
                </a:tc>
                <a:tc>
                  <a:txBody>
                    <a:bodyPr/>
                    <a:lstStyle/>
                    <a:p>
                      <a:pPr algn="r"/>
                      <a:r>
                        <a:rPr lang="en-US" altLang="zh-CN" sz="1100" dirty="0">
                          <a:solidFill>
                            <a:sysClr val="windowText" lastClr="000000"/>
                          </a:solidFill>
                        </a:rPr>
                        <a:t>10</a:t>
                      </a:r>
                      <a:r>
                        <a:rPr lang="zh-CN" altLang="en-US" sz="1100" dirty="0">
                          <a:solidFill>
                            <a:sysClr val="windowText" lastClr="000000"/>
                          </a:solidFill>
                        </a:rPr>
                        <a:t>分</a:t>
                      </a:r>
                    </a:p>
                  </a:txBody>
                  <a:tcPr>
                    <a:solidFill>
                      <a:schemeClr val="accent6">
                        <a:lumMod val="40000"/>
                        <a:lumOff val="60000"/>
                      </a:schemeClr>
                    </a:solidFill>
                  </a:tcPr>
                </a:tc>
                <a:extLst>
                  <a:ext uri="{0D108BD9-81ED-4DB2-BD59-A6C34878D82A}">
                    <a16:rowId xmlns:a16="http://schemas.microsoft.com/office/drawing/2014/main" val="2536037779"/>
                  </a:ext>
                </a:extLst>
              </a:tr>
              <a:tr h="205018">
                <a:tc>
                  <a:txBody>
                    <a:bodyPr/>
                    <a:lstStyle/>
                    <a:p>
                      <a:r>
                        <a:rPr lang="en-US" altLang="zh-CN" sz="1100" dirty="0"/>
                        <a:t>9:15</a:t>
                      </a:r>
                      <a:endParaRPr lang="zh-CN" altLang="en-US" sz="1100" dirty="0"/>
                    </a:p>
                  </a:txBody>
                  <a:tcPr/>
                </a:tc>
                <a:tc>
                  <a:txBody>
                    <a:bodyPr/>
                    <a:lstStyle/>
                    <a:p>
                      <a:pPr algn="r"/>
                      <a:r>
                        <a:rPr lang="en-US" altLang="zh-CN" sz="1100" dirty="0"/>
                        <a:t>3</a:t>
                      </a:r>
                      <a:r>
                        <a:rPr lang="zh-CN" altLang="en-US" sz="1100" dirty="0"/>
                        <a:t>分钟</a:t>
                      </a:r>
                    </a:p>
                  </a:txBody>
                  <a:tcPr/>
                </a:tc>
                <a:tc>
                  <a:txBody>
                    <a:bodyPr/>
                    <a:lstStyle/>
                    <a:p>
                      <a:r>
                        <a:rPr lang="en-US" altLang="zh-CN" sz="1100" dirty="0">
                          <a:solidFill>
                            <a:sysClr val="windowText" lastClr="000000"/>
                          </a:solidFill>
                        </a:rPr>
                        <a:t>9:15</a:t>
                      </a:r>
                      <a:r>
                        <a:rPr lang="en-US" altLang="zh-CN" sz="1100" baseline="0" dirty="0">
                          <a:solidFill>
                            <a:sysClr val="windowText" lastClr="000000"/>
                          </a:solidFill>
                        </a:rPr>
                        <a:t> + :03 = 9:18</a:t>
                      </a:r>
                      <a:endParaRPr lang="zh-CN" altLang="en-US" sz="1100" dirty="0">
                        <a:solidFill>
                          <a:sysClr val="windowText" lastClr="000000"/>
                        </a:solidFill>
                      </a:endParaRPr>
                    </a:p>
                  </a:txBody>
                  <a:tcPr>
                    <a:solidFill>
                      <a:schemeClr val="accent6">
                        <a:lumMod val="40000"/>
                        <a:lumOff val="60000"/>
                      </a:schemeClr>
                    </a:solidFill>
                  </a:tcPr>
                </a:tc>
                <a:tc>
                  <a:txBody>
                    <a:bodyPr/>
                    <a:lstStyle/>
                    <a:p>
                      <a:pPr algn="r"/>
                      <a:r>
                        <a:rPr lang="en-US" altLang="zh-CN" sz="1100" dirty="0">
                          <a:solidFill>
                            <a:sysClr val="windowText" lastClr="000000"/>
                          </a:solidFill>
                        </a:rPr>
                        <a:t>8</a:t>
                      </a:r>
                      <a:r>
                        <a:rPr lang="zh-CN" altLang="en-US" sz="1100" dirty="0">
                          <a:solidFill>
                            <a:sysClr val="windowText" lastClr="000000"/>
                          </a:solidFill>
                        </a:rPr>
                        <a:t>分</a:t>
                      </a:r>
                    </a:p>
                  </a:txBody>
                  <a:tcPr>
                    <a:solidFill>
                      <a:schemeClr val="accent6">
                        <a:lumMod val="40000"/>
                        <a:lumOff val="60000"/>
                      </a:schemeClr>
                    </a:solidFill>
                  </a:tcPr>
                </a:tc>
                <a:extLst>
                  <a:ext uri="{0D108BD9-81ED-4DB2-BD59-A6C34878D82A}">
                    <a16:rowId xmlns:a16="http://schemas.microsoft.com/office/drawing/2014/main" val="3253652744"/>
                  </a:ext>
                </a:extLst>
              </a:tr>
              <a:tr h="205018">
                <a:tc>
                  <a:txBody>
                    <a:bodyPr/>
                    <a:lstStyle/>
                    <a:p>
                      <a:r>
                        <a:rPr lang="en-US" altLang="zh-CN" sz="1100" dirty="0"/>
                        <a:t>9:17</a:t>
                      </a:r>
                      <a:endParaRPr lang="zh-CN" altLang="en-US" sz="1100" dirty="0"/>
                    </a:p>
                  </a:txBody>
                  <a:tcPr/>
                </a:tc>
                <a:tc>
                  <a:txBody>
                    <a:bodyPr/>
                    <a:lstStyle/>
                    <a:p>
                      <a:pPr algn="r"/>
                      <a:r>
                        <a:rPr lang="en-US" altLang="zh-CN" sz="1100" dirty="0"/>
                        <a:t>2</a:t>
                      </a:r>
                      <a:r>
                        <a:rPr lang="zh-CN" altLang="en-US" sz="1100" dirty="0"/>
                        <a:t>分钟</a:t>
                      </a:r>
                    </a:p>
                  </a:txBody>
                  <a:tcPr/>
                </a:tc>
                <a:tc>
                  <a:txBody>
                    <a:bodyPr/>
                    <a:lstStyle/>
                    <a:p>
                      <a:r>
                        <a:rPr lang="en-US" altLang="zh-CN" sz="1100" dirty="0">
                          <a:solidFill>
                            <a:sysClr val="windowText" lastClr="000000"/>
                          </a:solidFill>
                        </a:rPr>
                        <a:t>9:17</a:t>
                      </a:r>
                      <a:r>
                        <a:rPr lang="en-US" altLang="zh-CN" sz="1100" baseline="0" dirty="0">
                          <a:solidFill>
                            <a:sysClr val="windowText" lastClr="000000"/>
                          </a:solidFill>
                        </a:rPr>
                        <a:t> + :02 = 9:19</a:t>
                      </a:r>
                      <a:endParaRPr lang="zh-CN" altLang="en-US" sz="1100" dirty="0">
                        <a:solidFill>
                          <a:sysClr val="windowText" lastClr="000000"/>
                        </a:solidFill>
                      </a:endParaRPr>
                    </a:p>
                  </a:txBody>
                  <a:tcPr>
                    <a:solidFill>
                      <a:schemeClr val="accent6">
                        <a:lumMod val="40000"/>
                        <a:lumOff val="60000"/>
                      </a:schemeClr>
                    </a:solidFill>
                  </a:tcPr>
                </a:tc>
                <a:tc>
                  <a:txBody>
                    <a:bodyPr/>
                    <a:lstStyle/>
                    <a:p>
                      <a:pPr algn="r"/>
                      <a:r>
                        <a:rPr lang="en-US" altLang="zh-CN" sz="1100" dirty="0">
                          <a:solidFill>
                            <a:sysClr val="windowText" lastClr="000000"/>
                          </a:solidFill>
                        </a:rPr>
                        <a:t>9</a:t>
                      </a:r>
                      <a:r>
                        <a:rPr lang="zh-CN" altLang="en-US" sz="1100" dirty="0">
                          <a:solidFill>
                            <a:sysClr val="windowText" lastClr="000000"/>
                          </a:solidFill>
                        </a:rPr>
                        <a:t>分</a:t>
                      </a:r>
                    </a:p>
                  </a:txBody>
                  <a:tcPr>
                    <a:solidFill>
                      <a:schemeClr val="accent6">
                        <a:lumMod val="40000"/>
                        <a:lumOff val="60000"/>
                      </a:schemeClr>
                    </a:solidFill>
                  </a:tcPr>
                </a:tc>
                <a:extLst>
                  <a:ext uri="{0D108BD9-81ED-4DB2-BD59-A6C34878D82A}">
                    <a16:rowId xmlns:a16="http://schemas.microsoft.com/office/drawing/2014/main" val="4060121095"/>
                  </a:ext>
                </a:extLst>
              </a:tr>
              <a:tr h="205018">
                <a:tc>
                  <a:txBody>
                    <a:bodyPr/>
                    <a:lstStyle/>
                    <a:p>
                      <a:r>
                        <a:rPr lang="en-US" altLang="zh-CN" sz="1100" dirty="0"/>
                        <a:t>9:20&gt;=9:18</a:t>
                      </a:r>
                      <a:endParaRPr lang="zh-CN" altLang="en-US" sz="1100" dirty="0">
                        <a:solidFill>
                          <a:srgbClr val="FF0000"/>
                        </a:solidFill>
                      </a:endParaRPr>
                    </a:p>
                  </a:txBody>
                  <a:tcPr/>
                </a:tc>
                <a:tc>
                  <a:txBody>
                    <a:bodyPr/>
                    <a:lstStyle/>
                    <a:p>
                      <a:pPr algn="r"/>
                      <a:r>
                        <a:rPr lang="en-US" altLang="zh-CN" sz="1100" dirty="0"/>
                        <a:t>3</a:t>
                      </a:r>
                      <a:r>
                        <a:rPr lang="zh-CN" altLang="en-US" sz="1100" dirty="0"/>
                        <a:t>分钟</a:t>
                      </a:r>
                    </a:p>
                  </a:txBody>
                  <a:tcPr/>
                </a:tc>
                <a:tc>
                  <a:txBody>
                    <a:bodyPr/>
                    <a:lstStyle/>
                    <a:p>
                      <a:r>
                        <a:rPr lang="en-US" altLang="zh-CN" sz="1100" dirty="0">
                          <a:solidFill>
                            <a:sysClr val="windowText" lastClr="000000"/>
                          </a:solidFill>
                        </a:rPr>
                        <a:t>--</a:t>
                      </a:r>
                      <a:endParaRPr lang="zh-CN" altLang="en-US" sz="1100" dirty="0">
                        <a:solidFill>
                          <a:sysClr val="windowText" lastClr="000000"/>
                        </a:solidFill>
                      </a:endParaRPr>
                    </a:p>
                  </a:txBody>
                  <a:tcPr>
                    <a:solidFill>
                      <a:schemeClr val="accent6">
                        <a:lumMod val="40000"/>
                        <a:lumOff val="60000"/>
                      </a:schemeClr>
                    </a:solidFill>
                  </a:tcPr>
                </a:tc>
                <a:tc>
                  <a:txBody>
                    <a:bodyPr/>
                    <a:lstStyle/>
                    <a:p>
                      <a:pPr algn="r"/>
                      <a:endParaRPr lang="zh-CN" altLang="en-US" sz="1100" dirty="0">
                        <a:solidFill>
                          <a:sysClr val="windowText" lastClr="000000"/>
                        </a:solidFill>
                      </a:endParaRPr>
                    </a:p>
                  </a:txBody>
                  <a:tcPr>
                    <a:solidFill>
                      <a:schemeClr val="accent6">
                        <a:lumMod val="40000"/>
                        <a:lumOff val="60000"/>
                      </a:schemeClr>
                    </a:solidFill>
                  </a:tcPr>
                </a:tc>
                <a:extLst>
                  <a:ext uri="{0D108BD9-81ED-4DB2-BD59-A6C34878D82A}">
                    <a16:rowId xmlns:a16="http://schemas.microsoft.com/office/drawing/2014/main" val="777621834"/>
                  </a:ext>
                </a:extLst>
              </a:tr>
              <a:tr h="205018">
                <a:tc>
                  <a:txBody>
                    <a:bodyPr/>
                    <a:lstStyle/>
                    <a:p>
                      <a:r>
                        <a:rPr lang="en-US" altLang="zh-CN" sz="1100" dirty="0"/>
                        <a:t>…</a:t>
                      </a:r>
                      <a:endParaRPr lang="zh-CN" altLang="en-US" sz="1100" dirty="0"/>
                    </a:p>
                  </a:txBody>
                  <a:tcPr/>
                </a:tc>
                <a:tc>
                  <a:txBody>
                    <a:bodyPr/>
                    <a:lstStyle/>
                    <a:p>
                      <a:pPr algn="r"/>
                      <a:r>
                        <a:rPr lang="en-US" altLang="zh-CN" sz="1100" dirty="0"/>
                        <a:t>…</a:t>
                      </a:r>
                      <a:endParaRPr lang="zh-CN" altLang="en-US" sz="1100" dirty="0"/>
                    </a:p>
                  </a:txBody>
                  <a:tcPr/>
                </a:tc>
                <a:tc>
                  <a:txBody>
                    <a:bodyPr/>
                    <a:lstStyle/>
                    <a:p>
                      <a:endParaRPr lang="zh-CN" altLang="en-US" sz="1100" dirty="0">
                        <a:solidFill>
                          <a:sysClr val="windowText" lastClr="000000"/>
                        </a:solidFill>
                      </a:endParaRPr>
                    </a:p>
                  </a:txBody>
                  <a:tcPr>
                    <a:solidFill>
                      <a:schemeClr val="accent6">
                        <a:lumMod val="40000"/>
                        <a:lumOff val="60000"/>
                      </a:schemeClr>
                    </a:solidFill>
                  </a:tcPr>
                </a:tc>
                <a:tc>
                  <a:txBody>
                    <a:bodyPr/>
                    <a:lstStyle/>
                    <a:p>
                      <a:pPr algn="r"/>
                      <a:endParaRPr lang="zh-CN" altLang="en-US" sz="1100" dirty="0">
                        <a:solidFill>
                          <a:sysClr val="windowText" lastClr="000000"/>
                        </a:solidFill>
                      </a:endParaRPr>
                    </a:p>
                  </a:txBody>
                  <a:tcPr>
                    <a:solidFill>
                      <a:schemeClr val="accent6">
                        <a:lumMod val="40000"/>
                        <a:lumOff val="60000"/>
                      </a:schemeClr>
                    </a:solidFill>
                  </a:tcPr>
                </a:tc>
                <a:extLst>
                  <a:ext uri="{0D108BD9-81ED-4DB2-BD59-A6C34878D82A}">
                    <a16:rowId xmlns:a16="http://schemas.microsoft.com/office/drawing/2014/main" val="2308338118"/>
                  </a:ext>
                </a:extLst>
              </a:tr>
            </a:tbl>
          </a:graphicData>
        </a:graphic>
      </p:graphicFrame>
    </p:spTree>
    <p:extLst>
      <p:ext uri="{BB962C8B-B14F-4D97-AF65-F5344CB8AC3E}">
        <p14:creationId xmlns:p14="http://schemas.microsoft.com/office/powerpoint/2010/main" val="411455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E54BD3-6EE6-4568-85EA-353E235E5E9B}"/>
              </a:ext>
            </a:extLst>
          </p:cNvPr>
          <p:cNvSpPr>
            <a:spLocks noGrp="1"/>
          </p:cNvSpPr>
          <p:nvPr>
            <p:ph type="title"/>
          </p:nvPr>
        </p:nvSpPr>
        <p:spPr/>
        <p:txBody>
          <a:bodyPr/>
          <a:lstStyle/>
          <a:p>
            <a:r>
              <a:rPr lang="zh-CN" altLang="en-US"/>
              <a:t>需求分析结果</a:t>
            </a:r>
          </a:p>
        </p:txBody>
      </p:sp>
      <p:sp>
        <p:nvSpPr>
          <p:cNvPr id="3" name="内容占位符 2">
            <a:extLst>
              <a:ext uri="{FF2B5EF4-FFF2-40B4-BE49-F238E27FC236}">
                <a16:creationId xmlns:a16="http://schemas.microsoft.com/office/drawing/2014/main" id="{5CFF23D8-BA82-4551-8EFE-C34F02950618}"/>
              </a:ext>
            </a:extLst>
          </p:cNvPr>
          <p:cNvSpPr>
            <a:spLocks noGrp="1"/>
          </p:cNvSpPr>
          <p:nvPr>
            <p:ph idx="1"/>
          </p:nvPr>
        </p:nvSpPr>
        <p:spPr>
          <a:xfrm>
            <a:off x="628650" y="1181110"/>
            <a:ext cx="7886700" cy="2752064"/>
          </a:xfrm>
        </p:spPr>
        <p:txBody>
          <a:bodyPr>
            <a:normAutofit fontScale="92500" lnSpcReduction="20000"/>
          </a:bodyPr>
          <a:lstStyle/>
          <a:p>
            <a:r>
              <a:rPr lang="zh-CN" altLang="en-US" dirty="0"/>
              <a:t>数据写入需求</a:t>
            </a:r>
            <a:endParaRPr lang="en-US" altLang="zh-CN" dirty="0"/>
          </a:p>
          <a:p>
            <a:pPr lvl="1"/>
            <a:r>
              <a:rPr lang="zh-CN" altLang="en-US" dirty="0"/>
              <a:t>每个点</a:t>
            </a:r>
            <a:r>
              <a:rPr lang="en-US" altLang="zh-CN" dirty="0"/>
              <a:t>/</a:t>
            </a:r>
            <a:r>
              <a:rPr lang="zh-CN" altLang="en-US" dirty="0"/>
              <a:t>边上属性值随时间递增更新（频繁程度：高）</a:t>
            </a:r>
            <a:endParaRPr lang="en-US" altLang="zh-CN" dirty="0"/>
          </a:p>
          <a:p>
            <a:pPr lvl="1"/>
            <a:r>
              <a:rPr lang="zh-CN" altLang="en-US" dirty="0"/>
              <a:t>创建、删除点</a:t>
            </a:r>
            <a:r>
              <a:rPr lang="en-US" altLang="zh-CN" dirty="0"/>
              <a:t>/</a:t>
            </a:r>
            <a:r>
              <a:rPr lang="zh-CN" altLang="en-US" dirty="0"/>
              <a:t>边（频繁程度：中）</a:t>
            </a:r>
            <a:endParaRPr lang="en-US" altLang="zh-CN" dirty="0"/>
          </a:p>
          <a:p>
            <a:pPr lvl="1"/>
            <a:r>
              <a:rPr lang="zh-CN" altLang="en-US" dirty="0"/>
              <a:t>静态属性修改（频繁程度：中）</a:t>
            </a:r>
            <a:endParaRPr lang="en-US" altLang="zh-CN" dirty="0"/>
          </a:p>
          <a:p>
            <a:pPr lvl="1"/>
            <a:r>
              <a:rPr lang="zh-CN" altLang="en-US" dirty="0"/>
              <a:t>修改某个点边上属性的历史值（频繁程度：低）</a:t>
            </a:r>
            <a:endParaRPr lang="en-US" altLang="zh-CN" dirty="0"/>
          </a:p>
          <a:p>
            <a:pPr>
              <a:lnSpc>
                <a:spcPct val="120000"/>
              </a:lnSpc>
            </a:pPr>
            <a:r>
              <a:rPr lang="zh-CN" altLang="en-US" dirty="0"/>
              <a:t>数据查询需求（见下面的查询操作分类树）*</a:t>
            </a:r>
            <a:endParaRPr lang="en-US" altLang="zh-CN" dirty="0"/>
          </a:p>
          <a:p>
            <a:pPr>
              <a:lnSpc>
                <a:spcPct val="120000"/>
              </a:lnSpc>
            </a:pPr>
            <a:r>
              <a:rPr lang="zh-CN" altLang="en-US" dirty="0"/>
              <a:t>支持</a:t>
            </a:r>
            <a:r>
              <a:rPr lang="en-US" altLang="zh-CN" dirty="0"/>
              <a:t>ACID</a:t>
            </a:r>
            <a:r>
              <a:rPr lang="zh-CN" altLang="en-US" dirty="0"/>
              <a:t>特性</a:t>
            </a:r>
            <a:endParaRPr lang="en-US" altLang="zh-CN" dirty="0"/>
          </a:p>
        </p:txBody>
      </p:sp>
      <p:sp>
        <p:nvSpPr>
          <p:cNvPr id="6" name="文本占位符 6">
            <a:extLst>
              <a:ext uri="{FF2B5EF4-FFF2-40B4-BE49-F238E27FC236}">
                <a16:creationId xmlns:a16="http://schemas.microsoft.com/office/drawing/2014/main" id="{9CFA554E-1A5A-4FB9-BD84-252CDE3DAD2B}"/>
              </a:ext>
            </a:extLst>
          </p:cNvPr>
          <p:cNvSpPr>
            <a:spLocks noGrp="1"/>
          </p:cNvSpPr>
          <p:nvPr>
            <p:ph type="body" sz="quarter" idx="10"/>
          </p:nvPr>
        </p:nvSpPr>
        <p:spPr>
          <a:xfrm>
            <a:off x="476518" y="0"/>
            <a:ext cx="1740902" cy="291600"/>
          </a:xfrm>
        </p:spPr>
        <p:txBody>
          <a:bodyPr/>
          <a:lstStyle/>
          <a:p>
            <a:r>
              <a:rPr lang="en-US" altLang="zh-CN"/>
              <a:t>Introduction</a:t>
            </a:r>
            <a:endParaRPr lang="zh-CN" altLang="en-US"/>
          </a:p>
        </p:txBody>
      </p:sp>
      <p:sp>
        <p:nvSpPr>
          <p:cNvPr id="7" name="文本占位符 7">
            <a:extLst>
              <a:ext uri="{FF2B5EF4-FFF2-40B4-BE49-F238E27FC236}">
                <a16:creationId xmlns:a16="http://schemas.microsoft.com/office/drawing/2014/main" id="{47546C12-DBC7-4B86-89C4-4B00C7B71E39}"/>
              </a:ext>
            </a:extLst>
          </p:cNvPr>
          <p:cNvSpPr>
            <a:spLocks noGrp="1"/>
          </p:cNvSpPr>
          <p:nvPr>
            <p:ph type="body" sz="quarter" idx="14"/>
          </p:nvPr>
        </p:nvSpPr>
        <p:spPr>
          <a:xfrm>
            <a:off x="2151844" y="0"/>
            <a:ext cx="2331255" cy="291600"/>
          </a:xfrm>
        </p:spPr>
        <p:txBody>
          <a:bodyPr/>
          <a:lstStyle/>
          <a:p>
            <a:r>
              <a:rPr lang="zh-CN" altLang="en-US"/>
              <a:t>具体用例的需求分析</a:t>
            </a:r>
          </a:p>
        </p:txBody>
      </p:sp>
      <p:graphicFrame>
        <p:nvGraphicFramePr>
          <p:cNvPr id="8" name="图示 7">
            <a:extLst>
              <a:ext uri="{FF2B5EF4-FFF2-40B4-BE49-F238E27FC236}">
                <a16:creationId xmlns:a16="http://schemas.microsoft.com/office/drawing/2014/main" id="{207D17A6-ECD7-48E7-AA8C-DB956DCC0C0F}"/>
              </a:ext>
            </a:extLst>
          </p:cNvPr>
          <p:cNvGraphicFramePr/>
          <p:nvPr>
            <p:extLst>
              <p:ext uri="{D42A27DB-BD31-4B8C-83A1-F6EECF244321}">
                <p14:modId xmlns:p14="http://schemas.microsoft.com/office/powerpoint/2010/main" val="4108509618"/>
              </p:ext>
            </p:extLst>
          </p:nvPr>
        </p:nvGraphicFramePr>
        <p:xfrm>
          <a:off x="628650" y="3740811"/>
          <a:ext cx="6829554" cy="27520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7859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BFD471-3347-4D3B-9EC3-ECEE255B9C07}"/>
              </a:ext>
            </a:extLst>
          </p:cNvPr>
          <p:cNvSpPr>
            <a:spLocks noGrp="1"/>
          </p:cNvSpPr>
          <p:nvPr>
            <p:ph type="title"/>
          </p:nvPr>
        </p:nvSpPr>
        <p:spPr>
          <a:xfrm>
            <a:off x="628650" y="365127"/>
            <a:ext cx="7886700" cy="1016634"/>
          </a:xfrm>
        </p:spPr>
        <p:txBody>
          <a:bodyPr>
            <a:normAutofit/>
          </a:bodyPr>
          <a:lstStyle/>
          <a:p>
            <a:r>
              <a:rPr lang="en-US" altLang="zh-CN" dirty="0"/>
              <a:t>Content</a:t>
            </a:r>
            <a:endParaRPr lang="zh-CN" altLang="en-US" dirty="0"/>
          </a:p>
        </p:txBody>
      </p:sp>
      <p:sp>
        <p:nvSpPr>
          <p:cNvPr id="11" name="内容占位符 10">
            <a:extLst>
              <a:ext uri="{FF2B5EF4-FFF2-40B4-BE49-F238E27FC236}">
                <a16:creationId xmlns:a16="http://schemas.microsoft.com/office/drawing/2014/main" id="{1111E43C-0290-4743-B213-68C3C2EFDCB3}"/>
              </a:ext>
            </a:extLst>
          </p:cNvPr>
          <p:cNvSpPr>
            <a:spLocks noGrp="1"/>
          </p:cNvSpPr>
          <p:nvPr>
            <p:ph idx="1"/>
          </p:nvPr>
        </p:nvSpPr>
        <p:spPr>
          <a:xfrm>
            <a:off x="628650" y="1381761"/>
            <a:ext cx="7886700" cy="4795202"/>
          </a:xfrm>
        </p:spPr>
        <p:txBody>
          <a:bodyPr>
            <a:normAutofit/>
          </a:bodyPr>
          <a:lstStyle/>
          <a:p>
            <a:r>
              <a:rPr lang="en-US" altLang="zh-CN" b="1" dirty="0"/>
              <a:t>Introduction</a:t>
            </a:r>
          </a:p>
          <a:p>
            <a:pPr lvl="1"/>
            <a:r>
              <a:rPr lang="zh-CN" altLang="en-US" dirty="0"/>
              <a:t>基本背景介绍</a:t>
            </a:r>
            <a:endParaRPr lang="en-US" altLang="zh-CN" dirty="0"/>
          </a:p>
          <a:p>
            <a:pPr lvl="1"/>
            <a:r>
              <a:rPr lang="zh-CN" altLang="en-US" dirty="0"/>
              <a:t>需求分析：交通数据管理场景</a:t>
            </a:r>
            <a:endParaRPr lang="en-US" altLang="zh-CN" dirty="0"/>
          </a:p>
          <a:p>
            <a:pPr lvl="1"/>
            <a:r>
              <a:rPr lang="zh-CN" altLang="en-US" b="1" dirty="0">
                <a:solidFill>
                  <a:srgbClr val="FF0000"/>
                </a:solidFill>
              </a:rPr>
              <a:t>现有模型（技术方案）及优缺点</a:t>
            </a:r>
            <a:endParaRPr lang="en-US" altLang="zh-CN" b="1" dirty="0">
              <a:solidFill>
                <a:srgbClr val="FF0000"/>
              </a:solidFill>
            </a:endParaRPr>
          </a:p>
          <a:p>
            <a:pPr lvl="1"/>
            <a:r>
              <a:rPr lang="zh-CN" altLang="en-US" dirty="0">
                <a:solidFill>
                  <a:schemeClr val="bg1">
                    <a:lumMod val="85000"/>
                  </a:schemeClr>
                </a:solidFill>
              </a:rPr>
              <a:t>我们的模型 </a:t>
            </a:r>
            <a:r>
              <a:rPr lang="en-US" altLang="zh-CN" dirty="0">
                <a:solidFill>
                  <a:schemeClr val="bg1">
                    <a:lumMod val="85000"/>
                  </a:schemeClr>
                </a:solidFill>
              </a:rPr>
              <a:t>&amp; </a:t>
            </a:r>
            <a:r>
              <a:rPr lang="zh-CN" altLang="en-US" dirty="0">
                <a:solidFill>
                  <a:schemeClr val="bg1">
                    <a:lumMod val="85000"/>
                  </a:schemeClr>
                </a:solidFill>
              </a:rPr>
              <a:t>方案 </a:t>
            </a:r>
            <a:r>
              <a:rPr lang="en-US" altLang="zh-CN" dirty="0">
                <a:solidFill>
                  <a:schemeClr val="bg1">
                    <a:lumMod val="85000"/>
                  </a:schemeClr>
                </a:solidFill>
              </a:rPr>
              <a:t>&amp; Contribution</a:t>
            </a:r>
          </a:p>
          <a:p>
            <a:r>
              <a:rPr lang="zh-CN" altLang="en-US" dirty="0">
                <a:solidFill>
                  <a:schemeClr val="bg1">
                    <a:lumMod val="85000"/>
                  </a:schemeClr>
                </a:solidFill>
              </a:rPr>
              <a:t>技术方案详情</a:t>
            </a:r>
            <a:endParaRPr lang="en-US" altLang="zh-CN" dirty="0">
              <a:solidFill>
                <a:schemeClr val="bg1">
                  <a:lumMod val="85000"/>
                </a:schemeClr>
              </a:solidFill>
            </a:endParaRPr>
          </a:p>
          <a:p>
            <a:pPr lvl="1"/>
            <a:r>
              <a:rPr lang="zh-CN" altLang="en-US" dirty="0">
                <a:solidFill>
                  <a:schemeClr val="bg1">
                    <a:lumMod val="85000"/>
                  </a:schemeClr>
                </a:solidFill>
              </a:rPr>
              <a:t>存储 </a:t>
            </a:r>
            <a:r>
              <a:rPr lang="en-US" altLang="zh-CN" dirty="0">
                <a:solidFill>
                  <a:schemeClr val="bg1">
                    <a:lumMod val="85000"/>
                  </a:schemeClr>
                </a:solidFill>
              </a:rPr>
              <a:t>&amp; </a:t>
            </a:r>
            <a:r>
              <a:rPr lang="zh-CN" altLang="en-US" dirty="0">
                <a:solidFill>
                  <a:schemeClr val="bg1">
                    <a:lumMod val="85000"/>
                  </a:schemeClr>
                </a:solidFill>
              </a:rPr>
              <a:t>索引</a:t>
            </a:r>
            <a:endParaRPr lang="en-US" altLang="zh-CN" dirty="0">
              <a:solidFill>
                <a:schemeClr val="bg1">
                  <a:lumMod val="85000"/>
                </a:schemeClr>
              </a:solidFill>
            </a:endParaRPr>
          </a:p>
          <a:p>
            <a:pPr lvl="1"/>
            <a:r>
              <a:rPr lang="zh-CN" altLang="en-US" dirty="0">
                <a:solidFill>
                  <a:schemeClr val="bg1">
                    <a:lumMod val="85000"/>
                  </a:schemeClr>
                </a:solidFill>
              </a:rPr>
              <a:t>事务 </a:t>
            </a:r>
            <a:r>
              <a:rPr lang="en-US" altLang="zh-CN" dirty="0">
                <a:solidFill>
                  <a:schemeClr val="bg1">
                    <a:lumMod val="85000"/>
                  </a:schemeClr>
                </a:solidFill>
              </a:rPr>
              <a:t>&amp; </a:t>
            </a:r>
            <a:r>
              <a:rPr lang="zh-CN" altLang="en-US" dirty="0">
                <a:solidFill>
                  <a:schemeClr val="bg1">
                    <a:lumMod val="85000"/>
                  </a:schemeClr>
                </a:solidFill>
              </a:rPr>
              <a:t>锁 </a:t>
            </a:r>
            <a:r>
              <a:rPr lang="en-US" altLang="zh-CN" dirty="0">
                <a:solidFill>
                  <a:schemeClr val="bg1">
                    <a:lumMod val="85000"/>
                  </a:schemeClr>
                </a:solidFill>
              </a:rPr>
              <a:t>&amp; </a:t>
            </a:r>
            <a:r>
              <a:rPr lang="zh-CN" altLang="en-US" dirty="0">
                <a:solidFill>
                  <a:schemeClr val="bg1">
                    <a:lumMod val="85000"/>
                  </a:schemeClr>
                </a:solidFill>
              </a:rPr>
              <a:t>日志 </a:t>
            </a:r>
            <a:r>
              <a:rPr lang="en-US" altLang="zh-CN" dirty="0">
                <a:solidFill>
                  <a:schemeClr val="bg1">
                    <a:lumMod val="85000"/>
                  </a:schemeClr>
                </a:solidFill>
              </a:rPr>
              <a:t>&amp; </a:t>
            </a:r>
            <a:r>
              <a:rPr lang="zh-CN" altLang="en-US" dirty="0">
                <a:solidFill>
                  <a:schemeClr val="bg1">
                    <a:lumMod val="85000"/>
                  </a:schemeClr>
                </a:solidFill>
              </a:rPr>
              <a:t>故障恢复</a:t>
            </a:r>
            <a:endParaRPr lang="en-US" altLang="zh-CN" dirty="0">
              <a:solidFill>
                <a:schemeClr val="bg1">
                  <a:lumMod val="85000"/>
                </a:schemeClr>
              </a:solidFill>
            </a:endParaRPr>
          </a:p>
          <a:p>
            <a:pPr lvl="1"/>
            <a:r>
              <a:rPr lang="zh-CN" altLang="en-US" dirty="0">
                <a:solidFill>
                  <a:schemeClr val="bg1">
                    <a:lumMod val="85000"/>
                  </a:schemeClr>
                </a:solidFill>
              </a:rPr>
              <a:t>语言</a:t>
            </a:r>
            <a:endParaRPr lang="en-US" altLang="zh-CN" dirty="0">
              <a:solidFill>
                <a:schemeClr val="bg1">
                  <a:lumMod val="85000"/>
                </a:schemeClr>
              </a:solidFill>
            </a:endParaRPr>
          </a:p>
          <a:p>
            <a:r>
              <a:rPr lang="zh-CN" altLang="en-US" dirty="0">
                <a:solidFill>
                  <a:schemeClr val="bg1">
                    <a:lumMod val="85000"/>
                  </a:schemeClr>
                </a:solidFill>
              </a:rPr>
              <a:t>部分测试结果</a:t>
            </a:r>
            <a:endParaRPr lang="en-US" altLang="zh-CN" dirty="0">
              <a:solidFill>
                <a:schemeClr val="bg1">
                  <a:lumMod val="85000"/>
                </a:schemeClr>
              </a:solidFill>
            </a:endParaRPr>
          </a:p>
        </p:txBody>
      </p:sp>
    </p:spTree>
    <p:extLst>
      <p:ext uri="{BB962C8B-B14F-4D97-AF65-F5344CB8AC3E}">
        <p14:creationId xmlns:p14="http://schemas.microsoft.com/office/powerpoint/2010/main" val="25415699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392D56-9D7A-450B-AA09-E67CF62FFB94}"/>
              </a:ext>
            </a:extLst>
          </p:cNvPr>
          <p:cNvSpPr>
            <a:spLocks noGrp="1"/>
          </p:cNvSpPr>
          <p:nvPr>
            <p:ph type="title"/>
          </p:nvPr>
        </p:nvSpPr>
        <p:spPr/>
        <p:txBody>
          <a:bodyPr/>
          <a:lstStyle/>
          <a:p>
            <a:r>
              <a:rPr lang="zh-CN" altLang="en-US" dirty="0"/>
              <a:t>可能的数据模型</a:t>
            </a:r>
            <a:r>
              <a:rPr lang="en-US" altLang="zh-CN" dirty="0"/>
              <a:t>&amp;</a:t>
            </a:r>
            <a:r>
              <a:rPr lang="zh-CN" altLang="en-US" dirty="0"/>
              <a:t>解决方案</a:t>
            </a:r>
          </a:p>
        </p:txBody>
      </p:sp>
      <p:sp>
        <p:nvSpPr>
          <p:cNvPr id="3" name="内容占位符 2">
            <a:extLst>
              <a:ext uri="{FF2B5EF4-FFF2-40B4-BE49-F238E27FC236}">
                <a16:creationId xmlns:a16="http://schemas.microsoft.com/office/drawing/2014/main" id="{16EEC940-BBD4-443A-8E55-6C93EA07DD4B}"/>
              </a:ext>
            </a:extLst>
          </p:cNvPr>
          <p:cNvSpPr>
            <a:spLocks noGrp="1"/>
          </p:cNvSpPr>
          <p:nvPr>
            <p:ph idx="1"/>
          </p:nvPr>
        </p:nvSpPr>
        <p:spPr>
          <a:xfrm>
            <a:off x="628650" y="1181108"/>
            <a:ext cx="7886700" cy="5492407"/>
          </a:xfrm>
        </p:spPr>
        <p:txBody>
          <a:bodyPr>
            <a:normAutofit/>
          </a:bodyPr>
          <a:lstStyle/>
          <a:p>
            <a:r>
              <a:rPr lang="zh-CN" altLang="en-US" dirty="0"/>
              <a:t>时态关系模型</a:t>
            </a:r>
            <a:endParaRPr lang="en-US" altLang="zh-CN" dirty="0"/>
          </a:p>
          <a:p>
            <a:pPr lvl="1"/>
            <a:r>
              <a:rPr lang="en-US" altLang="zh-CN" dirty="0"/>
              <a:t>(</a:t>
            </a:r>
            <a:r>
              <a:rPr lang="zh-CN" altLang="en-US" dirty="0"/>
              <a:t>支持时态功能的</a:t>
            </a:r>
            <a:r>
              <a:rPr lang="en-US" altLang="zh-CN" dirty="0"/>
              <a:t>)</a:t>
            </a:r>
            <a:r>
              <a:rPr lang="zh-CN" altLang="en-US" dirty="0"/>
              <a:t>关系型数据库</a:t>
            </a:r>
            <a:endParaRPr lang="en-US" altLang="zh-CN" dirty="0"/>
          </a:p>
          <a:p>
            <a:pPr lvl="1"/>
            <a:r>
              <a:rPr lang="zh-CN" altLang="en-US" dirty="0"/>
              <a:t>时序数据库</a:t>
            </a:r>
            <a:endParaRPr lang="en-US" altLang="zh-CN" dirty="0"/>
          </a:p>
          <a:p>
            <a:r>
              <a:rPr lang="zh-CN" altLang="en-US" dirty="0"/>
              <a:t>图模型</a:t>
            </a:r>
            <a:endParaRPr lang="en-US" altLang="zh-CN" dirty="0"/>
          </a:p>
          <a:p>
            <a:pPr lvl="1"/>
            <a:r>
              <a:rPr lang="zh-CN" altLang="en-US" dirty="0"/>
              <a:t>存储为</a:t>
            </a:r>
            <a:r>
              <a:rPr lang="en-US" altLang="zh-CN" dirty="0"/>
              <a:t>Native Graph</a:t>
            </a:r>
            <a:r>
              <a:rPr lang="zh-CN" altLang="en-US" dirty="0"/>
              <a:t>结构的数据库</a:t>
            </a:r>
            <a:endParaRPr lang="en-US" altLang="zh-CN" dirty="0"/>
          </a:p>
          <a:p>
            <a:pPr lvl="1"/>
            <a:r>
              <a:rPr lang="zh-CN" altLang="en-US" dirty="0"/>
              <a:t>用关系数据库进行封装的图数据库</a:t>
            </a:r>
            <a:endParaRPr lang="en-US" altLang="zh-CN" dirty="0"/>
          </a:p>
          <a:p>
            <a:r>
              <a:rPr lang="zh-CN" altLang="en-US" dirty="0"/>
              <a:t>现有时态图系统的实现模型 </a:t>
            </a:r>
            <a:r>
              <a:rPr lang="en-US" altLang="zh-CN" sz="2000" baseline="60000" dirty="0"/>
              <a:t>(physical)</a:t>
            </a:r>
            <a:endParaRPr lang="en-US" altLang="zh-CN" baseline="60000" dirty="0"/>
          </a:p>
          <a:p>
            <a:pPr lvl="1"/>
            <a:r>
              <a:rPr lang="en-US" altLang="zh-CN" dirty="0"/>
              <a:t>Graph Snapshot List</a:t>
            </a:r>
          </a:p>
          <a:p>
            <a:pPr lvl="1"/>
            <a:r>
              <a:rPr lang="en-US" altLang="zh-CN" dirty="0"/>
              <a:t>Event Log</a:t>
            </a:r>
          </a:p>
          <a:p>
            <a:pPr lvl="1"/>
            <a:r>
              <a:rPr lang="en-US" altLang="zh-CN" dirty="0"/>
              <a:t>Edge Stream</a:t>
            </a:r>
          </a:p>
          <a:p>
            <a:pPr lvl="1"/>
            <a:r>
              <a:rPr lang="en-US" altLang="zh-CN" dirty="0"/>
              <a:t>Temporal Property Graph</a:t>
            </a:r>
          </a:p>
          <a:p>
            <a:pPr lvl="1"/>
            <a:endParaRPr lang="en-US" altLang="zh-CN" dirty="0"/>
          </a:p>
        </p:txBody>
      </p:sp>
      <p:sp>
        <p:nvSpPr>
          <p:cNvPr id="7" name="文本占位符 6">
            <a:extLst>
              <a:ext uri="{FF2B5EF4-FFF2-40B4-BE49-F238E27FC236}">
                <a16:creationId xmlns:a16="http://schemas.microsoft.com/office/drawing/2014/main" id="{AC97C38D-A6B8-4F99-8AD7-B01B679B1024}"/>
              </a:ext>
            </a:extLst>
          </p:cNvPr>
          <p:cNvSpPr>
            <a:spLocks noGrp="1"/>
          </p:cNvSpPr>
          <p:nvPr>
            <p:ph type="body" sz="quarter" idx="10"/>
          </p:nvPr>
        </p:nvSpPr>
        <p:spPr/>
        <p:txBody>
          <a:bodyPr/>
          <a:lstStyle/>
          <a:p>
            <a:r>
              <a:rPr lang="en-US" altLang="zh-CN"/>
              <a:t>Introduction</a:t>
            </a:r>
            <a:endParaRPr lang="zh-CN" altLang="en-US"/>
          </a:p>
        </p:txBody>
      </p:sp>
      <p:sp>
        <p:nvSpPr>
          <p:cNvPr id="8" name="文本占位符 7">
            <a:extLst>
              <a:ext uri="{FF2B5EF4-FFF2-40B4-BE49-F238E27FC236}">
                <a16:creationId xmlns:a16="http://schemas.microsoft.com/office/drawing/2014/main" id="{3222D65E-2D6D-4FA3-B11B-CA665591E66D}"/>
              </a:ext>
            </a:extLst>
          </p:cNvPr>
          <p:cNvSpPr>
            <a:spLocks noGrp="1"/>
          </p:cNvSpPr>
          <p:nvPr>
            <p:ph type="body" sz="quarter" idx="14"/>
          </p:nvPr>
        </p:nvSpPr>
        <p:spPr/>
        <p:txBody>
          <a:bodyPr/>
          <a:lstStyle/>
          <a:p>
            <a:r>
              <a:rPr lang="zh-CN" altLang="en-US"/>
              <a:t>解决方案 </a:t>
            </a:r>
            <a:r>
              <a:rPr lang="en-US" altLang="zh-CN"/>
              <a:t>&amp; </a:t>
            </a:r>
            <a:r>
              <a:rPr lang="zh-CN" altLang="en-US"/>
              <a:t>问题</a:t>
            </a:r>
          </a:p>
        </p:txBody>
      </p:sp>
    </p:spTree>
    <p:extLst>
      <p:ext uri="{BB962C8B-B14F-4D97-AF65-F5344CB8AC3E}">
        <p14:creationId xmlns:p14="http://schemas.microsoft.com/office/powerpoint/2010/main" val="3456110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392D56-9D7A-450B-AA09-E67CF62FFB94}"/>
              </a:ext>
            </a:extLst>
          </p:cNvPr>
          <p:cNvSpPr>
            <a:spLocks noGrp="1"/>
          </p:cNvSpPr>
          <p:nvPr>
            <p:ph type="title"/>
          </p:nvPr>
        </p:nvSpPr>
        <p:spPr/>
        <p:txBody>
          <a:bodyPr/>
          <a:lstStyle/>
          <a:p>
            <a:r>
              <a:rPr lang="zh-CN" altLang="en-US" dirty="0"/>
              <a:t>时态关系模型</a:t>
            </a:r>
            <a:endParaRPr lang="en-US" altLang="zh-CN" dirty="0"/>
          </a:p>
        </p:txBody>
      </p:sp>
      <p:sp>
        <p:nvSpPr>
          <p:cNvPr id="3" name="内容占位符 2">
            <a:extLst>
              <a:ext uri="{FF2B5EF4-FFF2-40B4-BE49-F238E27FC236}">
                <a16:creationId xmlns:a16="http://schemas.microsoft.com/office/drawing/2014/main" id="{16EEC940-BBD4-443A-8E55-6C93EA07DD4B}"/>
              </a:ext>
            </a:extLst>
          </p:cNvPr>
          <p:cNvSpPr>
            <a:spLocks noGrp="1"/>
          </p:cNvSpPr>
          <p:nvPr>
            <p:ph idx="1"/>
          </p:nvPr>
        </p:nvSpPr>
        <p:spPr>
          <a:xfrm>
            <a:off x="628650" y="1181109"/>
            <a:ext cx="7886700" cy="4579611"/>
          </a:xfrm>
        </p:spPr>
        <p:txBody>
          <a:bodyPr>
            <a:normAutofit lnSpcReduction="10000"/>
          </a:bodyPr>
          <a:lstStyle/>
          <a:p>
            <a:r>
              <a:rPr lang="zh-CN" altLang="en-US" dirty="0"/>
              <a:t>历史</a:t>
            </a:r>
            <a:endParaRPr lang="en-US" altLang="zh-CN" dirty="0"/>
          </a:p>
          <a:p>
            <a:pPr lvl="1"/>
            <a:r>
              <a:rPr lang="zh-CN" altLang="en-US" dirty="0"/>
              <a:t>关系数据库加入时态支持（</a:t>
            </a:r>
            <a:r>
              <a:rPr lang="en-US" altLang="zh-CN" dirty="0"/>
              <a:t>1980s~1990s</a:t>
            </a:r>
            <a:r>
              <a:rPr lang="zh-CN" altLang="en-US" dirty="0"/>
              <a:t>）</a:t>
            </a:r>
            <a:endParaRPr lang="en-US" altLang="zh-CN" dirty="0"/>
          </a:p>
          <a:p>
            <a:pPr lvl="1"/>
            <a:r>
              <a:rPr lang="zh-CN" altLang="en-US" dirty="0"/>
              <a:t>较成熟的时态支持（</a:t>
            </a:r>
            <a:r>
              <a:rPr lang="en-US" altLang="zh-CN" dirty="0"/>
              <a:t>SQL:2011</a:t>
            </a:r>
            <a:r>
              <a:rPr lang="zh-CN" altLang="en-US" dirty="0"/>
              <a:t>标准）</a:t>
            </a:r>
            <a:endParaRPr lang="en-US" altLang="zh-CN" dirty="0"/>
          </a:p>
          <a:p>
            <a:pPr lvl="2"/>
            <a:r>
              <a:rPr lang="en-US" altLang="zh-CN" dirty="0"/>
              <a:t>SQL Server</a:t>
            </a:r>
            <a:r>
              <a:rPr lang="zh-CN" altLang="en-US" dirty="0"/>
              <a:t>、</a:t>
            </a:r>
            <a:r>
              <a:rPr lang="en-US" altLang="zh-CN" dirty="0"/>
              <a:t>Oracle</a:t>
            </a:r>
            <a:r>
              <a:rPr lang="zh-CN" altLang="en-US" dirty="0"/>
              <a:t>、</a:t>
            </a:r>
            <a:r>
              <a:rPr lang="en-US" altLang="zh-CN" dirty="0"/>
              <a:t>PostgreSQL</a:t>
            </a:r>
            <a:r>
              <a:rPr lang="zh-CN" altLang="en-US" dirty="0"/>
              <a:t>（插件）</a:t>
            </a:r>
            <a:endParaRPr lang="en-US" altLang="zh-CN" dirty="0"/>
          </a:p>
          <a:p>
            <a:r>
              <a:rPr lang="zh-CN" altLang="en-US" dirty="0"/>
              <a:t>时态表（</a:t>
            </a:r>
            <a:r>
              <a:rPr lang="en-US" altLang="zh-CN" dirty="0"/>
              <a:t>Temporal Relation</a:t>
            </a:r>
            <a:r>
              <a:rPr lang="zh-CN" altLang="en-US" dirty="0"/>
              <a:t>）</a:t>
            </a:r>
            <a:endParaRPr lang="en-US" altLang="zh-CN" dirty="0"/>
          </a:p>
          <a:p>
            <a:pPr lvl="1"/>
            <a:r>
              <a:rPr lang="zh-CN" altLang="en-US" dirty="0"/>
              <a:t>每条记录仅在某段时间（</a:t>
            </a:r>
            <a:r>
              <a:rPr lang="en-US" altLang="zh-CN" dirty="0"/>
              <a:t>time period</a:t>
            </a:r>
            <a:r>
              <a:rPr lang="zh-CN" altLang="en-US" dirty="0"/>
              <a:t>）有效</a:t>
            </a:r>
            <a:endParaRPr lang="en-US" altLang="zh-CN" dirty="0"/>
          </a:p>
          <a:p>
            <a:pPr lvl="2"/>
            <a:r>
              <a:rPr lang="zh-CN" altLang="en-US" dirty="0"/>
              <a:t>通过“开始时间”和“结束时间”列实现</a:t>
            </a:r>
            <a:endParaRPr lang="en-US" altLang="zh-CN" dirty="0"/>
          </a:p>
          <a:p>
            <a:pPr lvl="1"/>
            <a:r>
              <a:rPr lang="zh-CN" altLang="en-US" dirty="0"/>
              <a:t>支持的时态操作</a:t>
            </a:r>
            <a:endParaRPr lang="en-US" altLang="zh-CN" dirty="0"/>
          </a:p>
          <a:p>
            <a:pPr lvl="2"/>
            <a:r>
              <a:rPr lang="en-US" altLang="zh-CN" dirty="0"/>
              <a:t>period selection</a:t>
            </a:r>
          </a:p>
          <a:p>
            <a:pPr lvl="2"/>
            <a:r>
              <a:rPr lang="en-US" altLang="zh-CN" dirty="0"/>
              <a:t>period join</a:t>
            </a:r>
          </a:p>
          <a:p>
            <a:pPr lvl="2"/>
            <a:r>
              <a:rPr lang="en-US" altLang="zh-CN" dirty="0"/>
              <a:t>period aggregation</a:t>
            </a:r>
          </a:p>
          <a:p>
            <a:pPr lvl="2"/>
            <a:r>
              <a:rPr lang="en-US" altLang="zh-CN" dirty="0"/>
              <a:t>period normalization</a:t>
            </a:r>
            <a:endParaRPr lang="zh-CN" altLang="en-US" dirty="0"/>
          </a:p>
        </p:txBody>
      </p:sp>
      <p:sp>
        <p:nvSpPr>
          <p:cNvPr id="5" name="文本框 4">
            <a:extLst>
              <a:ext uri="{FF2B5EF4-FFF2-40B4-BE49-F238E27FC236}">
                <a16:creationId xmlns:a16="http://schemas.microsoft.com/office/drawing/2014/main" id="{33D1A9D8-EE0E-4C2E-8B67-DF5DBAEDF442}"/>
              </a:ext>
            </a:extLst>
          </p:cNvPr>
          <p:cNvSpPr txBox="1"/>
          <p:nvPr/>
        </p:nvSpPr>
        <p:spPr>
          <a:xfrm>
            <a:off x="1" y="5911504"/>
            <a:ext cx="9143999" cy="95410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1400" dirty="0">
                <a:hlinkClick r:id="rId3"/>
              </a:rPr>
              <a:t>https://docs.microsoft.com/en-us/sql/relational-databases/tables/temporal-tables</a:t>
            </a:r>
            <a:endParaRPr lang="en-US" altLang="zh-CN" sz="1400" dirty="0"/>
          </a:p>
          <a:p>
            <a:r>
              <a:rPr lang="en-US" altLang="zh-CN" sz="1400" dirty="0">
                <a:hlinkClick r:id="rId4"/>
              </a:rPr>
              <a:t>https://oracle-base.com/articles/misc/temporary-tables</a:t>
            </a:r>
            <a:endParaRPr lang="en-US" altLang="zh-CN" sz="1400" dirty="0"/>
          </a:p>
          <a:p>
            <a:r>
              <a:rPr lang="en-US" altLang="zh-CN" sz="1400" dirty="0">
                <a:hlinkClick r:id="rId5"/>
              </a:rPr>
              <a:t>https://pgxn.org/dist/temporal_tables/</a:t>
            </a:r>
            <a:endParaRPr lang="en-US" altLang="zh-CN" sz="1400" dirty="0"/>
          </a:p>
          <a:p>
            <a:r>
              <a:rPr lang="en-US" altLang="zh-CN" sz="1400" dirty="0"/>
              <a:t>Kulkarni, Krishna, and Jan-Eike </a:t>
            </a:r>
            <a:r>
              <a:rPr lang="en-US" altLang="zh-CN" sz="1400" dirty="0" err="1"/>
              <a:t>Michels</a:t>
            </a:r>
            <a:r>
              <a:rPr lang="en-US" altLang="zh-CN" sz="1400" dirty="0"/>
              <a:t>. “Temporal Features in SQL:2011.” </a:t>
            </a:r>
            <a:r>
              <a:rPr lang="en-US" altLang="zh-CN" sz="1400" i="1" dirty="0"/>
              <a:t>ACM SIGMOD Record</a:t>
            </a:r>
            <a:r>
              <a:rPr lang="en-US" altLang="zh-CN" sz="1400" dirty="0"/>
              <a:t>, 2012</a:t>
            </a:r>
          </a:p>
        </p:txBody>
      </p:sp>
      <p:sp>
        <p:nvSpPr>
          <p:cNvPr id="10" name="文本占位符 6">
            <a:extLst>
              <a:ext uri="{FF2B5EF4-FFF2-40B4-BE49-F238E27FC236}">
                <a16:creationId xmlns:a16="http://schemas.microsoft.com/office/drawing/2014/main" id="{4C16CCD4-9014-41B6-9EE6-50617B5611CE}"/>
              </a:ext>
            </a:extLst>
          </p:cNvPr>
          <p:cNvSpPr>
            <a:spLocks noGrp="1"/>
          </p:cNvSpPr>
          <p:nvPr>
            <p:ph type="body" sz="quarter" idx="10"/>
          </p:nvPr>
        </p:nvSpPr>
        <p:spPr>
          <a:xfrm>
            <a:off x="476518" y="0"/>
            <a:ext cx="1740902" cy="291600"/>
          </a:xfrm>
        </p:spPr>
        <p:txBody>
          <a:bodyPr/>
          <a:lstStyle/>
          <a:p>
            <a:r>
              <a:rPr lang="en-US" altLang="zh-CN"/>
              <a:t>Introduction</a:t>
            </a:r>
            <a:endParaRPr lang="zh-CN" altLang="en-US"/>
          </a:p>
        </p:txBody>
      </p:sp>
      <p:sp>
        <p:nvSpPr>
          <p:cNvPr id="11" name="文本占位符 7">
            <a:extLst>
              <a:ext uri="{FF2B5EF4-FFF2-40B4-BE49-F238E27FC236}">
                <a16:creationId xmlns:a16="http://schemas.microsoft.com/office/drawing/2014/main" id="{C0B40339-2355-43A8-BEC4-27217682E4AA}"/>
              </a:ext>
            </a:extLst>
          </p:cNvPr>
          <p:cNvSpPr>
            <a:spLocks noGrp="1"/>
          </p:cNvSpPr>
          <p:nvPr>
            <p:ph type="body" sz="quarter" idx="14"/>
          </p:nvPr>
        </p:nvSpPr>
        <p:spPr>
          <a:xfrm>
            <a:off x="2151844" y="0"/>
            <a:ext cx="2331255" cy="291600"/>
          </a:xfrm>
        </p:spPr>
        <p:txBody>
          <a:bodyPr/>
          <a:lstStyle/>
          <a:p>
            <a:r>
              <a:rPr lang="zh-CN" altLang="en-US"/>
              <a:t>解决方案 </a:t>
            </a:r>
            <a:r>
              <a:rPr lang="en-US" altLang="zh-CN"/>
              <a:t>&amp; </a:t>
            </a:r>
            <a:r>
              <a:rPr lang="zh-CN" altLang="en-US"/>
              <a:t>问题</a:t>
            </a:r>
          </a:p>
        </p:txBody>
      </p:sp>
    </p:spTree>
    <p:extLst>
      <p:ext uri="{BB962C8B-B14F-4D97-AF65-F5344CB8AC3E}">
        <p14:creationId xmlns:p14="http://schemas.microsoft.com/office/powerpoint/2010/main" val="2829962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392D56-9D7A-450B-AA09-E67CF62FFB94}"/>
              </a:ext>
            </a:extLst>
          </p:cNvPr>
          <p:cNvSpPr>
            <a:spLocks noGrp="1"/>
          </p:cNvSpPr>
          <p:nvPr>
            <p:ph type="title"/>
          </p:nvPr>
        </p:nvSpPr>
        <p:spPr/>
        <p:txBody>
          <a:bodyPr/>
          <a:lstStyle/>
          <a:p>
            <a:r>
              <a:rPr lang="en-US" altLang="zh-CN" dirty="0"/>
              <a:t>(</a:t>
            </a:r>
            <a:r>
              <a:rPr lang="zh-CN" altLang="en-US" dirty="0"/>
              <a:t>时态</a:t>
            </a:r>
            <a:r>
              <a:rPr lang="en-US" altLang="zh-CN" dirty="0"/>
              <a:t>)</a:t>
            </a:r>
            <a:r>
              <a:rPr lang="zh-CN" altLang="en-US" dirty="0"/>
              <a:t>关系模型建模</a:t>
            </a:r>
            <a:endParaRPr lang="en-US" altLang="zh-CN" dirty="0"/>
          </a:p>
        </p:txBody>
      </p:sp>
      <p:sp>
        <p:nvSpPr>
          <p:cNvPr id="3" name="内容占位符 2">
            <a:extLst>
              <a:ext uri="{FF2B5EF4-FFF2-40B4-BE49-F238E27FC236}">
                <a16:creationId xmlns:a16="http://schemas.microsoft.com/office/drawing/2014/main" id="{16EEC940-BBD4-443A-8E55-6C93EA07DD4B}"/>
              </a:ext>
            </a:extLst>
          </p:cNvPr>
          <p:cNvSpPr>
            <a:spLocks noGrp="1"/>
          </p:cNvSpPr>
          <p:nvPr>
            <p:ph idx="1"/>
          </p:nvPr>
        </p:nvSpPr>
        <p:spPr>
          <a:xfrm>
            <a:off x="628650" y="1181109"/>
            <a:ext cx="8413750" cy="4630139"/>
          </a:xfrm>
        </p:spPr>
        <p:txBody>
          <a:bodyPr>
            <a:normAutofit fontScale="92500" lnSpcReduction="10000"/>
          </a:bodyPr>
          <a:lstStyle/>
          <a:p>
            <a:r>
              <a:rPr lang="zh-CN" altLang="en-US" dirty="0"/>
              <a:t>一种典型的建模方法</a:t>
            </a:r>
            <a:endParaRPr lang="en-US" altLang="zh-CN" dirty="0"/>
          </a:p>
          <a:p>
            <a:pPr lvl="1"/>
            <a:r>
              <a:rPr lang="zh-CN" altLang="en-US" dirty="0"/>
              <a:t>道路静态信息（普通表</a:t>
            </a:r>
            <a:r>
              <a:rPr lang="en-US" altLang="zh-CN" dirty="0"/>
              <a:t>Road</a:t>
            </a:r>
            <a:r>
              <a:rPr lang="zh-CN" altLang="en-US" dirty="0"/>
              <a:t>）</a:t>
            </a:r>
            <a:endParaRPr lang="en-US" altLang="zh-CN" dirty="0"/>
          </a:p>
          <a:p>
            <a:pPr lvl="1"/>
            <a:r>
              <a:rPr lang="zh-CN" altLang="en-US" dirty="0"/>
              <a:t>道路拓扑信息（普通表</a:t>
            </a:r>
            <a:r>
              <a:rPr lang="en-US" altLang="zh-CN" dirty="0"/>
              <a:t>Topo</a:t>
            </a:r>
            <a:r>
              <a:rPr lang="zh-CN" altLang="en-US" dirty="0"/>
              <a:t>）</a:t>
            </a:r>
            <a:endParaRPr lang="en-US" altLang="zh-CN" dirty="0"/>
          </a:p>
          <a:p>
            <a:pPr lvl="1"/>
            <a:r>
              <a:rPr lang="zh-CN" altLang="en-US" dirty="0"/>
              <a:t>交通路况信息（时态表</a:t>
            </a:r>
            <a:r>
              <a:rPr lang="en-US" altLang="zh-CN" dirty="0"/>
              <a:t>Traffic</a:t>
            </a:r>
            <a:r>
              <a:rPr lang="zh-CN" altLang="en-US" dirty="0"/>
              <a:t>）</a:t>
            </a:r>
            <a:endParaRPr lang="en-US" altLang="zh-CN" dirty="0"/>
          </a:p>
          <a:p>
            <a:r>
              <a:rPr lang="zh-CN" altLang="en-US" dirty="0"/>
              <a:t>问题</a:t>
            </a:r>
            <a:endParaRPr lang="en-US" altLang="zh-CN" dirty="0"/>
          </a:p>
          <a:p>
            <a:pPr lvl="1"/>
            <a:r>
              <a:rPr lang="zh-CN" altLang="en-US" dirty="0"/>
              <a:t>在路径搜索时无可避免的</a:t>
            </a:r>
            <a:r>
              <a:rPr lang="en-US" altLang="zh-CN" dirty="0"/>
              <a:t>Join</a:t>
            </a:r>
            <a:r>
              <a:rPr lang="zh-CN" altLang="en-US" dirty="0"/>
              <a:t>操作</a:t>
            </a:r>
            <a:endParaRPr lang="en-US" altLang="zh-CN" dirty="0"/>
          </a:p>
          <a:p>
            <a:pPr lvl="2"/>
            <a:r>
              <a:rPr lang="zh-CN" altLang="en-US" dirty="0"/>
              <a:t>检索一条时态路径时间复杂度为</a:t>
            </a:r>
            <a:r>
              <a:rPr lang="en-US" altLang="zh-CN" dirty="0"/>
              <a:t>O(K</a:t>
            </a:r>
            <a:r>
              <a:rPr lang="zh-CN" altLang="en-US" dirty="0"/>
              <a:t>*</a:t>
            </a:r>
            <a:r>
              <a:rPr lang="en-US" altLang="zh-CN" dirty="0"/>
              <a:t>C</a:t>
            </a:r>
            <a:r>
              <a:rPr lang="zh-CN" altLang="en-US" dirty="0"/>
              <a:t>*</a:t>
            </a:r>
            <a:r>
              <a:rPr lang="en-US" altLang="zh-CN" dirty="0"/>
              <a:t>(Log(N)+Log(N</a:t>
            </a:r>
            <a:r>
              <a:rPr lang="zh-CN" altLang="en-US" dirty="0"/>
              <a:t>*</a:t>
            </a:r>
            <a:r>
              <a:rPr lang="en-US" altLang="zh-CN" dirty="0"/>
              <a:t>T)))</a:t>
            </a:r>
          </a:p>
          <a:p>
            <a:pPr lvl="3"/>
            <a:r>
              <a:rPr lang="en-US" altLang="zh-CN" dirty="0"/>
              <a:t>K</a:t>
            </a:r>
            <a:r>
              <a:rPr lang="zh-CN" altLang="en-US" dirty="0"/>
              <a:t>：路径中道路个数，</a:t>
            </a:r>
            <a:r>
              <a:rPr lang="en-US" altLang="zh-CN" dirty="0"/>
              <a:t>N</a:t>
            </a:r>
            <a:r>
              <a:rPr lang="zh-CN" altLang="en-US" dirty="0"/>
              <a:t>：道路总数，</a:t>
            </a:r>
            <a:r>
              <a:rPr lang="en-US" altLang="zh-CN" dirty="0"/>
              <a:t>C</a:t>
            </a:r>
            <a:r>
              <a:rPr lang="zh-CN" altLang="en-US" dirty="0"/>
              <a:t>为与路口相连的道路个数，</a:t>
            </a:r>
            <a:r>
              <a:rPr lang="en-US" altLang="zh-CN" dirty="0"/>
              <a:t>T</a:t>
            </a:r>
            <a:r>
              <a:rPr lang="zh-CN" altLang="en-US" dirty="0"/>
              <a:t>：每条道路上属性更新次数</a:t>
            </a:r>
            <a:endParaRPr lang="en-US" altLang="zh-CN" dirty="0"/>
          </a:p>
          <a:p>
            <a:r>
              <a:rPr lang="zh-CN" altLang="en-US" dirty="0"/>
              <a:t>结论</a:t>
            </a:r>
            <a:endParaRPr lang="en-US" altLang="zh-CN" dirty="0"/>
          </a:p>
          <a:p>
            <a:pPr lvl="1"/>
            <a:r>
              <a:rPr lang="zh-CN" altLang="en-US" dirty="0"/>
              <a:t>通过数据冗余和索引可在某些查询上接近</a:t>
            </a:r>
            <a:r>
              <a:rPr lang="en-US" altLang="zh-CN" dirty="0"/>
              <a:t>Native</a:t>
            </a:r>
            <a:r>
              <a:rPr lang="zh-CN" altLang="en-US" dirty="0"/>
              <a:t>图数据库性能</a:t>
            </a:r>
            <a:endParaRPr lang="en-US" altLang="zh-CN" dirty="0"/>
          </a:p>
          <a:p>
            <a:pPr lvl="1"/>
            <a:r>
              <a:rPr lang="zh-CN" altLang="en-US" dirty="0"/>
              <a:t>需要手动封装时态图相关操作</a:t>
            </a:r>
            <a:endParaRPr lang="en-US" altLang="zh-CN" dirty="0"/>
          </a:p>
          <a:p>
            <a:pPr lvl="2"/>
            <a:r>
              <a:rPr lang="zh-CN" altLang="en-US" dirty="0"/>
              <a:t>如果没有合适的时态图系统，可以作为</a:t>
            </a:r>
            <a:r>
              <a:rPr lang="en-US" altLang="zh-CN" dirty="0"/>
              <a:t>alternative</a:t>
            </a:r>
          </a:p>
        </p:txBody>
      </p:sp>
      <p:sp>
        <p:nvSpPr>
          <p:cNvPr id="7" name="灯片编号占位符 6">
            <a:extLst>
              <a:ext uri="{FF2B5EF4-FFF2-40B4-BE49-F238E27FC236}">
                <a16:creationId xmlns:a16="http://schemas.microsoft.com/office/drawing/2014/main" id="{79A37FDD-0817-4D15-AAAA-950671B0506D}"/>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17</a:t>
            </a:fld>
            <a:endParaRPr lang="zh-CN" altLang="en-US"/>
          </a:p>
        </p:txBody>
      </p:sp>
      <p:graphicFrame>
        <p:nvGraphicFramePr>
          <p:cNvPr id="6" name="表格 6">
            <a:extLst>
              <a:ext uri="{FF2B5EF4-FFF2-40B4-BE49-F238E27FC236}">
                <a16:creationId xmlns:a16="http://schemas.microsoft.com/office/drawing/2014/main" id="{9F1F2058-DA6D-43A0-8199-DD86D7E7468A}"/>
              </a:ext>
            </a:extLst>
          </p:cNvPr>
          <p:cNvGraphicFramePr>
            <a:graphicFrameLocks noGrp="1"/>
          </p:cNvGraphicFramePr>
          <p:nvPr>
            <p:extLst>
              <p:ext uri="{D42A27DB-BD31-4B8C-83A1-F6EECF244321}">
                <p14:modId xmlns:p14="http://schemas.microsoft.com/office/powerpoint/2010/main" val="2342860593"/>
              </p:ext>
            </p:extLst>
          </p:nvPr>
        </p:nvGraphicFramePr>
        <p:xfrm>
          <a:off x="4010527" y="5811248"/>
          <a:ext cx="5133476" cy="1010920"/>
        </p:xfrm>
        <a:graphic>
          <a:graphicData uri="http://schemas.openxmlformats.org/drawingml/2006/table">
            <a:tbl>
              <a:tblPr firstRow="1" bandRow="1">
                <a:tableStyleId>{5C22544A-7EE6-4342-B048-85BDC9FD1C3A}</a:tableStyleId>
              </a:tblPr>
              <a:tblGrid>
                <a:gridCol w="786062">
                  <a:extLst>
                    <a:ext uri="{9D8B030D-6E8A-4147-A177-3AD203B41FA5}">
                      <a16:colId xmlns:a16="http://schemas.microsoft.com/office/drawing/2014/main" val="730937576"/>
                    </a:ext>
                  </a:extLst>
                </a:gridCol>
                <a:gridCol w="680644">
                  <a:extLst>
                    <a:ext uri="{9D8B030D-6E8A-4147-A177-3AD203B41FA5}">
                      <a16:colId xmlns:a16="http://schemas.microsoft.com/office/drawing/2014/main" val="374944803"/>
                    </a:ext>
                  </a:extLst>
                </a:gridCol>
                <a:gridCol w="733354">
                  <a:extLst>
                    <a:ext uri="{9D8B030D-6E8A-4147-A177-3AD203B41FA5}">
                      <a16:colId xmlns:a16="http://schemas.microsoft.com/office/drawing/2014/main" val="2546503476"/>
                    </a:ext>
                  </a:extLst>
                </a:gridCol>
                <a:gridCol w="733354">
                  <a:extLst>
                    <a:ext uri="{9D8B030D-6E8A-4147-A177-3AD203B41FA5}">
                      <a16:colId xmlns:a16="http://schemas.microsoft.com/office/drawing/2014/main" val="3094103360"/>
                    </a:ext>
                  </a:extLst>
                </a:gridCol>
                <a:gridCol w="733354">
                  <a:extLst>
                    <a:ext uri="{9D8B030D-6E8A-4147-A177-3AD203B41FA5}">
                      <a16:colId xmlns:a16="http://schemas.microsoft.com/office/drawing/2014/main" val="4196459191"/>
                    </a:ext>
                  </a:extLst>
                </a:gridCol>
                <a:gridCol w="733354">
                  <a:extLst>
                    <a:ext uri="{9D8B030D-6E8A-4147-A177-3AD203B41FA5}">
                      <a16:colId xmlns:a16="http://schemas.microsoft.com/office/drawing/2014/main" val="1547102877"/>
                    </a:ext>
                  </a:extLst>
                </a:gridCol>
                <a:gridCol w="733354">
                  <a:extLst>
                    <a:ext uri="{9D8B030D-6E8A-4147-A177-3AD203B41FA5}">
                      <a16:colId xmlns:a16="http://schemas.microsoft.com/office/drawing/2014/main" val="1579347302"/>
                    </a:ext>
                  </a:extLst>
                </a:gridCol>
              </a:tblGrid>
              <a:tr h="370840">
                <a:tc>
                  <a:txBody>
                    <a:bodyPr/>
                    <a:lstStyle/>
                    <a:p>
                      <a:r>
                        <a:rPr lang="en-US" altLang="zh-CN"/>
                        <a:t>Road Id</a:t>
                      </a:r>
                      <a:endParaRPr lang="zh-CN" altLang="en-US"/>
                    </a:p>
                  </a:txBody>
                  <a:tcPr/>
                </a:tc>
                <a:tc>
                  <a:txBody>
                    <a:bodyPr/>
                    <a:lstStyle/>
                    <a:p>
                      <a:r>
                        <a:rPr lang="zh-CN" altLang="en-US"/>
                        <a:t>拥堵程度</a:t>
                      </a:r>
                    </a:p>
                  </a:txBody>
                  <a:tcPr>
                    <a:solidFill>
                      <a:schemeClr val="accent6"/>
                    </a:solidFill>
                  </a:tcPr>
                </a:tc>
                <a:tc>
                  <a:txBody>
                    <a:bodyPr/>
                    <a:lstStyle/>
                    <a:p>
                      <a:r>
                        <a:rPr lang="zh-CN" altLang="en-US"/>
                        <a:t>通过时间</a:t>
                      </a:r>
                    </a:p>
                  </a:txBody>
                  <a:tcPr>
                    <a:solidFill>
                      <a:schemeClr val="accent6"/>
                    </a:solidFill>
                  </a:tcPr>
                </a:tc>
                <a:tc>
                  <a:txBody>
                    <a:bodyPr/>
                    <a:lstStyle/>
                    <a:p>
                      <a:r>
                        <a:rPr lang="zh-CN" altLang="en-US"/>
                        <a:t>车辆数</a:t>
                      </a:r>
                    </a:p>
                  </a:txBody>
                  <a:tcPr>
                    <a:solidFill>
                      <a:schemeClr val="accent6"/>
                    </a:solidFill>
                  </a:tcPr>
                </a:tc>
                <a:tc>
                  <a:txBody>
                    <a:bodyPr/>
                    <a:lstStyle/>
                    <a:p>
                      <a:r>
                        <a:rPr lang="zh-CN" altLang="en-US"/>
                        <a:t>拥堵路段</a:t>
                      </a:r>
                    </a:p>
                  </a:txBody>
                  <a:tcPr>
                    <a:solidFill>
                      <a:schemeClr val="accent6"/>
                    </a:solidFill>
                  </a:tcPr>
                </a:tc>
                <a:tc>
                  <a:txBody>
                    <a:bodyPr/>
                    <a:lstStyle/>
                    <a:p>
                      <a:r>
                        <a:rPr lang="zh-CN" altLang="en-US"/>
                        <a:t>开始时间</a:t>
                      </a:r>
                    </a:p>
                  </a:txBody>
                  <a:tcPr>
                    <a:solidFill>
                      <a:schemeClr val="accent2">
                        <a:lumMod val="75000"/>
                      </a:schemeClr>
                    </a:solidFill>
                  </a:tcPr>
                </a:tc>
                <a:tc>
                  <a:txBody>
                    <a:bodyPr/>
                    <a:lstStyle/>
                    <a:p>
                      <a:r>
                        <a:rPr lang="zh-CN" altLang="en-US"/>
                        <a:t>结束时间</a:t>
                      </a:r>
                    </a:p>
                  </a:txBody>
                  <a:tcPr>
                    <a:solidFill>
                      <a:schemeClr val="accent2">
                        <a:lumMod val="75000"/>
                      </a:schemeClr>
                    </a:solidFill>
                  </a:tcPr>
                </a:tc>
                <a:extLst>
                  <a:ext uri="{0D108BD9-81ED-4DB2-BD59-A6C34878D82A}">
                    <a16:rowId xmlns:a16="http://schemas.microsoft.com/office/drawing/2014/main" val="278441525"/>
                  </a:ext>
                </a:extLst>
              </a:tr>
              <a:tr h="370840">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678423411"/>
                  </a:ext>
                </a:extLst>
              </a:tr>
            </a:tbl>
          </a:graphicData>
        </a:graphic>
      </p:graphicFrame>
      <p:graphicFrame>
        <p:nvGraphicFramePr>
          <p:cNvPr id="10" name="表格 10">
            <a:extLst>
              <a:ext uri="{FF2B5EF4-FFF2-40B4-BE49-F238E27FC236}">
                <a16:creationId xmlns:a16="http://schemas.microsoft.com/office/drawing/2014/main" id="{08245A3D-A02B-4038-AF8E-F34B1B82509F}"/>
              </a:ext>
            </a:extLst>
          </p:cNvPr>
          <p:cNvGraphicFramePr>
            <a:graphicFrameLocks noGrp="1"/>
          </p:cNvGraphicFramePr>
          <p:nvPr>
            <p:extLst>
              <p:ext uri="{D42A27DB-BD31-4B8C-83A1-F6EECF244321}">
                <p14:modId xmlns:p14="http://schemas.microsoft.com/office/powerpoint/2010/main" val="1330393900"/>
              </p:ext>
            </p:extLst>
          </p:nvPr>
        </p:nvGraphicFramePr>
        <p:xfrm>
          <a:off x="5902842" y="1212354"/>
          <a:ext cx="3241158" cy="741680"/>
        </p:xfrm>
        <a:graphic>
          <a:graphicData uri="http://schemas.openxmlformats.org/drawingml/2006/table">
            <a:tbl>
              <a:tblPr firstRow="1" bandRow="1">
                <a:tableStyleId>{5C22544A-7EE6-4342-B048-85BDC9FD1C3A}</a:tableStyleId>
              </a:tblPr>
              <a:tblGrid>
                <a:gridCol w="1062494">
                  <a:extLst>
                    <a:ext uri="{9D8B030D-6E8A-4147-A177-3AD203B41FA5}">
                      <a16:colId xmlns:a16="http://schemas.microsoft.com/office/drawing/2014/main" val="367734901"/>
                    </a:ext>
                  </a:extLst>
                </a:gridCol>
                <a:gridCol w="750590">
                  <a:extLst>
                    <a:ext uri="{9D8B030D-6E8A-4147-A177-3AD203B41FA5}">
                      <a16:colId xmlns:a16="http://schemas.microsoft.com/office/drawing/2014/main" val="368856333"/>
                    </a:ext>
                  </a:extLst>
                </a:gridCol>
                <a:gridCol w="751208">
                  <a:extLst>
                    <a:ext uri="{9D8B030D-6E8A-4147-A177-3AD203B41FA5}">
                      <a16:colId xmlns:a16="http://schemas.microsoft.com/office/drawing/2014/main" val="4288094241"/>
                    </a:ext>
                  </a:extLst>
                </a:gridCol>
                <a:gridCol w="676866">
                  <a:extLst>
                    <a:ext uri="{9D8B030D-6E8A-4147-A177-3AD203B41FA5}">
                      <a16:colId xmlns:a16="http://schemas.microsoft.com/office/drawing/2014/main" val="2700903783"/>
                    </a:ext>
                  </a:extLst>
                </a:gridCol>
              </a:tblGrid>
              <a:tr h="370840">
                <a:tc>
                  <a:txBody>
                    <a:bodyPr/>
                    <a:lstStyle/>
                    <a:p>
                      <a:r>
                        <a:rPr lang="en-US" altLang="zh-CN"/>
                        <a:t>Road Id</a:t>
                      </a:r>
                      <a:endParaRPr lang="zh-CN" altLang="en-US"/>
                    </a:p>
                  </a:txBody>
                  <a:tcPr/>
                </a:tc>
                <a:tc>
                  <a:txBody>
                    <a:bodyPr/>
                    <a:lstStyle/>
                    <a:p>
                      <a:r>
                        <a:rPr lang="zh-CN" altLang="en-US"/>
                        <a:t>名称</a:t>
                      </a:r>
                    </a:p>
                  </a:txBody>
                  <a:tcPr/>
                </a:tc>
                <a:tc>
                  <a:txBody>
                    <a:bodyPr/>
                    <a:lstStyle/>
                    <a:p>
                      <a:r>
                        <a:rPr lang="zh-CN" altLang="en-US"/>
                        <a:t>长度</a:t>
                      </a:r>
                    </a:p>
                  </a:txBody>
                  <a:tcPr/>
                </a:tc>
                <a:tc>
                  <a:txBody>
                    <a:bodyPr/>
                    <a:lstStyle/>
                    <a:p>
                      <a:r>
                        <a:rPr lang="zh-CN" altLang="en-US"/>
                        <a:t>等级</a:t>
                      </a:r>
                    </a:p>
                  </a:txBody>
                  <a:tcPr/>
                </a:tc>
                <a:extLst>
                  <a:ext uri="{0D108BD9-81ED-4DB2-BD59-A6C34878D82A}">
                    <a16:rowId xmlns:a16="http://schemas.microsoft.com/office/drawing/2014/main" val="3880507662"/>
                  </a:ext>
                </a:extLst>
              </a:tr>
              <a:tr h="370840">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295896876"/>
                  </a:ext>
                </a:extLst>
              </a:tr>
            </a:tbl>
          </a:graphicData>
        </a:graphic>
      </p:graphicFrame>
      <p:graphicFrame>
        <p:nvGraphicFramePr>
          <p:cNvPr id="12" name="表格 12">
            <a:extLst>
              <a:ext uri="{FF2B5EF4-FFF2-40B4-BE49-F238E27FC236}">
                <a16:creationId xmlns:a16="http://schemas.microsoft.com/office/drawing/2014/main" id="{F4CFEFF4-1BA8-4221-B51F-DF7F888D325E}"/>
              </a:ext>
            </a:extLst>
          </p:cNvPr>
          <p:cNvGraphicFramePr>
            <a:graphicFrameLocks noGrp="1"/>
          </p:cNvGraphicFramePr>
          <p:nvPr>
            <p:extLst>
              <p:ext uri="{D42A27DB-BD31-4B8C-83A1-F6EECF244321}">
                <p14:modId xmlns:p14="http://schemas.microsoft.com/office/powerpoint/2010/main" val="280382404"/>
              </p:ext>
            </p:extLst>
          </p:nvPr>
        </p:nvGraphicFramePr>
        <p:xfrm>
          <a:off x="6096000" y="2167071"/>
          <a:ext cx="3048000" cy="736600"/>
        </p:xfrm>
        <a:graphic>
          <a:graphicData uri="http://schemas.openxmlformats.org/drawingml/2006/table">
            <a:tbl>
              <a:tblPr firstRow="1" bandRow="1">
                <a:tableStyleId>{5C22544A-7EE6-4342-B048-85BDC9FD1C3A}</a:tableStyleId>
              </a:tblPr>
              <a:tblGrid>
                <a:gridCol w="1636295">
                  <a:extLst>
                    <a:ext uri="{9D8B030D-6E8A-4147-A177-3AD203B41FA5}">
                      <a16:colId xmlns:a16="http://schemas.microsoft.com/office/drawing/2014/main" val="2247739360"/>
                    </a:ext>
                  </a:extLst>
                </a:gridCol>
                <a:gridCol w="1411705">
                  <a:extLst>
                    <a:ext uri="{9D8B030D-6E8A-4147-A177-3AD203B41FA5}">
                      <a16:colId xmlns:a16="http://schemas.microsoft.com/office/drawing/2014/main" val="416885382"/>
                    </a:ext>
                  </a:extLst>
                </a:gridCol>
              </a:tblGrid>
              <a:tr h="138979">
                <a:tc>
                  <a:txBody>
                    <a:bodyPr/>
                    <a:lstStyle/>
                    <a:p>
                      <a:r>
                        <a:rPr lang="en-US" altLang="zh-CN"/>
                        <a:t>Road Id(from)</a:t>
                      </a:r>
                      <a:endParaRPr lang="zh-CN" altLang="en-US"/>
                    </a:p>
                  </a:txBody>
                  <a:tcPr/>
                </a:tc>
                <a:tc>
                  <a:txBody>
                    <a:bodyPr/>
                    <a:lstStyle/>
                    <a:p>
                      <a:r>
                        <a:rPr lang="en-US" altLang="zh-CN"/>
                        <a:t>Road Id(to)</a:t>
                      </a:r>
                      <a:endParaRPr lang="zh-CN" altLang="en-US"/>
                    </a:p>
                  </a:txBody>
                  <a:tcPr/>
                </a:tc>
                <a:extLst>
                  <a:ext uri="{0D108BD9-81ED-4DB2-BD59-A6C34878D82A}">
                    <a16:rowId xmlns:a16="http://schemas.microsoft.com/office/drawing/2014/main" val="4224928369"/>
                  </a:ext>
                </a:extLst>
              </a:tr>
              <a:tr h="370840">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577625714"/>
                  </a:ext>
                </a:extLst>
              </a:tr>
            </a:tbl>
          </a:graphicData>
        </a:graphic>
      </p:graphicFrame>
      <p:sp>
        <p:nvSpPr>
          <p:cNvPr id="13" name="文本占位符 6">
            <a:extLst>
              <a:ext uri="{FF2B5EF4-FFF2-40B4-BE49-F238E27FC236}">
                <a16:creationId xmlns:a16="http://schemas.microsoft.com/office/drawing/2014/main" id="{DFE46A67-2043-454B-BC01-FF04ED21DF89}"/>
              </a:ext>
            </a:extLst>
          </p:cNvPr>
          <p:cNvSpPr>
            <a:spLocks noGrp="1"/>
          </p:cNvSpPr>
          <p:nvPr>
            <p:ph type="body" sz="quarter" idx="10"/>
          </p:nvPr>
        </p:nvSpPr>
        <p:spPr>
          <a:xfrm>
            <a:off x="476518" y="0"/>
            <a:ext cx="1740902" cy="291600"/>
          </a:xfrm>
        </p:spPr>
        <p:txBody>
          <a:bodyPr/>
          <a:lstStyle/>
          <a:p>
            <a:r>
              <a:rPr lang="en-US" altLang="zh-CN"/>
              <a:t>Introduction</a:t>
            </a:r>
            <a:endParaRPr lang="zh-CN" altLang="en-US"/>
          </a:p>
        </p:txBody>
      </p:sp>
      <p:sp>
        <p:nvSpPr>
          <p:cNvPr id="14" name="文本占位符 7">
            <a:extLst>
              <a:ext uri="{FF2B5EF4-FFF2-40B4-BE49-F238E27FC236}">
                <a16:creationId xmlns:a16="http://schemas.microsoft.com/office/drawing/2014/main" id="{42093C1A-0C30-40D0-BB1C-D03ED9DC11D0}"/>
              </a:ext>
            </a:extLst>
          </p:cNvPr>
          <p:cNvSpPr>
            <a:spLocks noGrp="1"/>
          </p:cNvSpPr>
          <p:nvPr>
            <p:ph type="body" sz="quarter" idx="14"/>
          </p:nvPr>
        </p:nvSpPr>
        <p:spPr>
          <a:xfrm>
            <a:off x="2151844" y="0"/>
            <a:ext cx="2331255" cy="291600"/>
          </a:xfrm>
        </p:spPr>
        <p:txBody>
          <a:bodyPr/>
          <a:lstStyle/>
          <a:p>
            <a:r>
              <a:rPr lang="zh-CN" altLang="en-US"/>
              <a:t>解决方案 </a:t>
            </a:r>
            <a:r>
              <a:rPr lang="en-US" altLang="zh-CN"/>
              <a:t>&amp; </a:t>
            </a:r>
            <a:r>
              <a:rPr lang="zh-CN" altLang="en-US"/>
              <a:t>问题</a:t>
            </a:r>
          </a:p>
        </p:txBody>
      </p:sp>
    </p:spTree>
    <p:extLst>
      <p:ext uri="{BB962C8B-B14F-4D97-AF65-F5344CB8AC3E}">
        <p14:creationId xmlns:p14="http://schemas.microsoft.com/office/powerpoint/2010/main" val="429678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392D56-9D7A-450B-AA09-E67CF62FFB94}"/>
              </a:ext>
            </a:extLst>
          </p:cNvPr>
          <p:cNvSpPr>
            <a:spLocks noGrp="1"/>
          </p:cNvSpPr>
          <p:nvPr>
            <p:ph type="title"/>
          </p:nvPr>
        </p:nvSpPr>
        <p:spPr/>
        <p:txBody>
          <a:bodyPr/>
          <a:lstStyle/>
          <a:p>
            <a:r>
              <a:rPr lang="zh-CN" altLang="en-US"/>
              <a:t>时序数据库</a:t>
            </a:r>
          </a:p>
        </p:txBody>
      </p:sp>
      <p:sp>
        <p:nvSpPr>
          <p:cNvPr id="3" name="内容占位符 2">
            <a:extLst>
              <a:ext uri="{FF2B5EF4-FFF2-40B4-BE49-F238E27FC236}">
                <a16:creationId xmlns:a16="http://schemas.microsoft.com/office/drawing/2014/main" id="{16EEC940-BBD4-443A-8E55-6C93EA07DD4B}"/>
              </a:ext>
            </a:extLst>
          </p:cNvPr>
          <p:cNvSpPr>
            <a:spLocks noGrp="1"/>
          </p:cNvSpPr>
          <p:nvPr>
            <p:ph idx="1"/>
          </p:nvPr>
        </p:nvSpPr>
        <p:spPr/>
        <p:txBody>
          <a:bodyPr>
            <a:normAutofit/>
          </a:bodyPr>
          <a:lstStyle/>
          <a:p>
            <a:pPr>
              <a:lnSpc>
                <a:spcPct val="120000"/>
              </a:lnSpc>
            </a:pPr>
            <a:r>
              <a:rPr lang="zh-CN" altLang="en-US" dirty="0"/>
              <a:t>典型如</a:t>
            </a:r>
            <a:r>
              <a:rPr lang="en-US" altLang="zh-CN" dirty="0"/>
              <a:t>Influx DB</a:t>
            </a:r>
          </a:p>
          <a:p>
            <a:pPr lvl="1">
              <a:lnSpc>
                <a:spcPct val="120000"/>
              </a:lnSpc>
            </a:pPr>
            <a:r>
              <a:rPr lang="zh-CN" altLang="en-US" dirty="0"/>
              <a:t>数据模型与</a:t>
            </a:r>
            <a:r>
              <a:rPr lang="en-US" altLang="zh-CN" dirty="0"/>
              <a:t>(</a:t>
            </a:r>
            <a:r>
              <a:rPr lang="zh-CN" altLang="en-US" dirty="0"/>
              <a:t>时态</a:t>
            </a:r>
            <a:r>
              <a:rPr lang="en-US" altLang="zh-CN" dirty="0"/>
              <a:t>)</a:t>
            </a:r>
            <a:r>
              <a:rPr lang="zh-CN" altLang="en-US" dirty="0"/>
              <a:t>关系数据库相似</a:t>
            </a:r>
            <a:endParaRPr lang="en-US" altLang="zh-CN" dirty="0"/>
          </a:p>
          <a:p>
            <a:pPr>
              <a:lnSpc>
                <a:spcPct val="120000"/>
              </a:lnSpc>
            </a:pPr>
            <a:r>
              <a:rPr lang="zh-CN" altLang="en-US" dirty="0"/>
              <a:t>解决</a:t>
            </a:r>
            <a:r>
              <a:rPr lang="en-US" altLang="zh-CN" dirty="0"/>
              <a:t>(</a:t>
            </a:r>
            <a:r>
              <a:rPr lang="zh-CN" altLang="en-US" dirty="0"/>
              <a:t>时态</a:t>
            </a:r>
            <a:r>
              <a:rPr lang="en-US" altLang="zh-CN" dirty="0"/>
              <a:t>)</a:t>
            </a:r>
            <a:r>
              <a:rPr lang="zh-CN" altLang="en-US" dirty="0"/>
              <a:t>关系数据库应用中出现的问题</a:t>
            </a:r>
            <a:endParaRPr lang="en-US" altLang="zh-CN" dirty="0"/>
          </a:p>
          <a:p>
            <a:pPr lvl="1">
              <a:lnSpc>
                <a:spcPct val="120000"/>
              </a:lnSpc>
            </a:pPr>
            <a:r>
              <a:rPr lang="zh-CN" altLang="en-US" dirty="0"/>
              <a:t>写入平稳、持续、高并发高吞吐</a:t>
            </a:r>
            <a:endParaRPr lang="en-US" altLang="zh-CN" dirty="0"/>
          </a:p>
          <a:p>
            <a:pPr lvl="1">
              <a:lnSpc>
                <a:spcPct val="120000"/>
              </a:lnSpc>
            </a:pPr>
            <a:r>
              <a:rPr lang="zh-CN" altLang="en-US" dirty="0"/>
              <a:t>写多读少</a:t>
            </a:r>
            <a:endParaRPr lang="en-US" altLang="zh-CN" dirty="0"/>
          </a:p>
          <a:p>
            <a:pPr lvl="1">
              <a:lnSpc>
                <a:spcPct val="120000"/>
              </a:lnSpc>
            </a:pPr>
            <a:r>
              <a:rPr lang="zh-CN" altLang="en-US" dirty="0"/>
              <a:t>实时写入最近生成的数据，无更新</a:t>
            </a:r>
            <a:endParaRPr lang="en-US" altLang="zh-CN" dirty="0"/>
          </a:p>
          <a:p>
            <a:pPr lvl="1">
              <a:lnSpc>
                <a:spcPct val="120000"/>
              </a:lnSpc>
            </a:pPr>
            <a:r>
              <a:rPr lang="zh-CN" altLang="en-US" dirty="0"/>
              <a:t>数据定期删除</a:t>
            </a:r>
            <a:endParaRPr lang="en-US" altLang="zh-CN" dirty="0"/>
          </a:p>
          <a:p>
            <a:pPr lvl="1">
              <a:lnSpc>
                <a:spcPct val="120000"/>
              </a:lnSpc>
            </a:pPr>
            <a:r>
              <a:rPr lang="zh-CN" altLang="en-US" dirty="0"/>
              <a:t>底层基于关系式存储或</a:t>
            </a:r>
            <a:r>
              <a:rPr lang="en-US" altLang="zh-CN" dirty="0"/>
              <a:t>KV</a:t>
            </a:r>
            <a:r>
              <a:rPr lang="zh-CN" altLang="en-US" dirty="0"/>
              <a:t>存储</a:t>
            </a:r>
            <a:endParaRPr lang="en-US" altLang="zh-CN" dirty="0"/>
          </a:p>
          <a:p>
            <a:pPr>
              <a:lnSpc>
                <a:spcPct val="120000"/>
              </a:lnSpc>
            </a:pPr>
            <a:r>
              <a:rPr lang="zh-CN" altLang="en-US" dirty="0"/>
              <a:t>缺点：为了提高读写性能，放弃了事务支持</a:t>
            </a:r>
            <a:endParaRPr lang="en-US" altLang="zh-CN" dirty="0"/>
          </a:p>
        </p:txBody>
      </p:sp>
      <p:sp>
        <p:nvSpPr>
          <p:cNvPr id="6" name="灯片编号占位符 5">
            <a:extLst>
              <a:ext uri="{FF2B5EF4-FFF2-40B4-BE49-F238E27FC236}">
                <a16:creationId xmlns:a16="http://schemas.microsoft.com/office/drawing/2014/main" id="{7A243B8B-1973-4555-B50B-1C38DF334495}"/>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18</a:t>
            </a:fld>
            <a:endParaRPr lang="zh-CN" altLang="en-US"/>
          </a:p>
        </p:txBody>
      </p:sp>
      <p:sp>
        <p:nvSpPr>
          <p:cNvPr id="9" name="文本占位符 6">
            <a:extLst>
              <a:ext uri="{FF2B5EF4-FFF2-40B4-BE49-F238E27FC236}">
                <a16:creationId xmlns:a16="http://schemas.microsoft.com/office/drawing/2014/main" id="{8F911110-384A-4D5F-BABC-1FCE757A4691}"/>
              </a:ext>
            </a:extLst>
          </p:cNvPr>
          <p:cNvSpPr>
            <a:spLocks noGrp="1"/>
          </p:cNvSpPr>
          <p:nvPr>
            <p:ph type="body" sz="quarter" idx="10"/>
          </p:nvPr>
        </p:nvSpPr>
        <p:spPr>
          <a:xfrm>
            <a:off x="476518" y="0"/>
            <a:ext cx="1740902" cy="291600"/>
          </a:xfrm>
        </p:spPr>
        <p:txBody>
          <a:bodyPr/>
          <a:lstStyle/>
          <a:p>
            <a:r>
              <a:rPr lang="en-US" altLang="zh-CN" dirty="0"/>
              <a:t>Introduction</a:t>
            </a:r>
            <a:endParaRPr lang="zh-CN" altLang="en-US" dirty="0"/>
          </a:p>
        </p:txBody>
      </p:sp>
      <p:sp>
        <p:nvSpPr>
          <p:cNvPr id="10" name="文本占位符 7">
            <a:extLst>
              <a:ext uri="{FF2B5EF4-FFF2-40B4-BE49-F238E27FC236}">
                <a16:creationId xmlns:a16="http://schemas.microsoft.com/office/drawing/2014/main" id="{0E34D808-1E6A-424B-9B70-2DAB7689A5D8}"/>
              </a:ext>
            </a:extLst>
          </p:cNvPr>
          <p:cNvSpPr>
            <a:spLocks noGrp="1"/>
          </p:cNvSpPr>
          <p:nvPr>
            <p:ph type="body" sz="quarter" idx="14"/>
          </p:nvPr>
        </p:nvSpPr>
        <p:spPr>
          <a:xfrm>
            <a:off x="2151844" y="0"/>
            <a:ext cx="2331255" cy="291600"/>
          </a:xfrm>
        </p:spPr>
        <p:txBody>
          <a:bodyPr/>
          <a:lstStyle/>
          <a:p>
            <a:r>
              <a:rPr lang="zh-CN" altLang="en-US" dirty="0"/>
              <a:t>解决方案 </a:t>
            </a:r>
            <a:r>
              <a:rPr lang="en-US" altLang="zh-CN" dirty="0"/>
              <a:t>&amp; </a:t>
            </a:r>
            <a:r>
              <a:rPr lang="zh-CN" altLang="en-US" dirty="0"/>
              <a:t>问题</a:t>
            </a:r>
          </a:p>
        </p:txBody>
      </p:sp>
    </p:spTree>
    <p:extLst>
      <p:ext uri="{BB962C8B-B14F-4D97-AF65-F5344CB8AC3E}">
        <p14:creationId xmlns:p14="http://schemas.microsoft.com/office/powerpoint/2010/main" val="901490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392D56-9D7A-450B-AA09-E67CF62FFB94}"/>
              </a:ext>
            </a:extLst>
          </p:cNvPr>
          <p:cNvSpPr>
            <a:spLocks noGrp="1"/>
          </p:cNvSpPr>
          <p:nvPr>
            <p:ph type="title"/>
          </p:nvPr>
        </p:nvSpPr>
        <p:spPr/>
        <p:txBody>
          <a:bodyPr/>
          <a:lstStyle/>
          <a:p>
            <a:r>
              <a:rPr lang="zh-CN" altLang="en-US" dirty="0"/>
              <a:t>图模型</a:t>
            </a:r>
          </a:p>
        </p:txBody>
      </p:sp>
      <p:sp>
        <p:nvSpPr>
          <p:cNvPr id="3" name="内容占位符 2">
            <a:extLst>
              <a:ext uri="{FF2B5EF4-FFF2-40B4-BE49-F238E27FC236}">
                <a16:creationId xmlns:a16="http://schemas.microsoft.com/office/drawing/2014/main" id="{16EEC940-BBD4-443A-8E55-6C93EA07DD4B}"/>
              </a:ext>
            </a:extLst>
          </p:cNvPr>
          <p:cNvSpPr>
            <a:spLocks noGrp="1"/>
          </p:cNvSpPr>
          <p:nvPr>
            <p:ph idx="1"/>
          </p:nvPr>
        </p:nvSpPr>
        <p:spPr>
          <a:xfrm>
            <a:off x="628650" y="1181108"/>
            <a:ext cx="7886700" cy="4965692"/>
          </a:xfrm>
        </p:spPr>
        <p:txBody>
          <a:bodyPr>
            <a:normAutofit fontScale="85000" lnSpcReduction="10000"/>
          </a:bodyPr>
          <a:lstStyle/>
          <a:p>
            <a:r>
              <a:rPr lang="zh-CN" altLang="en-US" dirty="0"/>
              <a:t>图模型描述时态图的几种典型思路</a:t>
            </a:r>
            <a:endParaRPr lang="en-US" altLang="zh-CN" dirty="0"/>
          </a:p>
          <a:p>
            <a:pPr marL="914400" lvl="1" indent="-457200">
              <a:buFont typeface="+mj-lt"/>
              <a:buAutoNum type="arabicPeriod"/>
            </a:pPr>
            <a:r>
              <a:rPr lang="zh-CN" altLang="en-US" dirty="0"/>
              <a:t>路口为点，不同时间的道路为边，道路状态作为边的属性</a:t>
            </a:r>
            <a:endParaRPr lang="en-US" altLang="zh-CN" dirty="0"/>
          </a:p>
          <a:p>
            <a:pPr marL="914400" lvl="1" indent="-457200">
              <a:buFont typeface="+mj-lt"/>
              <a:buAutoNum type="arabicPeriod"/>
            </a:pPr>
            <a:r>
              <a:rPr lang="zh-CN" altLang="en-US" dirty="0"/>
              <a:t>路口为点，道路为边，道路状态作为边的属性用数组打包</a:t>
            </a:r>
            <a:endParaRPr lang="en-US" altLang="zh-CN" dirty="0"/>
          </a:p>
          <a:p>
            <a:pPr marL="914400" lvl="1" indent="-457200">
              <a:buFont typeface="+mj-lt"/>
              <a:buAutoNum type="arabicPeriod"/>
            </a:pPr>
            <a:r>
              <a:rPr lang="zh-CN" altLang="en-US" dirty="0"/>
              <a:t>在图中创建一类节点表示时间，和该时间有关的元素也表示为节点并与之连接起来。</a:t>
            </a:r>
            <a:endParaRPr lang="en-US" altLang="zh-CN" dirty="0"/>
          </a:p>
          <a:p>
            <a:r>
              <a:rPr lang="zh-CN" altLang="en-US" dirty="0"/>
              <a:t>查询效率</a:t>
            </a:r>
            <a:endParaRPr lang="en-US" altLang="zh-CN" dirty="0"/>
          </a:p>
          <a:p>
            <a:pPr lvl="1"/>
            <a:r>
              <a:rPr lang="zh-CN" altLang="en-US" dirty="0"/>
              <a:t>检索一条时态路径的时间复杂度为</a:t>
            </a:r>
            <a:r>
              <a:rPr lang="en-US" altLang="zh-CN" dirty="0"/>
              <a:t>O(K</a:t>
            </a:r>
            <a:r>
              <a:rPr lang="zh-CN" altLang="en-US" dirty="0"/>
              <a:t>*</a:t>
            </a:r>
            <a:r>
              <a:rPr lang="en-US" altLang="zh-CN" dirty="0"/>
              <a:t>C</a:t>
            </a:r>
            <a:r>
              <a:rPr lang="zh-CN" altLang="en-US" dirty="0"/>
              <a:t>*</a:t>
            </a:r>
            <a:r>
              <a:rPr lang="en-US" altLang="zh-CN" dirty="0"/>
              <a:t>T)</a:t>
            </a:r>
          </a:p>
          <a:p>
            <a:pPr lvl="2"/>
            <a:r>
              <a:rPr lang="en-US" altLang="zh-CN" dirty="0"/>
              <a:t>K</a:t>
            </a:r>
            <a:r>
              <a:rPr lang="zh-CN" altLang="en-US" dirty="0"/>
              <a:t>为路径中道路个数</a:t>
            </a:r>
            <a:endParaRPr lang="en-US" altLang="zh-CN" dirty="0"/>
          </a:p>
          <a:p>
            <a:pPr lvl="2"/>
            <a:r>
              <a:rPr lang="en-US" altLang="zh-CN" dirty="0"/>
              <a:t>C</a:t>
            </a:r>
            <a:r>
              <a:rPr lang="zh-CN" altLang="en-US" dirty="0"/>
              <a:t>为与路口相连的道路个数</a:t>
            </a:r>
            <a:endParaRPr lang="en-US" altLang="zh-CN" dirty="0"/>
          </a:p>
          <a:p>
            <a:pPr lvl="2"/>
            <a:r>
              <a:rPr lang="en-US" altLang="zh-CN" dirty="0"/>
              <a:t>T</a:t>
            </a:r>
            <a:r>
              <a:rPr lang="zh-CN" altLang="en-US" dirty="0"/>
              <a:t>为一条道路上属性更新次数</a:t>
            </a:r>
            <a:endParaRPr lang="en-US" altLang="zh-CN" dirty="0"/>
          </a:p>
          <a:p>
            <a:pPr lvl="1"/>
            <a:r>
              <a:rPr lang="zh-CN" altLang="en-US" dirty="0"/>
              <a:t>检索一条道路某时刻的属性值：</a:t>
            </a:r>
            <a:r>
              <a:rPr lang="en-US" altLang="zh-CN" dirty="0"/>
              <a:t>O(T)</a:t>
            </a:r>
          </a:p>
          <a:p>
            <a:pPr lvl="1"/>
            <a:r>
              <a:rPr lang="zh-CN" altLang="en-US" dirty="0"/>
              <a:t>结论</a:t>
            </a:r>
            <a:endParaRPr lang="en-US" altLang="zh-CN" dirty="0"/>
          </a:p>
          <a:p>
            <a:pPr lvl="2"/>
            <a:r>
              <a:rPr lang="zh-CN" altLang="en-US" dirty="0"/>
              <a:t>需要数据模型支持两点之间有多条边</a:t>
            </a:r>
            <a:endParaRPr lang="en-US" altLang="zh-CN" dirty="0"/>
          </a:p>
          <a:p>
            <a:pPr lvl="2"/>
            <a:r>
              <a:rPr lang="zh-CN" altLang="en-US" dirty="0"/>
              <a:t>由于</a:t>
            </a:r>
            <a:r>
              <a:rPr lang="en-US" altLang="zh-CN" dirty="0"/>
              <a:t>T</a:t>
            </a:r>
            <a:r>
              <a:rPr lang="zh-CN" altLang="en-US" dirty="0"/>
              <a:t>通常很大（大于</a:t>
            </a:r>
            <a:r>
              <a:rPr lang="en-US" altLang="zh-CN" dirty="0"/>
              <a:t>(Log(N)+Log(N</a:t>
            </a:r>
            <a:r>
              <a:rPr lang="zh-CN" altLang="en-US" dirty="0"/>
              <a:t>*</a:t>
            </a:r>
            <a:r>
              <a:rPr lang="en-US" altLang="zh-CN" dirty="0"/>
              <a:t>T))</a:t>
            </a:r>
            <a:r>
              <a:rPr lang="zh-CN" altLang="en-US" dirty="0"/>
              <a:t>），因此路径检索和指定时间的属性值检索可能更慢</a:t>
            </a:r>
            <a:endParaRPr lang="en-US" altLang="zh-CN" dirty="0"/>
          </a:p>
          <a:p>
            <a:pPr lvl="2"/>
            <a:r>
              <a:rPr lang="zh-CN" altLang="en-US" dirty="0"/>
              <a:t>方案</a:t>
            </a:r>
            <a:r>
              <a:rPr lang="en-US" altLang="zh-CN" dirty="0"/>
              <a:t>2</a:t>
            </a:r>
            <a:r>
              <a:rPr lang="zh-CN" altLang="en-US" dirty="0"/>
              <a:t>还有更大的磁盘访问开销</a:t>
            </a:r>
            <a:endParaRPr lang="en-US" altLang="zh-CN" dirty="0"/>
          </a:p>
        </p:txBody>
      </p:sp>
      <p:sp>
        <p:nvSpPr>
          <p:cNvPr id="6" name="灯片编号占位符 5">
            <a:extLst>
              <a:ext uri="{FF2B5EF4-FFF2-40B4-BE49-F238E27FC236}">
                <a16:creationId xmlns:a16="http://schemas.microsoft.com/office/drawing/2014/main" id="{7A243B8B-1973-4555-B50B-1C38DF334495}"/>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19</a:t>
            </a:fld>
            <a:endParaRPr lang="zh-CN" altLang="en-US"/>
          </a:p>
        </p:txBody>
      </p:sp>
      <p:sp>
        <p:nvSpPr>
          <p:cNvPr id="9" name="文本占位符 6">
            <a:extLst>
              <a:ext uri="{FF2B5EF4-FFF2-40B4-BE49-F238E27FC236}">
                <a16:creationId xmlns:a16="http://schemas.microsoft.com/office/drawing/2014/main" id="{8F911110-384A-4D5F-BABC-1FCE757A4691}"/>
              </a:ext>
            </a:extLst>
          </p:cNvPr>
          <p:cNvSpPr>
            <a:spLocks noGrp="1"/>
          </p:cNvSpPr>
          <p:nvPr>
            <p:ph type="body" sz="quarter" idx="10"/>
          </p:nvPr>
        </p:nvSpPr>
        <p:spPr>
          <a:xfrm>
            <a:off x="476518" y="0"/>
            <a:ext cx="1740902" cy="291600"/>
          </a:xfrm>
        </p:spPr>
        <p:txBody>
          <a:bodyPr/>
          <a:lstStyle/>
          <a:p>
            <a:r>
              <a:rPr lang="en-US" altLang="zh-CN" dirty="0"/>
              <a:t>Introduction</a:t>
            </a:r>
            <a:endParaRPr lang="zh-CN" altLang="en-US" dirty="0"/>
          </a:p>
        </p:txBody>
      </p:sp>
      <p:sp>
        <p:nvSpPr>
          <p:cNvPr id="10" name="文本占位符 7">
            <a:extLst>
              <a:ext uri="{FF2B5EF4-FFF2-40B4-BE49-F238E27FC236}">
                <a16:creationId xmlns:a16="http://schemas.microsoft.com/office/drawing/2014/main" id="{0E34D808-1E6A-424B-9B70-2DAB7689A5D8}"/>
              </a:ext>
            </a:extLst>
          </p:cNvPr>
          <p:cNvSpPr>
            <a:spLocks noGrp="1"/>
          </p:cNvSpPr>
          <p:nvPr>
            <p:ph type="body" sz="quarter" idx="14"/>
          </p:nvPr>
        </p:nvSpPr>
        <p:spPr>
          <a:xfrm>
            <a:off x="2151844" y="0"/>
            <a:ext cx="2331255" cy="291600"/>
          </a:xfrm>
        </p:spPr>
        <p:txBody>
          <a:bodyPr/>
          <a:lstStyle/>
          <a:p>
            <a:r>
              <a:rPr lang="zh-CN" altLang="en-US" dirty="0"/>
              <a:t>解决方案 </a:t>
            </a:r>
            <a:r>
              <a:rPr lang="en-US" altLang="zh-CN" dirty="0"/>
              <a:t>&amp; </a:t>
            </a:r>
            <a:r>
              <a:rPr lang="zh-CN" altLang="en-US" dirty="0"/>
              <a:t>问题</a:t>
            </a:r>
          </a:p>
        </p:txBody>
      </p:sp>
      <p:pic>
        <p:nvPicPr>
          <p:cNvPr id="7" name="图片 6">
            <a:extLst>
              <a:ext uri="{FF2B5EF4-FFF2-40B4-BE49-F238E27FC236}">
                <a16:creationId xmlns:a16="http://schemas.microsoft.com/office/drawing/2014/main" id="{A5534755-D680-4D41-8617-72B6D50920B1}"/>
              </a:ext>
            </a:extLst>
          </p:cNvPr>
          <p:cNvPicPr/>
          <p:nvPr/>
        </p:nvPicPr>
        <p:blipFill>
          <a:blip r:embed="rId3"/>
          <a:srcRect/>
          <a:stretch>
            <a:fillRect/>
          </a:stretch>
        </p:blipFill>
        <p:spPr bwMode="auto">
          <a:xfrm>
            <a:off x="3149599" y="2689808"/>
            <a:ext cx="5862321" cy="40316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254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BFD471-3347-4D3B-9EC3-ECEE255B9C07}"/>
              </a:ext>
            </a:extLst>
          </p:cNvPr>
          <p:cNvSpPr>
            <a:spLocks noGrp="1"/>
          </p:cNvSpPr>
          <p:nvPr>
            <p:ph type="title"/>
          </p:nvPr>
        </p:nvSpPr>
        <p:spPr>
          <a:xfrm>
            <a:off x="628650" y="365127"/>
            <a:ext cx="7886700" cy="1016634"/>
          </a:xfrm>
        </p:spPr>
        <p:txBody>
          <a:bodyPr>
            <a:normAutofit/>
          </a:bodyPr>
          <a:lstStyle/>
          <a:p>
            <a:r>
              <a:rPr lang="en-US" altLang="zh-CN" dirty="0"/>
              <a:t>Content</a:t>
            </a:r>
            <a:endParaRPr lang="zh-CN" altLang="en-US" dirty="0"/>
          </a:p>
        </p:txBody>
      </p:sp>
      <p:sp>
        <p:nvSpPr>
          <p:cNvPr id="11" name="内容占位符 10">
            <a:extLst>
              <a:ext uri="{FF2B5EF4-FFF2-40B4-BE49-F238E27FC236}">
                <a16:creationId xmlns:a16="http://schemas.microsoft.com/office/drawing/2014/main" id="{1111E43C-0290-4743-B213-68C3C2EFDCB3}"/>
              </a:ext>
            </a:extLst>
          </p:cNvPr>
          <p:cNvSpPr>
            <a:spLocks noGrp="1"/>
          </p:cNvSpPr>
          <p:nvPr>
            <p:ph idx="1"/>
          </p:nvPr>
        </p:nvSpPr>
        <p:spPr>
          <a:xfrm>
            <a:off x="628650" y="1381761"/>
            <a:ext cx="7886700" cy="4795202"/>
          </a:xfrm>
        </p:spPr>
        <p:txBody>
          <a:bodyPr>
            <a:normAutofit/>
          </a:bodyPr>
          <a:lstStyle/>
          <a:p>
            <a:r>
              <a:rPr lang="en-US" altLang="zh-CN" dirty="0"/>
              <a:t>Introduction</a:t>
            </a:r>
          </a:p>
          <a:p>
            <a:pPr lvl="1"/>
            <a:r>
              <a:rPr lang="zh-CN" altLang="en-US" dirty="0"/>
              <a:t>基本背景介绍</a:t>
            </a:r>
            <a:endParaRPr lang="en-US" altLang="zh-CN" dirty="0"/>
          </a:p>
          <a:p>
            <a:pPr lvl="1"/>
            <a:r>
              <a:rPr lang="zh-CN" altLang="en-US" dirty="0"/>
              <a:t>需求分析：交通数据管理场景</a:t>
            </a:r>
            <a:endParaRPr lang="en-US" altLang="zh-CN" dirty="0"/>
          </a:p>
          <a:p>
            <a:pPr lvl="1"/>
            <a:r>
              <a:rPr lang="zh-CN" altLang="en-US" dirty="0"/>
              <a:t>现有模型（技术方案）及优缺点</a:t>
            </a:r>
            <a:endParaRPr lang="en-US" altLang="zh-CN" dirty="0"/>
          </a:p>
          <a:p>
            <a:pPr lvl="1"/>
            <a:r>
              <a:rPr lang="zh-CN" altLang="en-US" dirty="0"/>
              <a:t>我们的模型 </a:t>
            </a:r>
            <a:r>
              <a:rPr lang="en-US" altLang="zh-CN" dirty="0"/>
              <a:t>&amp; </a:t>
            </a:r>
            <a:r>
              <a:rPr lang="zh-CN" altLang="en-US" dirty="0"/>
              <a:t>方案 </a:t>
            </a:r>
            <a:r>
              <a:rPr lang="en-US" altLang="zh-CN" dirty="0"/>
              <a:t>&amp; Contribution</a:t>
            </a:r>
          </a:p>
          <a:p>
            <a:r>
              <a:rPr lang="zh-CN" altLang="en-US" dirty="0"/>
              <a:t>技术方案详情</a:t>
            </a:r>
            <a:endParaRPr lang="en-US" altLang="zh-CN" dirty="0"/>
          </a:p>
          <a:p>
            <a:pPr lvl="1"/>
            <a:r>
              <a:rPr lang="zh-CN" altLang="en-US" dirty="0"/>
              <a:t>架构</a:t>
            </a:r>
            <a:endParaRPr lang="en-US" altLang="zh-CN" dirty="0"/>
          </a:p>
          <a:p>
            <a:pPr lvl="1"/>
            <a:r>
              <a:rPr lang="zh-CN" altLang="en-US" dirty="0"/>
              <a:t>存储 </a:t>
            </a:r>
            <a:r>
              <a:rPr lang="en-US" altLang="zh-CN" dirty="0"/>
              <a:t>&amp; </a:t>
            </a:r>
            <a:r>
              <a:rPr lang="zh-CN" altLang="en-US" dirty="0"/>
              <a:t>索引</a:t>
            </a:r>
            <a:endParaRPr lang="en-US" altLang="zh-CN" dirty="0"/>
          </a:p>
          <a:p>
            <a:pPr lvl="1"/>
            <a:r>
              <a:rPr lang="zh-CN" altLang="en-US" dirty="0"/>
              <a:t>事务 </a:t>
            </a:r>
            <a:r>
              <a:rPr lang="en-US" altLang="zh-CN" dirty="0"/>
              <a:t>&amp; </a:t>
            </a:r>
            <a:r>
              <a:rPr lang="zh-CN" altLang="en-US" dirty="0"/>
              <a:t>锁 </a:t>
            </a:r>
            <a:r>
              <a:rPr lang="en-US" altLang="zh-CN" dirty="0"/>
              <a:t>&amp; </a:t>
            </a:r>
            <a:r>
              <a:rPr lang="zh-CN" altLang="en-US" dirty="0"/>
              <a:t>日志 </a:t>
            </a:r>
            <a:r>
              <a:rPr lang="en-US" altLang="zh-CN" dirty="0"/>
              <a:t>&amp; </a:t>
            </a:r>
            <a:r>
              <a:rPr lang="zh-CN" altLang="en-US" dirty="0"/>
              <a:t>故障恢复</a:t>
            </a:r>
            <a:endParaRPr lang="en-US" altLang="zh-CN" dirty="0"/>
          </a:p>
          <a:p>
            <a:pPr lvl="1"/>
            <a:r>
              <a:rPr lang="zh-CN" altLang="en-US" dirty="0"/>
              <a:t>语言</a:t>
            </a:r>
            <a:endParaRPr lang="en-US" altLang="zh-CN" dirty="0"/>
          </a:p>
          <a:p>
            <a:r>
              <a:rPr lang="zh-CN" altLang="en-US" dirty="0"/>
              <a:t>部分测试结果</a:t>
            </a:r>
            <a:endParaRPr lang="en-US" altLang="zh-CN" dirty="0"/>
          </a:p>
        </p:txBody>
      </p:sp>
    </p:spTree>
    <p:extLst>
      <p:ext uri="{BB962C8B-B14F-4D97-AF65-F5344CB8AC3E}">
        <p14:creationId xmlns:p14="http://schemas.microsoft.com/office/powerpoint/2010/main" val="2906708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5867A738-21A2-4B8A-8C6E-0B98743908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4383" y="5100461"/>
            <a:ext cx="2059617" cy="1570458"/>
          </a:xfrm>
          <a:prstGeom prst="rect">
            <a:avLst/>
          </a:prstGeom>
        </p:spPr>
      </p:pic>
      <p:sp>
        <p:nvSpPr>
          <p:cNvPr id="2" name="標題 1">
            <a:extLst>
              <a:ext uri="{FF2B5EF4-FFF2-40B4-BE49-F238E27FC236}">
                <a16:creationId xmlns:a16="http://schemas.microsoft.com/office/drawing/2014/main" id="{08C479F0-CBB9-4A93-9DAA-411E86B9E06D}"/>
              </a:ext>
            </a:extLst>
          </p:cNvPr>
          <p:cNvSpPr>
            <a:spLocks noGrp="1"/>
          </p:cNvSpPr>
          <p:nvPr>
            <p:ph type="title"/>
          </p:nvPr>
        </p:nvSpPr>
        <p:spPr/>
        <p:txBody>
          <a:bodyPr/>
          <a:lstStyle/>
          <a:p>
            <a:r>
              <a:rPr lang="zh-CN" altLang="en-US" dirty="0"/>
              <a:t>时态图模型</a:t>
            </a:r>
          </a:p>
        </p:txBody>
      </p:sp>
      <p:sp>
        <p:nvSpPr>
          <p:cNvPr id="3" name="內容版面配置區 2">
            <a:extLst>
              <a:ext uri="{FF2B5EF4-FFF2-40B4-BE49-F238E27FC236}">
                <a16:creationId xmlns:a16="http://schemas.microsoft.com/office/drawing/2014/main" id="{EEECB2D4-12AA-4F51-9FD2-39B38C9B182D}"/>
              </a:ext>
            </a:extLst>
          </p:cNvPr>
          <p:cNvSpPr>
            <a:spLocks noGrp="1"/>
          </p:cNvSpPr>
          <p:nvPr>
            <p:ph idx="1"/>
          </p:nvPr>
        </p:nvSpPr>
        <p:spPr>
          <a:xfrm>
            <a:off x="524818" y="3151559"/>
            <a:ext cx="8152482" cy="3623814"/>
          </a:xfrm>
        </p:spPr>
        <p:txBody>
          <a:bodyPr>
            <a:normAutofit/>
          </a:bodyPr>
          <a:lstStyle/>
          <a:p>
            <a:r>
              <a:rPr lang="zh-CN" altLang="en-US" dirty="0"/>
              <a:t>完全时态化</a:t>
            </a:r>
            <a:endParaRPr lang="en-US" altLang="zh-CN" dirty="0"/>
          </a:p>
          <a:p>
            <a:pPr lvl="1"/>
            <a:r>
              <a:rPr lang="en-US" altLang="zh-CN" dirty="0"/>
              <a:t>Graph Snapshot List</a:t>
            </a:r>
            <a:r>
              <a:rPr lang="zh-CN" altLang="en-US" dirty="0"/>
              <a:t>（图数据冗余）</a:t>
            </a:r>
            <a:endParaRPr lang="en-US" altLang="zh-CN" dirty="0"/>
          </a:p>
          <a:p>
            <a:pPr lvl="1"/>
            <a:r>
              <a:rPr lang="en-US" altLang="zh-CN" dirty="0"/>
              <a:t>Event Log</a:t>
            </a:r>
            <a:r>
              <a:rPr lang="zh-CN" altLang="en-US" dirty="0"/>
              <a:t>（时间冗余）</a:t>
            </a:r>
            <a:endParaRPr lang="en-US" altLang="zh-CN" dirty="0"/>
          </a:p>
          <a:p>
            <a:r>
              <a:rPr lang="zh-CN" altLang="en-US" dirty="0"/>
              <a:t>部分时态化</a:t>
            </a:r>
            <a:endParaRPr lang="en-US" altLang="zh-CN" dirty="0"/>
          </a:p>
          <a:p>
            <a:pPr lvl="1"/>
            <a:r>
              <a:rPr lang="en-US" altLang="zh-CN" dirty="0"/>
              <a:t>Edge Stream</a:t>
            </a:r>
          </a:p>
          <a:p>
            <a:pPr lvl="2"/>
            <a:r>
              <a:rPr lang="zh-CN" altLang="en-US" dirty="0"/>
              <a:t>点不随时间变化，边随时间添加和删除</a:t>
            </a:r>
            <a:endParaRPr lang="en-US" altLang="zh-CN" dirty="0"/>
          </a:p>
          <a:p>
            <a:pPr lvl="1"/>
            <a:r>
              <a:rPr lang="en-US" altLang="zh-CN" dirty="0"/>
              <a:t>Temporal Property Graph</a:t>
            </a:r>
          </a:p>
          <a:p>
            <a:pPr lvl="2"/>
            <a:r>
              <a:rPr lang="zh-CN" altLang="en-US" dirty="0"/>
              <a:t>点边不随时间变化，点边上的属性的值随时间变化</a:t>
            </a:r>
          </a:p>
        </p:txBody>
      </p:sp>
      <p:sp>
        <p:nvSpPr>
          <p:cNvPr id="4" name="文本占位符 3">
            <a:extLst>
              <a:ext uri="{FF2B5EF4-FFF2-40B4-BE49-F238E27FC236}">
                <a16:creationId xmlns:a16="http://schemas.microsoft.com/office/drawing/2014/main" id="{36C776AF-132C-4A07-8DFC-2EF91BED2DE9}"/>
              </a:ext>
            </a:extLst>
          </p:cNvPr>
          <p:cNvSpPr>
            <a:spLocks noGrp="1"/>
          </p:cNvSpPr>
          <p:nvPr>
            <p:ph type="body" sz="quarter" idx="10"/>
          </p:nvPr>
        </p:nvSpPr>
        <p:spPr/>
        <p:txBody>
          <a:bodyPr/>
          <a:lstStyle/>
          <a:p>
            <a:r>
              <a:rPr lang="en-US" altLang="zh-CN" dirty="0"/>
              <a:t>Introduction</a:t>
            </a:r>
            <a:endParaRPr lang="zh-CN" altLang="en-US" dirty="0"/>
          </a:p>
        </p:txBody>
      </p:sp>
      <p:sp>
        <p:nvSpPr>
          <p:cNvPr id="6" name="文本占位符 5">
            <a:extLst>
              <a:ext uri="{FF2B5EF4-FFF2-40B4-BE49-F238E27FC236}">
                <a16:creationId xmlns:a16="http://schemas.microsoft.com/office/drawing/2014/main" id="{1F71D7D5-BBC4-4A67-8054-67BD1AF25D21}"/>
              </a:ext>
            </a:extLst>
          </p:cNvPr>
          <p:cNvSpPr>
            <a:spLocks noGrp="1"/>
          </p:cNvSpPr>
          <p:nvPr>
            <p:ph type="body" sz="quarter" idx="14"/>
          </p:nvPr>
        </p:nvSpPr>
        <p:spPr/>
        <p:txBody>
          <a:bodyPr/>
          <a:lstStyle/>
          <a:p>
            <a:r>
              <a:rPr lang="zh-CN" altLang="en-US" dirty="0"/>
              <a:t>解决方案 </a:t>
            </a:r>
            <a:r>
              <a:rPr lang="en-US" altLang="zh-CN" dirty="0"/>
              <a:t>&amp; </a:t>
            </a:r>
            <a:r>
              <a:rPr lang="zh-CN" altLang="en-US" dirty="0"/>
              <a:t>问题</a:t>
            </a:r>
          </a:p>
        </p:txBody>
      </p:sp>
      <p:sp>
        <p:nvSpPr>
          <p:cNvPr id="9" name="箭头: 右 8">
            <a:extLst>
              <a:ext uri="{FF2B5EF4-FFF2-40B4-BE49-F238E27FC236}">
                <a16:creationId xmlns:a16="http://schemas.microsoft.com/office/drawing/2014/main" id="{C074B22C-177A-49DB-B70C-5A366BB2E112}"/>
              </a:ext>
            </a:extLst>
          </p:cNvPr>
          <p:cNvSpPr/>
          <p:nvPr/>
        </p:nvSpPr>
        <p:spPr>
          <a:xfrm>
            <a:off x="2865184" y="1443479"/>
            <a:ext cx="2040050" cy="721605"/>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400" dirty="0"/>
              <a:t>更新粒度：从大到小</a:t>
            </a:r>
          </a:p>
        </p:txBody>
      </p:sp>
      <p:sp>
        <p:nvSpPr>
          <p:cNvPr id="10" name="矩形: 圆角 9">
            <a:extLst>
              <a:ext uri="{FF2B5EF4-FFF2-40B4-BE49-F238E27FC236}">
                <a16:creationId xmlns:a16="http://schemas.microsoft.com/office/drawing/2014/main" id="{932423D9-2965-44AA-A566-43294424DE15}"/>
              </a:ext>
            </a:extLst>
          </p:cNvPr>
          <p:cNvSpPr/>
          <p:nvPr/>
        </p:nvSpPr>
        <p:spPr>
          <a:xfrm>
            <a:off x="5627535" y="2637389"/>
            <a:ext cx="1283373" cy="3982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Event Log</a:t>
            </a:r>
            <a:endParaRPr lang="zh-CN" altLang="en-US" dirty="0"/>
          </a:p>
        </p:txBody>
      </p:sp>
      <p:pic>
        <p:nvPicPr>
          <p:cNvPr id="15" name="图片 14">
            <a:extLst>
              <a:ext uri="{FF2B5EF4-FFF2-40B4-BE49-F238E27FC236}">
                <a16:creationId xmlns:a16="http://schemas.microsoft.com/office/drawing/2014/main" id="{675583EF-E2AD-4B60-A82C-A08E13593C0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518" y="1030618"/>
            <a:ext cx="2204722" cy="1547329"/>
          </a:xfrm>
          <a:prstGeom prst="rect">
            <a:avLst/>
          </a:prstGeom>
        </p:spPr>
      </p:pic>
      <p:graphicFrame>
        <p:nvGraphicFramePr>
          <p:cNvPr id="16" name="表格 16">
            <a:extLst>
              <a:ext uri="{FF2B5EF4-FFF2-40B4-BE49-F238E27FC236}">
                <a16:creationId xmlns:a16="http://schemas.microsoft.com/office/drawing/2014/main" id="{FAC740B6-A047-4B67-BACB-482291F32D80}"/>
              </a:ext>
            </a:extLst>
          </p:cNvPr>
          <p:cNvGraphicFramePr>
            <a:graphicFrameLocks noGrp="1"/>
          </p:cNvGraphicFramePr>
          <p:nvPr>
            <p:extLst>
              <p:ext uri="{D42A27DB-BD31-4B8C-83A1-F6EECF244321}">
                <p14:modId xmlns:p14="http://schemas.microsoft.com/office/powerpoint/2010/main" val="3474514034"/>
              </p:ext>
            </p:extLst>
          </p:nvPr>
        </p:nvGraphicFramePr>
        <p:xfrm>
          <a:off x="5057366" y="749147"/>
          <a:ext cx="2301194" cy="1828800"/>
        </p:xfrm>
        <a:graphic>
          <a:graphicData uri="http://schemas.openxmlformats.org/drawingml/2006/table">
            <a:tbl>
              <a:tblPr firstRow="1" bandRow="1">
                <a:tableStyleId>{5C22544A-7EE6-4342-B048-85BDC9FD1C3A}</a:tableStyleId>
              </a:tblPr>
              <a:tblGrid>
                <a:gridCol w="1123720">
                  <a:extLst>
                    <a:ext uri="{9D8B030D-6E8A-4147-A177-3AD203B41FA5}">
                      <a16:colId xmlns:a16="http://schemas.microsoft.com/office/drawing/2014/main" val="2170352244"/>
                    </a:ext>
                  </a:extLst>
                </a:gridCol>
                <a:gridCol w="716096">
                  <a:extLst>
                    <a:ext uri="{9D8B030D-6E8A-4147-A177-3AD203B41FA5}">
                      <a16:colId xmlns:a16="http://schemas.microsoft.com/office/drawing/2014/main" val="1319134336"/>
                    </a:ext>
                  </a:extLst>
                </a:gridCol>
                <a:gridCol w="461378">
                  <a:extLst>
                    <a:ext uri="{9D8B030D-6E8A-4147-A177-3AD203B41FA5}">
                      <a16:colId xmlns:a16="http://schemas.microsoft.com/office/drawing/2014/main" val="3210635560"/>
                    </a:ext>
                  </a:extLst>
                </a:gridCol>
              </a:tblGrid>
              <a:tr h="24219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dirty="0"/>
                        <a:t>操作</a:t>
                      </a:r>
                    </a:p>
                  </a:txBody>
                  <a:tcPr/>
                </a:tc>
                <a:tc>
                  <a:txBody>
                    <a:bodyPr/>
                    <a:lstStyle/>
                    <a:p>
                      <a:pPr algn="ctr"/>
                      <a:r>
                        <a:rPr lang="zh-CN" altLang="en-US" sz="1200" dirty="0"/>
                        <a:t>参数</a:t>
                      </a:r>
                    </a:p>
                  </a:txBody>
                  <a:tcPr/>
                </a:tc>
                <a:tc>
                  <a:txBody>
                    <a:bodyPr/>
                    <a:lstStyle/>
                    <a:p>
                      <a:pPr algn="ctr"/>
                      <a:r>
                        <a:rPr lang="zh-CN" altLang="en-US" sz="1050" dirty="0"/>
                        <a:t>时间</a:t>
                      </a:r>
                    </a:p>
                  </a:txBody>
                  <a:tcPr/>
                </a:tc>
                <a:extLst>
                  <a:ext uri="{0D108BD9-81ED-4DB2-BD59-A6C34878D82A}">
                    <a16:rowId xmlns:a16="http://schemas.microsoft.com/office/drawing/2014/main" val="2287315312"/>
                  </a:ext>
                </a:extLst>
              </a:tr>
              <a:tr h="242199">
                <a:tc>
                  <a:txBody>
                    <a:bodyPr/>
                    <a:lstStyle/>
                    <a:p>
                      <a:r>
                        <a:rPr lang="en-US" altLang="zh-CN" sz="1200" dirty="0" err="1"/>
                        <a:t>nodeAdd</a:t>
                      </a:r>
                      <a:endParaRPr lang="zh-CN" altLang="en-US" sz="1200" dirty="0"/>
                    </a:p>
                  </a:txBody>
                  <a:tcPr/>
                </a:tc>
                <a:tc>
                  <a:txBody>
                    <a:bodyPr/>
                    <a:lstStyle/>
                    <a:p>
                      <a:r>
                        <a:rPr lang="en-US" altLang="zh-CN" sz="1200" dirty="0"/>
                        <a:t>N1</a:t>
                      </a:r>
                      <a:endParaRPr lang="zh-CN" altLang="en-US" sz="1200" dirty="0"/>
                    </a:p>
                  </a:txBody>
                  <a:tcPr/>
                </a:tc>
                <a:tc>
                  <a:txBody>
                    <a:bodyPr/>
                    <a:lstStyle/>
                    <a:p>
                      <a:r>
                        <a:rPr lang="en-US" altLang="zh-CN" sz="1200" dirty="0"/>
                        <a:t>t0</a:t>
                      </a:r>
                      <a:endParaRPr lang="zh-CN" altLang="en-US" sz="1200" dirty="0"/>
                    </a:p>
                  </a:txBody>
                  <a:tcPr/>
                </a:tc>
                <a:extLst>
                  <a:ext uri="{0D108BD9-81ED-4DB2-BD59-A6C34878D82A}">
                    <a16:rowId xmlns:a16="http://schemas.microsoft.com/office/drawing/2014/main" val="2155192176"/>
                  </a:ext>
                </a:extLst>
              </a:tr>
              <a:tr h="403665">
                <a:tc>
                  <a:txBody>
                    <a:bodyPr/>
                    <a:lstStyle/>
                    <a:p>
                      <a:r>
                        <a:rPr lang="en-US" altLang="zh-CN" sz="1200" dirty="0" err="1"/>
                        <a:t>nodePropSet</a:t>
                      </a:r>
                      <a:endParaRPr lang="zh-CN" altLang="en-US" sz="1200" dirty="0"/>
                    </a:p>
                  </a:txBody>
                  <a:tcPr/>
                </a:tc>
                <a:tc>
                  <a:txBody>
                    <a:bodyPr/>
                    <a:lstStyle/>
                    <a:p>
                      <a:r>
                        <a:rPr lang="en-US" altLang="zh-CN" sz="1200" dirty="0"/>
                        <a:t>N1, key, value</a:t>
                      </a:r>
                      <a:endParaRPr lang="zh-CN" altLang="en-US" sz="1200" dirty="0"/>
                    </a:p>
                  </a:txBody>
                  <a:tcPr/>
                </a:tc>
                <a:tc>
                  <a:txBody>
                    <a:bodyPr/>
                    <a:lstStyle/>
                    <a:p>
                      <a:r>
                        <a:rPr lang="en-US" altLang="zh-CN" sz="1200" dirty="0"/>
                        <a:t>t1</a:t>
                      </a:r>
                      <a:endParaRPr lang="zh-CN" altLang="en-US" sz="1200" dirty="0"/>
                    </a:p>
                  </a:txBody>
                  <a:tcPr/>
                </a:tc>
                <a:extLst>
                  <a:ext uri="{0D108BD9-81ED-4DB2-BD59-A6C34878D82A}">
                    <a16:rowId xmlns:a16="http://schemas.microsoft.com/office/drawing/2014/main" val="3092599371"/>
                  </a:ext>
                </a:extLst>
              </a:tr>
              <a:tr h="242199">
                <a:tc>
                  <a:txBody>
                    <a:bodyPr/>
                    <a:lstStyle/>
                    <a:p>
                      <a:r>
                        <a:rPr lang="en-US" altLang="zh-CN" sz="1200" dirty="0" err="1"/>
                        <a:t>edgeAdd</a:t>
                      </a:r>
                      <a:endParaRPr lang="zh-CN" altLang="en-US" sz="1200" dirty="0"/>
                    </a:p>
                  </a:txBody>
                  <a:tcPr/>
                </a:tc>
                <a:tc>
                  <a:txBody>
                    <a:bodyPr/>
                    <a:lstStyle/>
                    <a:p>
                      <a:r>
                        <a:rPr lang="en-US" altLang="zh-CN" sz="1200" dirty="0"/>
                        <a:t>N1,</a:t>
                      </a:r>
                      <a:r>
                        <a:rPr lang="zh-CN" altLang="en-US" sz="1200" dirty="0"/>
                        <a:t> </a:t>
                      </a:r>
                      <a:r>
                        <a:rPr lang="en-US" altLang="zh-CN" sz="1200" dirty="0"/>
                        <a:t>N2</a:t>
                      </a:r>
                      <a:endParaRPr lang="zh-CN" altLang="en-US" sz="1200" dirty="0"/>
                    </a:p>
                  </a:txBody>
                  <a:tcPr/>
                </a:tc>
                <a:tc>
                  <a:txBody>
                    <a:bodyPr/>
                    <a:lstStyle/>
                    <a:p>
                      <a:r>
                        <a:rPr lang="en-US" altLang="zh-CN" sz="1200" dirty="0"/>
                        <a:t>t2</a:t>
                      </a:r>
                      <a:endParaRPr lang="zh-CN" altLang="en-US" sz="1200" dirty="0"/>
                    </a:p>
                  </a:txBody>
                  <a:tcPr/>
                </a:tc>
                <a:extLst>
                  <a:ext uri="{0D108BD9-81ED-4DB2-BD59-A6C34878D82A}">
                    <a16:rowId xmlns:a16="http://schemas.microsoft.com/office/drawing/2014/main" val="3728428796"/>
                  </a:ext>
                </a:extLst>
              </a:tr>
              <a:tr h="242199">
                <a:tc>
                  <a:txBody>
                    <a:bodyPr/>
                    <a:lstStyle/>
                    <a:p>
                      <a:r>
                        <a:rPr lang="en-US" altLang="zh-CN" sz="1200" dirty="0" err="1"/>
                        <a:t>edgeDel</a:t>
                      </a:r>
                      <a:endParaRPr lang="zh-CN" altLang="en-US" sz="1200" dirty="0"/>
                    </a:p>
                  </a:txBody>
                  <a:tcPr/>
                </a:tc>
                <a:tc>
                  <a:txBody>
                    <a:bodyPr/>
                    <a:lstStyle/>
                    <a:p>
                      <a:r>
                        <a:rPr lang="en-US" altLang="zh-CN" sz="1200" dirty="0"/>
                        <a:t>N2, N3</a:t>
                      </a:r>
                      <a:endParaRPr lang="zh-CN" altLang="en-US" sz="1200" dirty="0"/>
                    </a:p>
                  </a:txBody>
                  <a:tcPr/>
                </a:tc>
                <a:tc>
                  <a:txBody>
                    <a:bodyPr/>
                    <a:lstStyle/>
                    <a:p>
                      <a:r>
                        <a:rPr lang="en-US" altLang="zh-CN" sz="1200" dirty="0"/>
                        <a:t>t3</a:t>
                      </a:r>
                      <a:endParaRPr lang="zh-CN" altLang="en-US" sz="1200" dirty="0"/>
                    </a:p>
                  </a:txBody>
                  <a:tcPr/>
                </a:tc>
                <a:extLst>
                  <a:ext uri="{0D108BD9-81ED-4DB2-BD59-A6C34878D82A}">
                    <a16:rowId xmlns:a16="http://schemas.microsoft.com/office/drawing/2014/main" val="1149580671"/>
                  </a:ext>
                </a:extLst>
              </a:tr>
              <a:tr h="242199">
                <a:tc>
                  <a:txBody>
                    <a:bodyPr/>
                    <a:lstStyle/>
                    <a:p>
                      <a:r>
                        <a:rPr lang="en-US" altLang="zh-CN" sz="1200" dirty="0"/>
                        <a:t>…</a:t>
                      </a:r>
                      <a:endParaRPr lang="zh-CN" altLang="en-US" sz="1200" dirty="0"/>
                    </a:p>
                  </a:txBody>
                  <a:tcPr/>
                </a:tc>
                <a:tc>
                  <a:txBody>
                    <a:bodyPr/>
                    <a:lstStyle/>
                    <a:p>
                      <a:r>
                        <a:rPr lang="en-US" altLang="zh-CN" sz="1200" dirty="0"/>
                        <a:t>…</a:t>
                      </a:r>
                      <a:endParaRPr lang="zh-CN" altLang="en-US" sz="1200" dirty="0"/>
                    </a:p>
                  </a:txBody>
                  <a:tcPr/>
                </a:tc>
                <a:tc>
                  <a:txBody>
                    <a:bodyPr/>
                    <a:lstStyle/>
                    <a:p>
                      <a:r>
                        <a:rPr lang="en-US" altLang="zh-CN" sz="1200" dirty="0"/>
                        <a:t>…</a:t>
                      </a:r>
                      <a:endParaRPr lang="zh-CN" altLang="en-US" sz="1200" dirty="0"/>
                    </a:p>
                  </a:txBody>
                  <a:tcPr/>
                </a:tc>
                <a:extLst>
                  <a:ext uri="{0D108BD9-81ED-4DB2-BD59-A6C34878D82A}">
                    <a16:rowId xmlns:a16="http://schemas.microsoft.com/office/drawing/2014/main" val="1979710876"/>
                  </a:ext>
                </a:extLst>
              </a:tr>
            </a:tbl>
          </a:graphicData>
        </a:graphic>
      </p:graphicFrame>
      <p:sp>
        <p:nvSpPr>
          <p:cNvPr id="8" name="矩形: 圆角 7">
            <a:extLst>
              <a:ext uri="{FF2B5EF4-FFF2-40B4-BE49-F238E27FC236}">
                <a16:creationId xmlns:a16="http://schemas.microsoft.com/office/drawing/2014/main" id="{1041F391-9470-4C9A-9709-8CA9B1802950}"/>
              </a:ext>
            </a:extLst>
          </p:cNvPr>
          <p:cNvSpPr/>
          <p:nvPr/>
        </p:nvSpPr>
        <p:spPr>
          <a:xfrm>
            <a:off x="336094" y="2637389"/>
            <a:ext cx="2485569" cy="3864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t>Graph Snapshot List</a:t>
            </a:r>
            <a:endParaRPr lang="zh-CN" altLang="en-US" dirty="0"/>
          </a:p>
        </p:txBody>
      </p:sp>
      <p:pic>
        <p:nvPicPr>
          <p:cNvPr id="22" name="圖片 17">
            <a:extLst>
              <a:ext uri="{FF2B5EF4-FFF2-40B4-BE49-F238E27FC236}">
                <a16:creationId xmlns:a16="http://schemas.microsoft.com/office/drawing/2014/main" id="{3317F07B-21FE-4A61-B966-CF7F6FA45447}"/>
              </a:ext>
            </a:extLst>
          </p:cNvPr>
          <p:cNvPicPr>
            <a:picLocks noChangeAspect="1"/>
          </p:cNvPicPr>
          <p:nvPr/>
        </p:nvPicPr>
        <p:blipFill>
          <a:blip r:embed="rId5"/>
          <a:stretch>
            <a:fillRect/>
          </a:stretch>
        </p:blipFill>
        <p:spPr>
          <a:xfrm>
            <a:off x="6191480" y="3485372"/>
            <a:ext cx="2952520" cy="1499207"/>
          </a:xfrm>
          <a:prstGeom prst="rect">
            <a:avLst/>
          </a:prstGeom>
        </p:spPr>
      </p:pic>
    </p:spTree>
    <p:extLst>
      <p:ext uri="{BB962C8B-B14F-4D97-AF65-F5344CB8AC3E}">
        <p14:creationId xmlns:p14="http://schemas.microsoft.com/office/powerpoint/2010/main" val="564379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C479F0-CBB9-4A93-9DAA-411E86B9E06D}"/>
              </a:ext>
            </a:extLst>
          </p:cNvPr>
          <p:cNvSpPr>
            <a:spLocks noGrp="1"/>
          </p:cNvSpPr>
          <p:nvPr>
            <p:ph type="title"/>
          </p:nvPr>
        </p:nvSpPr>
        <p:spPr/>
        <p:txBody>
          <a:bodyPr/>
          <a:lstStyle/>
          <a:p>
            <a:r>
              <a:rPr lang="en-US" altLang="zh-CN" dirty="0"/>
              <a:t>TGraph</a:t>
            </a:r>
            <a:r>
              <a:rPr lang="zh-CN" altLang="en-US" dirty="0"/>
              <a:t>的时态图模型</a:t>
            </a:r>
          </a:p>
        </p:txBody>
      </p:sp>
      <p:sp>
        <p:nvSpPr>
          <p:cNvPr id="3" name="內容版面配置區 2">
            <a:extLst>
              <a:ext uri="{FF2B5EF4-FFF2-40B4-BE49-F238E27FC236}">
                <a16:creationId xmlns:a16="http://schemas.microsoft.com/office/drawing/2014/main" id="{EEECB2D4-12AA-4F51-9FD2-39B38C9B182D}"/>
              </a:ext>
            </a:extLst>
          </p:cNvPr>
          <p:cNvSpPr>
            <a:spLocks noGrp="1"/>
          </p:cNvSpPr>
          <p:nvPr>
            <p:ph idx="1"/>
          </p:nvPr>
        </p:nvSpPr>
        <p:spPr>
          <a:xfrm>
            <a:off x="0" y="1181109"/>
            <a:ext cx="9144000" cy="4995854"/>
          </a:xfrm>
        </p:spPr>
        <p:txBody>
          <a:bodyPr>
            <a:normAutofit lnSpcReduction="10000"/>
          </a:bodyPr>
          <a:lstStyle/>
          <a:p>
            <a:r>
              <a:rPr lang="en-US" altLang="zh-CN" dirty="0"/>
              <a:t>A </a:t>
            </a:r>
            <a:r>
              <a:rPr lang="en-US" altLang="zh-CN" b="1" dirty="0"/>
              <a:t>temporal property graph </a:t>
            </a:r>
            <a:r>
              <a:rPr lang="en-US" altLang="zh-CN" dirty="0"/>
              <a:t>is </a:t>
            </a:r>
            <a:r>
              <a:rPr lang="en-US" altLang="zh-CN" i="1" dirty="0"/>
              <a:t>G </a:t>
            </a:r>
            <a:r>
              <a:rPr lang="en-US" altLang="zh-CN" dirty="0"/>
              <a:t>= (</a:t>
            </a:r>
            <a:r>
              <a:rPr lang="en-US" altLang="zh-CN" i="1" dirty="0"/>
              <a:t>V, E</a:t>
            </a:r>
            <a:r>
              <a:rPr lang="en-US" altLang="zh-CN" dirty="0"/>
              <a:t>), where </a:t>
            </a:r>
            <a:r>
              <a:rPr lang="en-US" altLang="zh-CN" i="1" dirty="0"/>
              <a:t>V </a:t>
            </a:r>
            <a:r>
              <a:rPr lang="en-US" altLang="zh-CN" dirty="0"/>
              <a:t>is a set of nodes, and </a:t>
            </a:r>
            <a:r>
              <a:rPr lang="en-US" altLang="zh-CN" i="1" dirty="0"/>
              <a:t>E </a:t>
            </a:r>
            <a:r>
              <a:rPr lang="en-US" altLang="zh-CN" dirty="0"/>
              <a:t>is a set of relationships.</a:t>
            </a:r>
          </a:p>
          <a:p>
            <a:pPr lvl="1"/>
            <a:r>
              <a:rPr lang="en-US" altLang="zh-CN" b="1" dirty="0"/>
              <a:t>node </a:t>
            </a:r>
            <a:r>
              <a:rPr lang="en-US" altLang="zh-CN" i="1" dirty="0"/>
              <a:t>v </a:t>
            </a:r>
            <a:r>
              <a:rPr lang="en-US" altLang="zh-CN" dirty="0"/>
              <a:t>= (</a:t>
            </a:r>
            <a:r>
              <a:rPr lang="en-US" altLang="zh-CN" i="1" dirty="0"/>
              <a:t>id, P, TP</a:t>
            </a:r>
            <a:r>
              <a:rPr lang="en-US" altLang="zh-CN" dirty="0"/>
              <a:t>) </a:t>
            </a:r>
            <a:r>
              <a:rPr lang="en-US" altLang="zh-CN" i="1" dirty="0"/>
              <a:t>∈ V</a:t>
            </a:r>
          </a:p>
          <a:p>
            <a:pPr lvl="1"/>
            <a:r>
              <a:rPr lang="en-US" altLang="zh-CN" b="1" dirty="0"/>
              <a:t>relationship </a:t>
            </a:r>
            <a:r>
              <a:rPr lang="en-US" altLang="zh-CN" i="1" dirty="0"/>
              <a:t>e </a:t>
            </a:r>
            <a:r>
              <a:rPr lang="en-US" altLang="zh-CN" dirty="0"/>
              <a:t>= (</a:t>
            </a:r>
            <a:r>
              <a:rPr lang="en-US" altLang="zh-CN" i="1" dirty="0"/>
              <a:t>id, vs, </a:t>
            </a:r>
            <a:r>
              <a:rPr lang="en-US" altLang="zh-CN" i="1" dirty="0" err="1"/>
              <a:t>ve</a:t>
            </a:r>
            <a:r>
              <a:rPr lang="en-US" altLang="zh-CN" i="1" dirty="0"/>
              <a:t>, ty, P, TP</a:t>
            </a:r>
            <a:r>
              <a:rPr lang="en-US" altLang="zh-CN" dirty="0"/>
              <a:t>) </a:t>
            </a:r>
            <a:r>
              <a:rPr lang="en-US" altLang="zh-CN" i="1" dirty="0"/>
              <a:t>∈ E</a:t>
            </a:r>
          </a:p>
          <a:p>
            <a:pPr lvl="1"/>
            <a:r>
              <a:rPr lang="en-US" altLang="zh-CN" b="1" dirty="0"/>
              <a:t>static property </a:t>
            </a:r>
            <a:r>
              <a:rPr lang="en-US" altLang="zh-CN" i="1" dirty="0"/>
              <a:t>p </a:t>
            </a:r>
            <a:r>
              <a:rPr lang="en-US" altLang="zh-CN" dirty="0"/>
              <a:t>= (</a:t>
            </a:r>
            <a:r>
              <a:rPr lang="en-US" altLang="zh-CN" i="1" dirty="0"/>
              <a:t>name, value</a:t>
            </a:r>
            <a:r>
              <a:rPr lang="en-US" altLang="zh-CN" dirty="0"/>
              <a:t>) </a:t>
            </a:r>
            <a:r>
              <a:rPr lang="en-US" altLang="zh-CN" i="1" dirty="0"/>
              <a:t>∈ P</a:t>
            </a:r>
          </a:p>
          <a:p>
            <a:pPr lvl="1"/>
            <a:r>
              <a:rPr lang="en-US" altLang="zh-CN" b="1" dirty="0"/>
              <a:t>temporal property </a:t>
            </a:r>
            <a:r>
              <a:rPr lang="en-US" altLang="zh-CN" i="1" dirty="0" err="1"/>
              <a:t>tp</a:t>
            </a:r>
            <a:r>
              <a:rPr lang="en-US" altLang="zh-CN" i="1" dirty="0"/>
              <a:t> </a:t>
            </a:r>
            <a:r>
              <a:rPr lang="en-US" altLang="zh-CN" dirty="0"/>
              <a:t>= (</a:t>
            </a:r>
            <a:r>
              <a:rPr lang="en-US" altLang="zh-CN" i="1" dirty="0"/>
              <a:t>name, TValue</a:t>
            </a:r>
            <a:r>
              <a:rPr lang="en-US" altLang="zh-CN" dirty="0"/>
              <a:t>) </a:t>
            </a:r>
            <a:r>
              <a:rPr lang="en-US" altLang="zh-CN" i="1" dirty="0"/>
              <a:t>∈ TP</a:t>
            </a:r>
          </a:p>
          <a:p>
            <a:pPr lvl="1"/>
            <a:r>
              <a:rPr lang="en-US" altLang="zh-CN" b="1" dirty="0"/>
              <a:t>temporal value </a:t>
            </a:r>
            <a:r>
              <a:rPr lang="en-US" altLang="zh-CN" dirty="0"/>
              <a:t>a list of (&lt;</a:t>
            </a:r>
            <a:r>
              <a:rPr lang="en-US" altLang="zh-CN" i="1" dirty="0" err="1"/>
              <a:t>ts</a:t>
            </a:r>
            <a:r>
              <a:rPr lang="en-US" altLang="zh-CN" i="1" dirty="0"/>
              <a:t>, </a:t>
            </a:r>
            <a:r>
              <a:rPr lang="en-US" altLang="zh-CN" i="1" dirty="0" err="1"/>
              <a:t>te</a:t>
            </a:r>
            <a:r>
              <a:rPr lang="en-US" altLang="zh-CN" i="1" dirty="0"/>
              <a:t>&gt;, v</a:t>
            </a:r>
            <a:r>
              <a:rPr lang="en-US" altLang="zh-CN" dirty="0"/>
              <a:t>) ordered by </a:t>
            </a:r>
            <a:r>
              <a:rPr lang="en-US" altLang="zh-CN" i="1" dirty="0" err="1"/>
              <a:t>ts</a:t>
            </a:r>
            <a:r>
              <a:rPr lang="en-US" altLang="zh-CN" i="1" dirty="0"/>
              <a:t> </a:t>
            </a:r>
            <a:r>
              <a:rPr lang="en-US" altLang="zh-CN" dirty="0"/>
              <a:t>ascent</a:t>
            </a:r>
          </a:p>
          <a:p>
            <a:pPr lvl="2"/>
            <a:r>
              <a:rPr lang="en-US" altLang="zh-CN" dirty="0"/>
              <a:t>The time intervals &lt;</a:t>
            </a:r>
            <a:r>
              <a:rPr lang="en-US" altLang="zh-CN" dirty="0" err="1"/>
              <a:t>ts</a:t>
            </a:r>
            <a:r>
              <a:rPr lang="en-US" altLang="zh-CN" dirty="0"/>
              <a:t>, </a:t>
            </a:r>
            <a:r>
              <a:rPr lang="en-US" altLang="zh-CN" dirty="0" err="1"/>
              <a:t>te</a:t>
            </a:r>
            <a:r>
              <a:rPr lang="en-US" altLang="zh-CN" dirty="0"/>
              <a:t>&gt; of a temporal value have </a:t>
            </a:r>
            <a:r>
              <a:rPr lang="en-US" altLang="zh-CN" b="1" dirty="0"/>
              <a:t>no</a:t>
            </a:r>
            <a:r>
              <a:rPr lang="en-US" altLang="zh-CN" dirty="0"/>
              <a:t> overlap</a:t>
            </a:r>
          </a:p>
          <a:p>
            <a:pPr lvl="2"/>
            <a:r>
              <a:rPr lang="en-US" altLang="zh-CN" dirty="0"/>
              <a:t>A temporal value can</a:t>
            </a:r>
            <a:r>
              <a:rPr lang="zh-CN" altLang="en-US" dirty="0"/>
              <a:t> </a:t>
            </a:r>
            <a:r>
              <a:rPr lang="en-US" altLang="zh-CN" dirty="0"/>
              <a:t>be</a:t>
            </a:r>
            <a:r>
              <a:rPr lang="zh-CN" altLang="en-US" dirty="0"/>
              <a:t> </a:t>
            </a:r>
            <a:r>
              <a:rPr lang="en-US" altLang="zh-CN" dirty="0"/>
              <a:t>viewed</a:t>
            </a:r>
            <a:r>
              <a:rPr lang="zh-CN" altLang="en-US" dirty="0"/>
              <a:t> </a:t>
            </a:r>
            <a:r>
              <a:rPr lang="en-US" altLang="zh-CN" dirty="0"/>
              <a:t>as</a:t>
            </a:r>
            <a:r>
              <a:rPr lang="zh-CN" altLang="en-US" dirty="0"/>
              <a:t> </a:t>
            </a:r>
            <a:r>
              <a:rPr lang="en-US" altLang="zh-CN" dirty="0"/>
              <a:t>a</a:t>
            </a:r>
            <a:r>
              <a:rPr lang="zh-CN" altLang="en-US" dirty="0"/>
              <a:t> </a:t>
            </a:r>
            <a:r>
              <a:rPr lang="en-US" altLang="zh-CN" dirty="0"/>
              <a:t>temporal</a:t>
            </a:r>
            <a:r>
              <a:rPr lang="zh-CN" altLang="en-US" dirty="0"/>
              <a:t> </a:t>
            </a:r>
            <a:r>
              <a:rPr lang="en-US" altLang="zh-CN" dirty="0"/>
              <a:t>relation (v, T&lt;</a:t>
            </a:r>
            <a:r>
              <a:rPr lang="en-US" altLang="zh-CN" dirty="0" err="1"/>
              <a:t>ts</a:t>
            </a:r>
            <a:r>
              <a:rPr lang="en-US" altLang="zh-CN" dirty="0"/>
              <a:t>, </a:t>
            </a:r>
            <a:r>
              <a:rPr lang="en-US" altLang="zh-CN" dirty="0" err="1"/>
              <a:t>te</a:t>
            </a:r>
            <a:r>
              <a:rPr lang="en-US" altLang="zh-CN" dirty="0"/>
              <a:t>&gt;)</a:t>
            </a:r>
          </a:p>
          <a:p>
            <a:r>
              <a:rPr lang="en-US" altLang="zh-CN" b="1" dirty="0"/>
              <a:t>Time line </a:t>
            </a:r>
            <a:r>
              <a:rPr lang="en-US" altLang="zh-CN" dirty="0"/>
              <a:t>a sequence of non-decomposable, consecutive time intervals (</a:t>
            </a:r>
            <a:r>
              <a:rPr lang="en-US" altLang="zh-CN" i="1" dirty="0"/>
              <a:t>Chronons </a:t>
            </a:r>
            <a:r>
              <a:rPr lang="en-US" altLang="zh-CN" sz="1900" dirty="0"/>
              <a:t>[Jensen et al. 1998]</a:t>
            </a:r>
            <a:r>
              <a:rPr lang="en-US" altLang="zh-CN" dirty="0"/>
              <a:t>). The duration of a chronon may vary among different properties. </a:t>
            </a:r>
            <a:endParaRPr lang="zh-CN" altLang="en-US" dirty="0"/>
          </a:p>
        </p:txBody>
      </p:sp>
      <p:sp>
        <p:nvSpPr>
          <p:cNvPr id="4" name="文本占位符 3">
            <a:extLst>
              <a:ext uri="{FF2B5EF4-FFF2-40B4-BE49-F238E27FC236}">
                <a16:creationId xmlns:a16="http://schemas.microsoft.com/office/drawing/2014/main" id="{36C776AF-132C-4A07-8DFC-2EF91BED2DE9}"/>
              </a:ext>
            </a:extLst>
          </p:cNvPr>
          <p:cNvSpPr>
            <a:spLocks noGrp="1"/>
          </p:cNvSpPr>
          <p:nvPr>
            <p:ph type="body" sz="quarter" idx="10"/>
          </p:nvPr>
        </p:nvSpPr>
        <p:spPr/>
        <p:txBody>
          <a:bodyPr/>
          <a:lstStyle/>
          <a:p>
            <a:r>
              <a:rPr lang="en-US" altLang="zh-CN" dirty="0"/>
              <a:t>Introduction</a:t>
            </a:r>
            <a:endParaRPr lang="zh-CN" altLang="en-US" dirty="0"/>
          </a:p>
        </p:txBody>
      </p:sp>
      <p:sp>
        <p:nvSpPr>
          <p:cNvPr id="6" name="文本占位符 5">
            <a:extLst>
              <a:ext uri="{FF2B5EF4-FFF2-40B4-BE49-F238E27FC236}">
                <a16:creationId xmlns:a16="http://schemas.microsoft.com/office/drawing/2014/main" id="{1F71D7D5-BBC4-4A67-8054-67BD1AF25D21}"/>
              </a:ext>
            </a:extLst>
          </p:cNvPr>
          <p:cNvSpPr>
            <a:spLocks noGrp="1"/>
          </p:cNvSpPr>
          <p:nvPr>
            <p:ph type="body" sz="quarter" idx="14"/>
          </p:nvPr>
        </p:nvSpPr>
        <p:spPr/>
        <p:txBody>
          <a:bodyPr/>
          <a:lstStyle/>
          <a:p>
            <a:r>
              <a:rPr lang="zh-CN" altLang="en-US" dirty="0"/>
              <a:t>解决方案 </a:t>
            </a:r>
            <a:r>
              <a:rPr lang="en-US" altLang="zh-CN" dirty="0"/>
              <a:t>&amp; </a:t>
            </a:r>
            <a:r>
              <a:rPr lang="zh-CN" altLang="en-US" dirty="0"/>
              <a:t>问题</a:t>
            </a:r>
          </a:p>
        </p:txBody>
      </p:sp>
      <p:sp>
        <p:nvSpPr>
          <p:cNvPr id="5" name="灯片编号占位符 4">
            <a:extLst>
              <a:ext uri="{FF2B5EF4-FFF2-40B4-BE49-F238E27FC236}">
                <a16:creationId xmlns:a16="http://schemas.microsoft.com/office/drawing/2014/main" id="{2DCFF591-5393-454C-BA91-C29D0C8E9BA4}"/>
              </a:ext>
            </a:extLst>
          </p:cNvPr>
          <p:cNvSpPr>
            <a:spLocks noGrp="1"/>
          </p:cNvSpPr>
          <p:nvPr>
            <p:ph type="sldNum" sz="quarter" idx="4294967295"/>
          </p:nvPr>
        </p:nvSpPr>
        <p:spPr>
          <a:xfrm>
            <a:off x="7086600" y="6356350"/>
            <a:ext cx="2057400" cy="365125"/>
          </a:xfrm>
        </p:spPr>
        <p:txBody>
          <a:bodyPr/>
          <a:lstStyle/>
          <a:p>
            <a:fld id="{B8B7891E-84B6-4C0F-82BB-6C5B97788572}" type="slidenum">
              <a:rPr lang="zh-CN" altLang="en-US" smtClean="0"/>
              <a:t>21</a:t>
            </a:fld>
            <a:endParaRPr lang="zh-CN" altLang="en-US"/>
          </a:p>
        </p:txBody>
      </p:sp>
    </p:spTree>
    <p:extLst>
      <p:ext uri="{BB962C8B-B14F-4D97-AF65-F5344CB8AC3E}">
        <p14:creationId xmlns:p14="http://schemas.microsoft.com/office/powerpoint/2010/main" val="916845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6518" y="440273"/>
            <a:ext cx="7159524" cy="482198"/>
          </a:xfrm>
        </p:spPr>
        <p:txBody>
          <a:bodyPr>
            <a:noAutofit/>
          </a:bodyPr>
          <a:lstStyle/>
          <a:p>
            <a:r>
              <a:rPr lang="zh-CN" altLang="en-US" sz="3200"/>
              <a:t>现有时态图系统</a:t>
            </a:r>
            <a:endParaRPr lang="zh-CN" altLang="en-US" sz="3200" dirty="0"/>
          </a:p>
        </p:txBody>
      </p:sp>
      <p:sp>
        <p:nvSpPr>
          <p:cNvPr id="3" name="内容占位符 2"/>
          <p:cNvSpPr>
            <a:spLocks noGrp="1"/>
          </p:cNvSpPr>
          <p:nvPr>
            <p:ph idx="1"/>
          </p:nvPr>
        </p:nvSpPr>
        <p:spPr>
          <a:xfrm>
            <a:off x="513080" y="1098943"/>
            <a:ext cx="8117840" cy="5202757"/>
          </a:xfrm>
        </p:spPr>
        <p:txBody>
          <a:bodyPr>
            <a:normAutofit/>
          </a:bodyPr>
          <a:lstStyle/>
          <a:p>
            <a:pPr>
              <a:lnSpc>
                <a:spcPct val="100000"/>
              </a:lnSpc>
            </a:pPr>
            <a:r>
              <a:rPr lang="en-US" altLang="zh-CN" sz="2400" dirty="0"/>
              <a:t>AT&amp;T</a:t>
            </a:r>
          </a:p>
          <a:p>
            <a:pPr lvl="1">
              <a:lnSpc>
                <a:spcPct val="100000"/>
              </a:lnSpc>
            </a:pPr>
            <a:r>
              <a:rPr lang="en-US" altLang="zh-CN" sz="2000" b="1" dirty="0"/>
              <a:t>Nepal</a:t>
            </a:r>
            <a:r>
              <a:rPr lang="en-US" altLang="zh-CN" sz="2000" dirty="0"/>
              <a:t> </a:t>
            </a:r>
            <a:r>
              <a:rPr lang="en-US" altLang="zh-CN" sz="1400" dirty="0">
                <a:solidFill>
                  <a:schemeClr val="accent5"/>
                </a:solidFill>
              </a:rPr>
              <a:t>[Sigmod’16’17’18]</a:t>
            </a:r>
            <a:r>
              <a:rPr lang="zh-CN" altLang="en-US" sz="2000" dirty="0"/>
              <a:t> </a:t>
            </a:r>
            <a:r>
              <a:rPr lang="en-US" altLang="zh-CN" sz="2000" dirty="0"/>
              <a:t>VNF/SDN</a:t>
            </a:r>
            <a:r>
              <a:rPr lang="zh-CN" altLang="en-US" sz="2000" dirty="0"/>
              <a:t>网络服务管理及</a:t>
            </a:r>
            <a:r>
              <a:rPr lang="en-US" altLang="zh-CN" sz="2000" dirty="0"/>
              <a:t>trouble shooting</a:t>
            </a:r>
          </a:p>
          <a:p>
            <a:pPr>
              <a:lnSpc>
                <a:spcPct val="100000"/>
              </a:lnSpc>
            </a:pPr>
            <a:r>
              <a:rPr lang="zh-CN" altLang="en-US" sz="2400" dirty="0"/>
              <a:t>微软研究院、微软亚洲研究院</a:t>
            </a:r>
            <a:endParaRPr lang="en-US" altLang="zh-CN" sz="2400" dirty="0"/>
          </a:p>
          <a:p>
            <a:pPr lvl="1">
              <a:lnSpc>
                <a:spcPct val="100000"/>
              </a:lnSpc>
            </a:pPr>
            <a:r>
              <a:rPr lang="en-US" altLang="zh-CN" sz="2000" b="1" dirty="0"/>
              <a:t>Kineograph</a:t>
            </a:r>
            <a:r>
              <a:rPr lang="en-US" altLang="zh-CN" sz="2000" dirty="0"/>
              <a:t> </a:t>
            </a:r>
            <a:r>
              <a:rPr lang="en-US" altLang="zh-CN" sz="1400" dirty="0">
                <a:solidFill>
                  <a:schemeClr val="accent5"/>
                </a:solidFill>
              </a:rPr>
              <a:t>[EuroSys’12] </a:t>
            </a:r>
            <a:r>
              <a:rPr lang="zh-CN" altLang="en-US" sz="2000" dirty="0"/>
              <a:t>实时</a:t>
            </a:r>
            <a:r>
              <a:rPr lang="en-US" altLang="zh-CN" sz="2000" dirty="0"/>
              <a:t>edge-stream</a:t>
            </a:r>
            <a:r>
              <a:rPr lang="zh-CN" altLang="en-US" sz="2000" dirty="0"/>
              <a:t>分析挖掘</a:t>
            </a:r>
            <a:endParaRPr lang="en-US" altLang="zh-CN" sz="2000" dirty="0"/>
          </a:p>
          <a:p>
            <a:pPr lvl="1">
              <a:lnSpc>
                <a:spcPct val="100000"/>
              </a:lnSpc>
            </a:pPr>
            <a:r>
              <a:rPr lang="en-US" altLang="zh-CN" sz="2000" b="1" dirty="0" err="1"/>
              <a:t>Chronons</a:t>
            </a:r>
            <a:r>
              <a:rPr lang="en-US" altLang="zh-CN" sz="2000" dirty="0"/>
              <a:t> </a:t>
            </a:r>
            <a:r>
              <a:rPr lang="en-US" altLang="zh-CN" sz="1400" dirty="0">
                <a:solidFill>
                  <a:schemeClr val="accent5"/>
                </a:solidFill>
              </a:rPr>
              <a:t>[EuroSys’14]</a:t>
            </a:r>
            <a:r>
              <a:rPr lang="zh-CN" altLang="en-US" dirty="0"/>
              <a:t> </a:t>
            </a:r>
            <a:r>
              <a:rPr lang="en-US" altLang="zh-CN" sz="2000" b="1" dirty="0"/>
              <a:t>Immortal Graph</a:t>
            </a:r>
            <a:r>
              <a:rPr lang="en-US" altLang="zh-CN" sz="2000" dirty="0"/>
              <a:t> </a:t>
            </a:r>
            <a:r>
              <a:rPr lang="en-US" altLang="zh-CN" sz="1400" dirty="0">
                <a:solidFill>
                  <a:schemeClr val="accent5"/>
                </a:solidFill>
              </a:rPr>
              <a:t>[TOS’15] </a:t>
            </a:r>
          </a:p>
          <a:p>
            <a:pPr lvl="2">
              <a:lnSpc>
                <a:spcPct val="100000"/>
              </a:lnSpc>
            </a:pPr>
            <a:r>
              <a:rPr lang="zh-CN" altLang="en-US" sz="1800" dirty="0"/>
              <a:t>为时态图在内存中进行的</a:t>
            </a:r>
            <a:r>
              <a:rPr lang="en-US" altLang="zh-CN" sz="1800" dirty="0"/>
              <a:t>iterative computation</a:t>
            </a:r>
            <a:r>
              <a:rPr lang="zh-CN" altLang="en-US" sz="1800" dirty="0"/>
              <a:t>进行优化</a:t>
            </a:r>
            <a:endParaRPr lang="en-US" altLang="zh-CN" sz="1800" dirty="0"/>
          </a:p>
          <a:p>
            <a:pPr>
              <a:lnSpc>
                <a:spcPct val="100000"/>
              </a:lnSpc>
            </a:pPr>
            <a:r>
              <a:rPr lang="zh-CN" altLang="en-US" sz="2400" dirty="0"/>
              <a:t>马里兰大学帕克分校、</a:t>
            </a:r>
            <a:r>
              <a:rPr lang="en-US" altLang="zh-CN" sz="2400" dirty="0"/>
              <a:t>IBM</a:t>
            </a:r>
          </a:p>
          <a:p>
            <a:pPr lvl="1">
              <a:lnSpc>
                <a:spcPct val="100000"/>
              </a:lnSpc>
            </a:pPr>
            <a:r>
              <a:rPr lang="en-US" altLang="zh-CN" sz="2000" b="1" dirty="0" err="1"/>
              <a:t>DeltaGraph</a:t>
            </a:r>
            <a:r>
              <a:rPr lang="en-US" altLang="zh-CN" sz="2000" dirty="0"/>
              <a:t> </a:t>
            </a:r>
            <a:r>
              <a:rPr lang="en-US" altLang="zh-CN" sz="1400" dirty="0">
                <a:solidFill>
                  <a:schemeClr val="accent5"/>
                </a:solidFill>
              </a:rPr>
              <a:t>[ICDE’13]</a:t>
            </a:r>
            <a:r>
              <a:rPr lang="zh-CN" altLang="en-US" sz="1400" dirty="0">
                <a:solidFill>
                  <a:schemeClr val="accent5"/>
                </a:solidFill>
              </a:rPr>
              <a:t> </a:t>
            </a:r>
            <a:r>
              <a:rPr lang="zh-CN" altLang="en-US" sz="2000" dirty="0"/>
              <a:t>管理与分析动态图</a:t>
            </a:r>
            <a:endParaRPr lang="en-US" altLang="zh-CN" sz="2000" dirty="0"/>
          </a:p>
          <a:p>
            <a:pPr lvl="1">
              <a:lnSpc>
                <a:spcPct val="100000"/>
              </a:lnSpc>
            </a:pPr>
            <a:r>
              <a:rPr lang="en-US" altLang="zh-CN" sz="2000" b="1" dirty="0"/>
              <a:t>Historical Graph Store</a:t>
            </a:r>
            <a:r>
              <a:rPr lang="en-US" altLang="zh-CN" sz="2000" dirty="0"/>
              <a:t> </a:t>
            </a:r>
            <a:r>
              <a:rPr lang="en-US" altLang="zh-CN" sz="1400" dirty="0">
                <a:solidFill>
                  <a:schemeClr val="accent5"/>
                </a:solidFill>
              </a:rPr>
              <a:t>[EDBT’16] </a:t>
            </a:r>
            <a:r>
              <a:rPr lang="zh-CN" altLang="en-US" sz="2000" dirty="0"/>
              <a:t>存储分析大规模图变化历史</a:t>
            </a:r>
            <a:endParaRPr lang="en-US" altLang="zh-CN" sz="2000" dirty="0"/>
          </a:p>
          <a:p>
            <a:pPr>
              <a:lnSpc>
                <a:spcPct val="100000"/>
              </a:lnSpc>
            </a:pPr>
            <a:r>
              <a:rPr lang="zh-CN" altLang="en-US" sz="2400" b="1" dirty="0"/>
              <a:t>纽约州立大学、</a:t>
            </a:r>
            <a:r>
              <a:rPr lang="zh-CN" altLang="en-US" sz="2400" dirty="0"/>
              <a:t>浦项科技大学</a:t>
            </a:r>
            <a:endParaRPr lang="en-US" altLang="zh-CN" sz="2400" dirty="0"/>
          </a:p>
          <a:p>
            <a:pPr lvl="1">
              <a:lnSpc>
                <a:spcPct val="100000"/>
              </a:lnSpc>
            </a:pPr>
            <a:r>
              <a:rPr lang="en-US" altLang="zh-CN" sz="2000" b="1" dirty="0"/>
              <a:t>G*</a:t>
            </a:r>
            <a:r>
              <a:rPr lang="en-US" altLang="zh-CN" sz="2000" dirty="0"/>
              <a:t> </a:t>
            </a:r>
            <a:r>
              <a:rPr lang="en-US" altLang="zh-CN" sz="1400" dirty="0">
                <a:solidFill>
                  <a:schemeClr val="accent5"/>
                </a:solidFill>
              </a:rPr>
              <a:t>[DPD’15][ICDE’13, demo] </a:t>
            </a:r>
            <a:r>
              <a:rPr lang="zh-CN" altLang="en-US" sz="2000" dirty="0"/>
              <a:t>存储分析大规模时态图数据</a:t>
            </a:r>
            <a:endParaRPr lang="en-US" altLang="zh-CN" sz="2000" dirty="0"/>
          </a:p>
        </p:txBody>
      </p:sp>
      <p:sp>
        <p:nvSpPr>
          <p:cNvPr id="4" name="文字方塊 3">
            <a:extLst>
              <a:ext uri="{FF2B5EF4-FFF2-40B4-BE49-F238E27FC236}">
                <a16:creationId xmlns:a16="http://schemas.microsoft.com/office/drawing/2014/main" id="{F2FB5326-39C0-4BE3-BA2E-3A0B52AF1E7D}"/>
              </a:ext>
            </a:extLst>
          </p:cNvPr>
          <p:cNvSpPr txBox="1"/>
          <p:nvPr/>
        </p:nvSpPr>
        <p:spPr>
          <a:xfrm>
            <a:off x="4663440" y="6478172"/>
            <a:ext cx="184731" cy="369332"/>
          </a:xfrm>
          <a:prstGeom prst="rect">
            <a:avLst/>
          </a:prstGeom>
          <a:noFill/>
        </p:spPr>
        <p:txBody>
          <a:bodyPr wrap="none" rtlCol="0">
            <a:spAutoFit/>
          </a:bodyPr>
          <a:lstStyle/>
          <a:p>
            <a:endParaRPr lang="zh-CN" altLang="en-US" dirty="0"/>
          </a:p>
        </p:txBody>
      </p:sp>
      <p:sp>
        <p:nvSpPr>
          <p:cNvPr id="10" name="文本占位符 6">
            <a:extLst>
              <a:ext uri="{FF2B5EF4-FFF2-40B4-BE49-F238E27FC236}">
                <a16:creationId xmlns:a16="http://schemas.microsoft.com/office/drawing/2014/main" id="{2D64872E-9B82-4033-A234-2598EE31ED82}"/>
              </a:ext>
            </a:extLst>
          </p:cNvPr>
          <p:cNvSpPr>
            <a:spLocks noGrp="1"/>
          </p:cNvSpPr>
          <p:nvPr>
            <p:ph type="body" sz="quarter" idx="10"/>
          </p:nvPr>
        </p:nvSpPr>
        <p:spPr>
          <a:xfrm>
            <a:off x="476518" y="0"/>
            <a:ext cx="1740902" cy="291600"/>
          </a:xfrm>
        </p:spPr>
        <p:txBody>
          <a:bodyPr/>
          <a:lstStyle/>
          <a:p>
            <a:r>
              <a:rPr lang="en-US" altLang="zh-CN"/>
              <a:t>Introduction</a:t>
            </a:r>
            <a:endParaRPr lang="zh-CN" altLang="en-US"/>
          </a:p>
        </p:txBody>
      </p:sp>
      <p:sp>
        <p:nvSpPr>
          <p:cNvPr id="11" name="文本占位符 7">
            <a:extLst>
              <a:ext uri="{FF2B5EF4-FFF2-40B4-BE49-F238E27FC236}">
                <a16:creationId xmlns:a16="http://schemas.microsoft.com/office/drawing/2014/main" id="{998FB879-D8AE-4DB7-9E24-70D7983BBF7A}"/>
              </a:ext>
            </a:extLst>
          </p:cNvPr>
          <p:cNvSpPr>
            <a:spLocks noGrp="1"/>
          </p:cNvSpPr>
          <p:nvPr>
            <p:ph type="body" sz="quarter" idx="14"/>
          </p:nvPr>
        </p:nvSpPr>
        <p:spPr>
          <a:xfrm>
            <a:off x="2151844" y="0"/>
            <a:ext cx="2331255" cy="291600"/>
          </a:xfrm>
        </p:spPr>
        <p:txBody>
          <a:bodyPr/>
          <a:lstStyle/>
          <a:p>
            <a:r>
              <a:rPr lang="zh-CN" altLang="en-US"/>
              <a:t>解决方案 </a:t>
            </a:r>
            <a:r>
              <a:rPr lang="en-US" altLang="zh-CN"/>
              <a:t>&amp; </a:t>
            </a:r>
            <a:r>
              <a:rPr lang="zh-CN" altLang="en-US"/>
              <a:t>问题</a:t>
            </a:r>
          </a:p>
        </p:txBody>
      </p:sp>
    </p:spTree>
    <p:extLst>
      <p:ext uri="{BB962C8B-B14F-4D97-AF65-F5344CB8AC3E}">
        <p14:creationId xmlns:p14="http://schemas.microsoft.com/office/powerpoint/2010/main" val="2200095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392D56-9D7A-450B-AA09-E67CF62FFB94}"/>
              </a:ext>
            </a:extLst>
          </p:cNvPr>
          <p:cNvSpPr>
            <a:spLocks noGrp="1"/>
          </p:cNvSpPr>
          <p:nvPr>
            <p:ph type="title"/>
          </p:nvPr>
        </p:nvSpPr>
        <p:spPr/>
        <p:txBody>
          <a:bodyPr/>
          <a:lstStyle/>
          <a:p>
            <a:r>
              <a:rPr lang="zh-CN" altLang="en-US"/>
              <a:t>现有的时态图系统</a:t>
            </a:r>
            <a:endParaRPr lang="en-US" altLang="zh-CN"/>
          </a:p>
        </p:txBody>
      </p:sp>
      <p:graphicFrame>
        <p:nvGraphicFramePr>
          <p:cNvPr id="4" name="表格 4">
            <a:extLst>
              <a:ext uri="{FF2B5EF4-FFF2-40B4-BE49-F238E27FC236}">
                <a16:creationId xmlns:a16="http://schemas.microsoft.com/office/drawing/2014/main" id="{F0F88BA3-36E2-4FAF-B141-2A4770792CDB}"/>
              </a:ext>
            </a:extLst>
          </p:cNvPr>
          <p:cNvGraphicFramePr>
            <a:graphicFrameLocks noGrp="1"/>
          </p:cNvGraphicFramePr>
          <p:nvPr>
            <p:ph idx="1"/>
            <p:extLst>
              <p:ext uri="{D42A27DB-BD31-4B8C-83A1-F6EECF244321}">
                <p14:modId xmlns:p14="http://schemas.microsoft.com/office/powerpoint/2010/main" val="1915982523"/>
              </p:ext>
            </p:extLst>
          </p:nvPr>
        </p:nvGraphicFramePr>
        <p:xfrm>
          <a:off x="628650" y="1348740"/>
          <a:ext cx="7886700" cy="4160520"/>
        </p:xfrm>
        <a:graphic>
          <a:graphicData uri="http://schemas.openxmlformats.org/drawingml/2006/table">
            <a:tbl>
              <a:tblPr firstRow="1" bandRow="1">
                <a:tableStyleId>{5C22544A-7EE6-4342-B048-85BDC9FD1C3A}</a:tableStyleId>
              </a:tblPr>
              <a:tblGrid>
                <a:gridCol w="1577340">
                  <a:extLst>
                    <a:ext uri="{9D8B030D-6E8A-4147-A177-3AD203B41FA5}">
                      <a16:colId xmlns:a16="http://schemas.microsoft.com/office/drawing/2014/main" val="914293614"/>
                    </a:ext>
                  </a:extLst>
                </a:gridCol>
                <a:gridCol w="1553210">
                  <a:extLst>
                    <a:ext uri="{9D8B030D-6E8A-4147-A177-3AD203B41FA5}">
                      <a16:colId xmlns:a16="http://schemas.microsoft.com/office/drawing/2014/main" val="4151818374"/>
                    </a:ext>
                  </a:extLst>
                </a:gridCol>
                <a:gridCol w="1601470">
                  <a:extLst>
                    <a:ext uri="{9D8B030D-6E8A-4147-A177-3AD203B41FA5}">
                      <a16:colId xmlns:a16="http://schemas.microsoft.com/office/drawing/2014/main" val="2052710002"/>
                    </a:ext>
                  </a:extLst>
                </a:gridCol>
                <a:gridCol w="1577340">
                  <a:extLst>
                    <a:ext uri="{9D8B030D-6E8A-4147-A177-3AD203B41FA5}">
                      <a16:colId xmlns:a16="http://schemas.microsoft.com/office/drawing/2014/main" val="2532814210"/>
                    </a:ext>
                  </a:extLst>
                </a:gridCol>
                <a:gridCol w="1577340">
                  <a:extLst>
                    <a:ext uri="{9D8B030D-6E8A-4147-A177-3AD203B41FA5}">
                      <a16:colId xmlns:a16="http://schemas.microsoft.com/office/drawing/2014/main" val="1943298232"/>
                    </a:ext>
                  </a:extLst>
                </a:gridCol>
              </a:tblGrid>
              <a:tr h="342900">
                <a:tc>
                  <a:txBody>
                    <a:bodyPr/>
                    <a:lstStyle/>
                    <a:p>
                      <a:pPr algn="ctr"/>
                      <a:endParaRPr lang="zh-CN" altLang="en-US" dirty="0"/>
                    </a:p>
                  </a:txBody>
                  <a:tcPr anchor="ctr"/>
                </a:tc>
                <a:tc>
                  <a:txBody>
                    <a:bodyPr/>
                    <a:lstStyle/>
                    <a:p>
                      <a:pPr algn="ctr"/>
                      <a:r>
                        <a:rPr lang="en-US" altLang="zh-CN" dirty="0"/>
                        <a:t>Nepal</a:t>
                      </a:r>
                      <a:endParaRPr lang="zh-CN" altLang="en-US" dirty="0"/>
                    </a:p>
                  </a:txBody>
                  <a:tcPr anchor="ctr"/>
                </a:tc>
                <a:tc>
                  <a:txBody>
                    <a:bodyPr/>
                    <a:lstStyle/>
                    <a:p>
                      <a:pPr algn="ctr"/>
                      <a:r>
                        <a:rPr lang="en-US" altLang="zh-CN" dirty="0"/>
                        <a:t>Kineograph &amp; Chronos &amp; Immortal Graph</a:t>
                      </a:r>
                      <a:endParaRPr lang="zh-CN" altLang="en-US" dirty="0"/>
                    </a:p>
                  </a:txBody>
                  <a:tcPr anchor="ctr"/>
                </a:tc>
                <a:tc>
                  <a:txBody>
                    <a:bodyPr/>
                    <a:lstStyle/>
                    <a:p>
                      <a:pPr algn="ctr"/>
                      <a:r>
                        <a:rPr lang="en-US" altLang="zh-CN" dirty="0"/>
                        <a:t>Delta Graph &amp; Historical Graph Store</a:t>
                      </a:r>
                    </a:p>
                  </a:txBody>
                  <a:tcPr anchor="ctr"/>
                </a:tc>
                <a:tc>
                  <a:txBody>
                    <a:bodyPr/>
                    <a:lstStyle/>
                    <a:p>
                      <a:pPr algn="ctr"/>
                      <a:r>
                        <a:rPr lang="en-US" altLang="zh-CN" dirty="0"/>
                        <a:t>G*</a:t>
                      </a:r>
                      <a:endParaRPr lang="zh-CN" altLang="en-US" dirty="0"/>
                    </a:p>
                  </a:txBody>
                  <a:tcPr anchor="ctr"/>
                </a:tc>
                <a:extLst>
                  <a:ext uri="{0D108BD9-81ED-4DB2-BD59-A6C34878D82A}">
                    <a16:rowId xmlns:a16="http://schemas.microsoft.com/office/drawing/2014/main" val="1265529658"/>
                  </a:ext>
                </a:extLst>
              </a:tr>
              <a:tr h="370840">
                <a:tc>
                  <a:txBody>
                    <a:bodyPr/>
                    <a:lstStyle/>
                    <a:p>
                      <a:pPr algn="ctr"/>
                      <a:r>
                        <a:rPr lang="en-US" altLang="zh-CN" b="1" dirty="0"/>
                        <a:t>Type</a:t>
                      </a:r>
                      <a:endParaRPr lang="zh-CN" altLang="en-US" b="1" dirty="0"/>
                    </a:p>
                  </a:txBody>
                  <a:tcPr anchor="ctr"/>
                </a:tc>
                <a:tc>
                  <a:txBody>
                    <a:bodyPr/>
                    <a:lstStyle/>
                    <a:p>
                      <a:pPr algn="ctr"/>
                      <a:r>
                        <a:rPr lang="en-US" altLang="zh-CN" sz="1600" dirty="0"/>
                        <a:t>OLAP/OLTP</a:t>
                      </a:r>
                      <a:endParaRPr lang="zh-CN" altLang="en-US" sz="1600" dirty="0"/>
                    </a:p>
                  </a:txBody>
                  <a:tcPr anchor="ctr"/>
                </a:tc>
                <a:tc>
                  <a:txBody>
                    <a:bodyPr/>
                    <a:lstStyle/>
                    <a:p>
                      <a:pPr algn="ctr"/>
                      <a:r>
                        <a:rPr lang="en-US" altLang="zh-CN" sz="1600" dirty="0"/>
                        <a:t>OLAP</a:t>
                      </a:r>
                      <a:endParaRPr lang="zh-CN" altLang="en-US" sz="1600" dirty="0"/>
                    </a:p>
                  </a:txBody>
                  <a:tcPr anchor="ctr"/>
                </a:tc>
                <a:tc>
                  <a:txBody>
                    <a:bodyPr/>
                    <a:lstStyle/>
                    <a:p>
                      <a:pPr algn="ctr"/>
                      <a:r>
                        <a:rPr lang="en-US" altLang="zh-CN" sz="1600" dirty="0"/>
                        <a:t>OLAP</a:t>
                      </a:r>
                      <a:endParaRPr lang="zh-CN" altLang="en-US" sz="1600" dirty="0"/>
                    </a:p>
                  </a:txBody>
                  <a:tcPr anchor="ctr"/>
                </a:tc>
                <a:tc>
                  <a:txBody>
                    <a:bodyPr/>
                    <a:lstStyle/>
                    <a:p>
                      <a:pPr algn="ctr"/>
                      <a:r>
                        <a:rPr lang="en-US" altLang="zh-CN" sz="1600" dirty="0"/>
                        <a:t>OLAP</a:t>
                      </a:r>
                      <a:endParaRPr lang="zh-CN" altLang="en-US" sz="1600" dirty="0"/>
                    </a:p>
                  </a:txBody>
                  <a:tcPr anchor="ctr"/>
                </a:tc>
                <a:extLst>
                  <a:ext uri="{0D108BD9-81ED-4DB2-BD59-A6C34878D82A}">
                    <a16:rowId xmlns:a16="http://schemas.microsoft.com/office/drawing/2014/main" val="959793128"/>
                  </a:ext>
                </a:extLst>
              </a:tr>
              <a:tr h="370840">
                <a:tc>
                  <a:txBody>
                    <a:bodyPr/>
                    <a:lstStyle/>
                    <a:p>
                      <a:pPr algn="ctr"/>
                      <a:r>
                        <a:rPr lang="en-US" altLang="zh-CN" b="1" dirty="0"/>
                        <a:t>ACID Support</a:t>
                      </a:r>
                      <a:endParaRPr lang="zh-CN" altLang="en-US" b="1" dirty="0"/>
                    </a:p>
                  </a:txBody>
                  <a:tcPr anchor="ctr"/>
                </a:tc>
                <a:tc>
                  <a:txBody>
                    <a:bodyPr/>
                    <a:lstStyle/>
                    <a:p>
                      <a:pPr algn="ctr"/>
                      <a:r>
                        <a:rPr lang="zh-CN" altLang="en-US" sz="1600" dirty="0"/>
                        <a:t>√</a:t>
                      </a:r>
                    </a:p>
                  </a:txBody>
                  <a:tcPr anchor="ctr"/>
                </a:tc>
                <a:tc>
                  <a:txBody>
                    <a:bodyPr/>
                    <a:lstStyle/>
                    <a:p>
                      <a:pPr algn="ctr"/>
                      <a:r>
                        <a:rPr lang="en-US" altLang="zh-CN" sz="1600" dirty="0"/>
                        <a:t>-</a:t>
                      </a:r>
                      <a:endParaRPr lang="zh-CN" altLang="en-US" sz="1600" dirty="0"/>
                    </a:p>
                  </a:txBody>
                  <a:tcPr anchor="ctr"/>
                </a:tc>
                <a:tc>
                  <a:txBody>
                    <a:bodyPr/>
                    <a:lstStyle/>
                    <a:p>
                      <a:pPr algn="ctr"/>
                      <a:r>
                        <a:rPr lang="en-US" altLang="zh-CN" sz="1600" dirty="0"/>
                        <a:t>-</a:t>
                      </a:r>
                      <a:endParaRPr lang="zh-CN" altLang="en-US" sz="1600" dirty="0"/>
                    </a:p>
                  </a:txBody>
                  <a:tcPr anchor="ctr"/>
                </a:tc>
                <a:tc>
                  <a:txBody>
                    <a:bodyPr/>
                    <a:lstStyle/>
                    <a:p>
                      <a:pPr algn="ctr"/>
                      <a:r>
                        <a:rPr lang="en-US" altLang="zh-CN" sz="1600" dirty="0"/>
                        <a:t>-</a:t>
                      </a:r>
                      <a:endParaRPr lang="zh-CN" altLang="en-US" sz="1600" dirty="0"/>
                    </a:p>
                  </a:txBody>
                  <a:tcPr anchor="ctr"/>
                </a:tc>
                <a:extLst>
                  <a:ext uri="{0D108BD9-81ED-4DB2-BD59-A6C34878D82A}">
                    <a16:rowId xmlns:a16="http://schemas.microsoft.com/office/drawing/2014/main" val="2038851522"/>
                  </a:ext>
                </a:extLst>
              </a:tr>
              <a:tr h="370840">
                <a:tc>
                  <a:txBody>
                    <a:bodyPr/>
                    <a:lstStyle/>
                    <a:p>
                      <a:pPr algn="ctr"/>
                      <a:r>
                        <a:rPr lang="en-US" altLang="zh-CN" b="1" dirty="0"/>
                        <a:t>Model (disk)</a:t>
                      </a:r>
                      <a:endParaRPr lang="zh-CN" altLang="en-US"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Event Log</a:t>
                      </a:r>
                      <a:endParaRPr lang="zh-CN" altLang="en-US" sz="1600" dirty="0"/>
                    </a:p>
                  </a:txBody>
                  <a:tcPr anchor="ctr"/>
                </a:tc>
                <a:tc>
                  <a:txBody>
                    <a:bodyPr/>
                    <a:lstStyle/>
                    <a:p>
                      <a:pPr algn="ctr"/>
                      <a:r>
                        <a:rPr lang="en-US" altLang="zh-CN" sz="1600" dirty="0"/>
                        <a:t>Event Log</a:t>
                      </a:r>
                      <a:endParaRPr lang="zh-CN" altLang="en-US" sz="1600" dirty="0"/>
                    </a:p>
                  </a:txBody>
                  <a:tcPr anchor="ctr"/>
                </a:tc>
                <a:tc>
                  <a:txBody>
                    <a:bodyPr/>
                    <a:lstStyle/>
                    <a:p>
                      <a:pPr algn="ctr"/>
                      <a:r>
                        <a:rPr lang="en-US" altLang="zh-CN" sz="1600" dirty="0"/>
                        <a:t>Event Log</a:t>
                      </a:r>
                      <a:endParaRPr lang="zh-CN" altLang="en-US" sz="1600" dirty="0"/>
                    </a:p>
                  </a:txBody>
                  <a:tcPr anchor="ctr"/>
                </a:tc>
                <a:tc>
                  <a:txBody>
                    <a:bodyPr/>
                    <a:lstStyle/>
                    <a:p>
                      <a:pPr algn="ctr"/>
                      <a:r>
                        <a:rPr lang="en-US" altLang="zh-CN" sz="1600" dirty="0"/>
                        <a:t>Snapshot List</a:t>
                      </a:r>
                      <a:endParaRPr lang="zh-CN" altLang="en-US" sz="1600" dirty="0"/>
                    </a:p>
                  </a:txBody>
                  <a:tcPr anchor="ctr"/>
                </a:tc>
                <a:extLst>
                  <a:ext uri="{0D108BD9-81ED-4DB2-BD59-A6C34878D82A}">
                    <a16:rowId xmlns:a16="http://schemas.microsoft.com/office/drawing/2014/main" val="2707778833"/>
                  </a:ext>
                </a:extLst>
              </a:tr>
              <a:tr h="370840">
                <a:tc>
                  <a:txBody>
                    <a:bodyPr/>
                    <a:lstStyle/>
                    <a:p>
                      <a:pPr algn="ctr"/>
                      <a:r>
                        <a:rPr lang="en-US" altLang="zh-CN" b="1" dirty="0"/>
                        <a:t>Based on</a:t>
                      </a:r>
                      <a:endParaRPr lang="zh-CN" altLang="en-US" b="1" dirty="0"/>
                    </a:p>
                  </a:txBody>
                  <a:tcPr anchor="ctr"/>
                </a:tc>
                <a:tc>
                  <a:txBody>
                    <a:bodyPr/>
                    <a:lstStyle/>
                    <a:p>
                      <a:pPr algn="ctr"/>
                      <a:r>
                        <a:rPr lang="en-US" altLang="zh-CN" sz="1600" dirty="0"/>
                        <a:t>PostgreSQL</a:t>
                      </a:r>
                      <a:endParaRPr lang="zh-CN" altLang="en-US" sz="1600" dirty="0"/>
                    </a:p>
                  </a:txBody>
                  <a:tcPr anchor="ctr"/>
                </a:tc>
                <a:tc>
                  <a:txBody>
                    <a:bodyPr/>
                    <a:lstStyle/>
                    <a:p>
                      <a:pPr algn="ctr"/>
                      <a:r>
                        <a:rPr lang="en-US" altLang="zh-CN" sz="1600" dirty="0"/>
                        <a:t>-</a:t>
                      </a:r>
                      <a:endParaRPr lang="zh-CN" altLang="en-US" sz="1600" dirty="0"/>
                    </a:p>
                  </a:txBody>
                  <a:tcPr anchor="ctr"/>
                </a:tc>
                <a:tc>
                  <a:txBody>
                    <a:bodyPr/>
                    <a:lstStyle/>
                    <a:p>
                      <a:pPr algn="ctr"/>
                      <a:r>
                        <a:rPr lang="en-US" altLang="zh-CN" sz="1600" dirty="0"/>
                        <a:t>Spark/</a:t>
                      </a:r>
                    </a:p>
                    <a:p>
                      <a:pPr algn="ctr"/>
                      <a:r>
                        <a:rPr lang="en-US" altLang="zh-CN" sz="1600" dirty="0"/>
                        <a:t>Cassandra</a:t>
                      </a:r>
                      <a:endParaRPr lang="zh-CN" altLang="en-US" sz="1600" dirty="0"/>
                    </a:p>
                  </a:txBody>
                  <a:tcPr anchor="ctr"/>
                </a:tc>
                <a:tc>
                  <a:txBody>
                    <a:bodyPr/>
                    <a:lstStyle/>
                    <a:p>
                      <a:pPr algn="ctr"/>
                      <a:r>
                        <a:rPr lang="en-US" altLang="zh-CN" sz="1600" dirty="0"/>
                        <a:t>-</a:t>
                      </a:r>
                      <a:endParaRPr lang="zh-CN" altLang="en-US" sz="1600" dirty="0"/>
                    </a:p>
                  </a:txBody>
                  <a:tcPr anchor="ctr"/>
                </a:tc>
                <a:extLst>
                  <a:ext uri="{0D108BD9-81ED-4DB2-BD59-A6C34878D82A}">
                    <a16:rowId xmlns:a16="http://schemas.microsoft.com/office/drawing/2014/main" val="3106443139"/>
                  </a:ext>
                </a:extLst>
              </a:tr>
              <a:tr h="370840">
                <a:tc>
                  <a:txBody>
                    <a:bodyPr/>
                    <a:lstStyle/>
                    <a:p>
                      <a:pPr algn="ctr"/>
                      <a:r>
                        <a:rPr lang="en-US" altLang="zh-CN" b="1" dirty="0"/>
                        <a:t>Query Language</a:t>
                      </a:r>
                      <a:endParaRPr lang="zh-CN" altLang="en-US" b="1" dirty="0"/>
                    </a:p>
                  </a:txBody>
                  <a:tcPr anchor="ctr"/>
                </a:tc>
                <a:tc>
                  <a:txBody>
                    <a:bodyPr/>
                    <a:lstStyle/>
                    <a:p>
                      <a:pPr algn="ctr"/>
                      <a:r>
                        <a:rPr lang="en-US" altLang="zh-CN" sz="1600" dirty="0"/>
                        <a:t>Nepal</a:t>
                      </a:r>
                      <a:endParaRPr lang="zh-CN" altLang="en-US" sz="1600" dirty="0"/>
                    </a:p>
                  </a:txBody>
                  <a:tcPr anchor="ctr"/>
                </a:tc>
                <a:tc>
                  <a:txBody>
                    <a:bodyPr/>
                    <a:lstStyle/>
                    <a:p>
                      <a:pPr algn="ctr"/>
                      <a:r>
                        <a:rPr lang="en-US" altLang="zh-CN" sz="1600" dirty="0"/>
                        <a:t>API</a:t>
                      </a:r>
                      <a:endParaRPr lang="zh-CN" altLang="en-US" sz="1600" dirty="0"/>
                    </a:p>
                  </a:txBody>
                  <a:tcPr anchor="ctr"/>
                </a:tc>
                <a:tc>
                  <a:txBody>
                    <a:bodyPr/>
                    <a:lstStyle/>
                    <a:p>
                      <a:pPr algn="ctr"/>
                      <a:r>
                        <a:rPr lang="en-US" altLang="zh-CN" sz="1600" dirty="0"/>
                        <a:t>API</a:t>
                      </a:r>
                      <a:endParaRPr lang="zh-CN" altLang="en-US" sz="1600" dirty="0"/>
                    </a:p>
                  </a:txBody>
                  <a:tcPr anchor="ctr"/>
                </a:tc>
                <a:tc>
                  <a:txBody>
                    <a:bodyPr/>
                    <a:lstStyle/>
                    <a:p>
                      <a:pPr algn="ctr"/>
                      <a:r>
                        <a:rPr lang="en-US" altLang="zh-CN" sz="1600" dirty="0"/>
                        <a:t>API</a:t>
                      </a:r>
                      <a:endParaRPr lang="zh-CN" altLang="en-US" sz="1600" dirty="0"/>
                    </a:p>
                  </a:txBody>
                  <a:tcPr anchor="ctr"/>
                </a:tc>
                <a:extLst>
                  <a:ext uri="{0D108BD9-81ED-4DB2-BD59-A6C34878D82A}">
                    <a16:rowId xmlns:a16="http://schemas.microsoft.com/office/drawing/2014/main" val="3749680595"/>
                  </a:ext>
                </a:extLst>
              </a:tr>
              <a:tr h="370840">
                <a:tc>
                  <a:txBody>
                    <a:bodyPr/>
                    <a:lstStyle/>
                    <a:p>
                      <a:pPr algn="ctr"/>
                      <a:r>
                        <a:rPr lang="en-US" altLang="zh-CN" b="1" dirty="0"/>
                        <a:t>Distributed</a:t>
                      </a:r>
                      <a:endParaRPr lang="zh-CN" altLang="en-US" b="1" dirty="0"/>
                    </a:p>
                  </a:txBody>
                  <a:tcPr anchor="ctr"/>
                </a:tc>
                <a:tc>
                  <a:txBody>
                    <a:bodyPr/>
                    <a:lstStyle/>
                    <a:p>
                      <a:pPr algn="ctr"/>
                      <a:r>
                        <a:rPr lang="en-US" altLang="zh-CN" sz="1600" dirty="0"/>
                        <a:t>-</a:t>
                      </a:r>
                      <a:endParaRPr lang="zh-CN" altLang="en-US" sz="1600" dirty="0"/>
                    </a:p>
                  </a:txBody>
                  <a:tcPr anchor="ctr"/>
                </a:tc>
                <a:tc>
                  <a:txBody>
                    <a:bodyPr/>
                    <a:lstStyle/>
                    <a:p>
                      <a:pPr algn="ctr"/>
                      <a:r>
                        <a:rPr lang="zh-CN" altLang="en-US" sz="1600" dirty="0"/>
                        <a:t>√</a:t>
                      </a:r>
                    </a:p>
                  </a:txBody>
                  <a:tcPr anchor="ctr"/>
                </a:tc>
                <a:tc>
                  <a:txBody>
                    <a:bodyPr/>
                    <a:lstStyle/>
                    <a:p>
                      <a:pPr algn="ctr"/>
                      <a:r>
                        <a:rPr lang="zh-CN" altLang="en-US" sz="1600" dirty="0"/>
                        <a:t>√</a:t>
                      </a:r>
                    </a:p>
                  </a:txBody>
                  <a:tcPr anchor="ctr"/>
                </a:tc>
                <a:tc>
                  <a:txBody>
                    <a:bodyPr/>
                    <a:lstStyle/>
                    <a:p>
                      <a:pPr algn="ctr"/>
                      <a:r>
                        <a:rPr lang="zh-CN" altLang="en-US" sz="1600" dirty="0"/>
                        <a:t>√</a:t>
                      </a:r>
                    </a:p>
                  </a:txBody>
                  <a:tcPr anchor="ctr"/>
                </a:tc>
                <a:extLst>
                  <a:ext uri="{0D108BD9-81ED-4DB2-BD59-A6C34878D82A}">
                    <a16:rowId xmlns:a16="http://schemas.microsoft.com/office/drawing/2014/main" val="4204514407"/>
                  </a:ext>
                </a:extLst>
              </a:tr>
            </a:tbl>
          </a:graphicData>
        </a:graphic>
      </p:graphicFrame>
      <p:sp>
        <p:nvSpPr>
          <p:cNvPr id="7" name="文本占位符 6">
            <a:extLst>
              <a:ext uri="{FF2B5EF4-FFF2-40B4-BE49-F238E27FC236}">
                <a16:creationId xmlns:a16="http://schemas.microsoft.com/office/drawing/2014/main" id="{46A512F8-3103-4D7D-BCA3-FFA57E54E008}"/>
              </a:ext>
            </a:extLst>
          </p:cNvPr>
          <p:cNvSpPr>
            <a:spLocks noGrp="1"/>
          </p:cNvSpPr>
          <p:nvPr>
            <p:ph type="body" sz="quarter" idx="10"/>
          </p:nvPr>
        </p:nvSpPr>
        <p:spPr>
          <a:xfrm>
            <a:off x="476518" y="0"/>
            <a:ext cx="1740902" cy="291600"/>
          </a:xfrm>
        </p:spPr>
        <p:txBody>
          <a:bodyPr/>
          <a:lstStyle/>
          <a:p>
            <a:r>
              <a:rPr lang="en-US" altLang="zh-CN"/>
              <a:t>Introduction</a:t>
            </a:r>
            <a:endParaRPr lang="zh-CN" altLang="en-US"/>
          </a:p>
        </p:txBody>
      </p:sp>
      <p:sp>
        <p:nvSpPr>
          <p:cNvPr id="8" name="文本占位符 7">
            <a:extLst>
              <a:ext uri="{FF2B5EF4-FFF2-40B4-BE49-F238E27FC236}">
                <a16:creationId xmlns:a16="http://schemas.microsoft.com/office/drawing/2014/main" id="{27049D5E-7307-4DE9-B36F-CCC6A58DF6FF}"/>
              </a:ext>
            </a:extLst>
          </p:cNvPr>
          <p:cNvSpPr>
            <a:spLocks noGrp="1"/>
          </p:cNvSpPr>
          <p:nvPr>
            <p:ph type="body" sz="quarter" idx="14"/>
          </p:nvPr>
        </p:nvSpPr>
        <p:spPr>
          <a:xfrm>
            <a:off x="2151844" y="0"/>
            <a:ext cx="2331255" cy="291600"/>
          </a:xfrm>
        </p:spPr>
        <p:txBody>
          <a:bodyPr/>
          <a:lstStyle/>
          <a:p>
            <a:r>
              <a:rPr lang="zh-CN" altLang="en-US"/>
              <a:t>解决方案 </a:t>
            </a:r>
            <a:r>
              <a:rPr lang="en-US" altLang="zh-CN"/>
              <a:t>&amp; </a:t>
            </a:r>
            <a:r>
              <a:rPr lang="zh-CN" altLang="en-US"/>
              <a:t>问题</a:t>
            </a:r>
          </a:p>
        </p:txBody>
      </p:sp>
    </p:spTree>
    <p:extLst>
      <p:ext uri="{BB962C8B-B14F-4D97-AF65-F5344CB8AC3E}">
        <p14:creationId xmlns:p14="http://schemas.microsoft.com/office/powerpoint/2010/main" val="1409157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BFD471-3347-4D3B-9EC3-ECEE255B9C07}"/>
              </a:ext>
            </a:extLst>
          </p:cNvPr>
          <p:cNvSpPr>
            <a:spLocks noGrp="1"/>
          </p:cNvSpPr>
          <p:nvPr>
            <p:ph type="title"/>
          </p:nvPr>
        </p:nvSpPr>
        <p:spPr>
          <a:xfrm>
            <a:off x="628650" y="365127"/>
            <a:ext cx="7886700" cy="1016634"/>
          </a:xfrm>
        </p:spPr>
        <p:txBody>
          <a:bodyPr>
            <a:normAutofit/>
          </a:bodyPr>
          <a:lstStyle/>
          <a:p>
            <a:r>
              <a:rPr lang="en-US" altLang="zh-CN" dirty="0"/>
              <a:t>Content</a:t>
            </a:r>
            <a:endParaRPr lang="zh-CN" altLang="en-US" dirty="0"/>
          </a:p>
        </p:txBody>
      </p:sp>
      <p:sp>
        <p:nvSpPr>
          <p:cNvPr id="11" name="内容占位符 10">
            <a:extLst>
              <a:ext uri="{FF2B5EF4-FFF2-40B4-BE49-F238E27FC236}">
                <a16:creationId xmlns:a16="http://schemas.microsoft.com/office/drawing/2014/main" id="{1111E43C-0290-4743-B213-68C3C2EFDCB3}"/>
              </a:ext>
            </a:extLst>
          </p:cNvPr>
          <p:cNvSpPr>
            <a:spLocks noGrp="1"/>
          </p:cNvSpPr>
          <p:nvPr>
            <p:ph idx="1"/>
          </p:nvPr>
        </p:nvSpPr>
        <p:spPr>
          <a:xfrm>
            <a:off x="628650" y="1381761"/>
            <a:ext cx="7886700" cy="4795202"/>
          </a:xfrm>
        </p:spPr>
        <p:txBody>
          <a:bodyPr>
            <a:normAutofit/>
          </a:bodyPr>
          <a:lstStyle/>
          <a:p>
            <a:r>
              <a:rPr lang="en-US" altLang="zh-CN" b="1" dirty="0"/>
              <a:t>Introduction</a:t>
            </a:r>
          </a:p>
          <a:p>
            <a:pPr lvl="1"/>
            <a:r>
              <a:rPr lang="zh-CN" altLang="en-US" dirty="0"/>
              <a:t>基本背景介绍</a:t>
            </a:r>
            <a:endParaRPr lang="en-US" altLang="zh-CN" dirty="0"/>
          </a:p>
          <a:p>
            <a:pPr lvl="1"/>
            <a:r>
              <a:rPr lang="zh-CN" altLang="en-US" dirty="0"/>
              <a:t>需求分析：交通数据管理场景</a:t>
            </a:r>
            <a:endParaRPr lang="en-US" altLang="zh-CN" dirty="0"/>
          </a:p>
          <a:p>
            <a:pPr lvl="1"/>
            <a:r>
              <a:rPr lang="zh-CN" altLang="en-US" dirty="0"/>
              <a:t>现有模型（技术方案）及优缺点</a:t>
            </a:r>
            <a:endParaRPr lang="en-US" altLang="zh-CN" dirty="0"/>
          </a:p>
          <a:p>
            <a:pPr lvl="1"/>
            <a:r>
              <a:rPr lang="zh-CN" altLang="en-US" b="1" dirty="0">
                <a:solidFill>
                  <a:srgbClr val="FF0000"/>
                </a:solidFill>
              </a:rPr>
              <a:t>我们的模型 </a:t>
            </a:r>
            <a:r>
              <a:rPr lang="en-US" altLang="zh-CN" b="1" dirty="0">
                <a:solidFill>
                  <a:srgbClr val="FF0000"/>
                </a:solidFill>
              </a:rPr>
              <a:t>&amp; </a:t>
            </a:r>
            <a:r>
              <a:rPr lang="zh-CN" altLang="en-US" b="1" dirty="0">
                <a:solidFill>
                  <a:srgbClr val="FF0000"/>
                </a:solidFill>
              </a:rPr>
              <a:t>方案 </a:t>
            </a:r>
            <a:r>
              <a:rPr lang="en-US" altLang="zh-CN" b="1" dirty="0">
                <a:solidFill>
                  <a:srgbClr val="FF0000"/>
                </a:solidFill>
              </a:rPr>
              <a:t>&amp; Contribution</a:t>
            </a:r>
          </a:p>
          <a:p>
            <a:r>
              <a:rPr lang="zh-CN" altLang="en-US" dirty="0">
                <a:solidFill>
                  <a:schemeClr val="bg1">
                    <a:lumMod val="85000"/>
                  </a:schemeClr>
                </a:solidFill>
              </a:rPr>
              <a:t>技术方案详情</a:t>
            </a:r>
            <a:endParaRPr lang="en-US" altLang="zh-CN" dirty="0">
              <a:solidFill>
                <a:schemeClr val="bg1">
                  <a:lumMod val="85000"/>
                </a:schemeClr>
              </a:solidFill>
            </a:endParaRPr>
          </a:p>
          <a:p>
            <a:pPr lvl="1"/>
            <a:r>
              <a:rPr lang="zh-CN" altLang="en-US" dirty="0">
                <a:solidFill>
                  <a:schemeClr val="bg1">
                    <a:lumMod val="85000"/>
                  </a:schemeClr>
                </a:solidFill>
              </a:rPr>
              <a:t>架构</a:t>
            </a:r>
            <a:endParaRPr lang="en-US" altLang="zh-CN" dirty="0">
              <a:solidFill>
                <a:schemeClr val="bg1">
                  <a:lumMod val="85000"/>
                </a:schemeClr>
              </a:solidFill>
            </a:endParaRPr>
          </a:p>
          <a:p>
            <a:pPr lvl="1"/>
            <a:r>
              <a:rPr lang="zh-CN" altLang="en-US" dirty="0">
                <a:solidFill>
                  <a:schemeClr val="bg1">
                    <a:lumMod val="85000"/>
                  </a:schemeClr>
                </a:solidFill>
              </a:rPr>
              <a:t>存储 </a:t>
            </a:r>
            <a:r>
              <a:rPr lang="en-US" altLang="zh-CN" dirty="0">
                <a:solidFill>
                  <a:schemeClr val="bg1">
                    <a:lumMod val="85000"/>
                  </a:schemeClr>
                </a:solidFill>
              </a:rPr>
              <a:t>&amp; </a:t>
            </a:r>
            <a:r>
              <a:rPr lang="zh-CN" altLang="en-US" dirty="0">
                <a:solidFill>
                  <a:schemeClr val="bg1">
                    <a:lumMod val="85000"/>
                  </a:schemeClr>
                </a:solidFill>
              </a:rPr>
              <a:t>索引</a:t>
            </a:r>
            <a:endParaRPr lang="en-US" altLang="zh-CN" dirty="0">
              <a:solidFill>
                <a:schemeClr val="bg1">
                  <a:lumMod val="85000"/>
                </a:schemeClr>
              </a:solidFill>
            </a:endParaRPr>
          </a:p>
          <a:p>
            <a:pPr lvl="1"/>
            <a:r>
              <a:rPr lang="zh-CN" altLang="en-US" dirty="0">
                <a:solidFill>
                  <a:schemeClr val="bg1">
                    <a:lumMod val="85000"/>
                  </a:schemeClr>
                </a:solidFill>
              </a:rPr>
              <a:t>事务 </a:t>
            </a:r>
            <a:r>
              <a:rPr lang="en-US" altLang="zh-CN" dirty="0">
                <a:solidFill>
                  <a:schemeClr val="bg1">
                    <a:lumMod val="85000"/>
                  </a:schemeClr>
                </a:solidFill>
              </a:rPr>
              <a:t>&amp; </a:t>
            </a:r>
            <a:r>
              <a:rPr lang="zh-CN" altLang="en-US" dirty="0">
                <a:solidFill>
                  <a:schemeClr val="bg1">
                    <a:lumMod val="85000"/>
                  </a:schemeClr>
                </a:solidFill>
              </a:rPr>
              <a:t>锁 </a:t>
            </a:r>
            <a:r>
              <a:rPr lang="en-US" altLang="zh-CN" dirty="0">
                <a:solidFill>
                  <a:schemeClr val="bg1">
                    <a:lumMod val="85000"/>
                  </a:schemeClr>
                </a:solidFill>
              </a:rPr>
              <a:t>&amp; </a:t>
            </a:r>
            <a:r>
              <a:rPr lang="zh-CN" altLang="en-US" dirty="0">
                <a:solidFill>
                  <a:schemeClr val="bg1">
                    <a:lumMod val="85000"/>
                  </a:schemeClr>
                </a:solidFill>
              </a:rPr>
              <a:t>日志 </a:t>
            </a:r>
            <a:r>
              <a:rPr lang="en-US" altLang="zh-CN" dirty="0">
                <a:solidFill>
                  <a:schemeClr val="bg1">
                    <a:lumMod val="85000"/>
                  </a:schemeClr>
                </a:solidFill>
              </a:rPr>
              <a:t>&amp; </a:t>
            </a:r>
            <a:r>
              <a:rPr lang="zh-CN" altLang="en-US" dirty="0">
                <a:solidFill>
                  <a:schemeClr val="bg1">
                    <a:lumMod val="85000"/>
                  </a:schemeClr>
                </a:solidFill>
              </a:rPr>
              <a:t>故障恢复</a:t>
            </a:r>
            <a:endParaRPr lang="en-US" altLang="zh-CN" dirty="0">
              <a:solidFill>
                <a:schemeClr val="bg1">
                  <a:lumMod val="85000"/>
                </a:schemeClr>
              </a:solidFill>
            </a:endParaRPr>
          </a:p>
          <a:p>
            <a:pPr lvl="1"/>
            <a:r>
              <a:rPr lang="zh-CN" altLang="en-US" dirty="0">
                <a:solidFill>
                  <a:schemeClr val="bg1">
                    <a:lumMod val="85000"/>
                  </a:schemeClr>
                </a:solidFill>
              </a:rPr>
              <a:t>语言</a:t>
            </a:r>
            <a:endParaRPr lang="en-US" altLang="zh-CN" dirty="0">
              <a:solidFill>
                <a:schemeClr val="bg1">
                  <a:lumMod val="85000"/>
                </a:schemeClr>
              </a:solidFill>
            </a:endParaRPr>
          </a:p>
          <a:p>
            <a:r>
              <a:rPr lang="zh-CN" altLang="en-US" dirty="0">
                <a:solidFill>
                  <a:schemeClr val="bg1">
                    <a:lumMod val="85000"/>
                  </a:schemeClr>
                </a:solidFill>
              </a:rPr>
              <a:t>部分测试结果</a:t>
            </a:r>
            <a:endParaRPr lang="en-US" altLang="zh-CN" dirty="0">
              <a:solidFill>
                <a:schemeClr val="bg1">
                  <a:lumMod val="85000"/>
                </a:schemeClr>
              </a:solidFill>
            </a:endParaRPr>
          </a:p>
        </p:txBody>
      </p:sp>
    </p:spTree>
    <p:extLst>
      <p:ext uri="{BB962C8B-B14F-4D97-AF65-F5344CB8AC3E}">
        <p14:creationId xmlns:p14="http://schemas.microsoft.com/office/powerpoint/2010/main" val="25258033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392D56-9D7A-450B-AA09-E67CF62FFB94}"/>
              </a:ext>
            </a:extLst>
          </p:cNvPr>
          <p:cNvSpPr>
            <a:spLocks noGrp="1"/>
          </p:cNvSpPr>
          <p:nvPr>
            <p:ph type="title"/>
          </p:nvPr>
        </p:nvSpPr>
        <p:spPr>
          <a:xfrm>
            <a:off x="132080" y="365126"/>
            <a:ext cx="8383270" cy="742457"/>
          </a:xfrm>
        </p:spPr>
        <p:txBody>
          <a:bodyPr/>
          <a:lstStyle/>
          <a:p>
            <a:r>
              <a:rPr lang="en-US" altLang="zh-CN" dirty="0"/>
              <a:t>TGraph vs </a:t>
            </a:r>
            <a:r>
              <a:rPr lang="zh-CN" altLang="en-US" dirty="0"/>
              <a:t>现有时态图系统</a:t>
            </a:r>
            <a:endParaRPr lang="en-US" altLang="zh-CN" dirty="0"/>
          </a:p>
        </p:txBody>
      </p:sp>
      <p:graphicFrame>
        <p:nvGraphicFramePr>
          <p:cNvPr id="4" name="表格 4">
            <a:extLst>
              <a:ext uri="{FF2B5EF4-FFF2-40B4-BE49-F238E27FC236}">
                <a16:creationId xmlns:a16="http://schemas.microsoft.com/office/drawing/2014/main" id="{F0F88BA3-36E2-4FAF-B141-2A4770792CDB}"/>
              </a:ext>
            </a:extLst>
          </p:cNvPr>
          <p:cNvGraphicFramePr>
            <a:graphicFrameLocks noGrp="1"/>
          </p:cNvGraphicFramePr>
          <p:nvPr>
            <p:ph idx="1"/>
            <p:extLst>
              <p:ext uri="{D42A27DB-BD31-4B8C-83A1-F6EECF244321}">
                <p14:modId xmlns:p14="http://schemas.microsoft.com/office/powerpoint/2010/main" val="3158775819"/>
              </p:ext>
            </p:extLst>
          </p:nvPr>
        </p:nvGraphicFramePr>
        <p:xfrm>
          <a:off x="132080" y="1181100"/>
          <a:ext cx="8900160" cy="4612640"/>
        </p:xfrm>
        <a:graphic>
          <a:graphicData uri="http://schemas.openxmlformats.org/drawingml/2006/table">
            <a:tbl>
              <a:tblPr firstRow="1" bandRow="1">
                <a:tableStyleId>{5C22544A-7EE6-4342-B048-85BDC9FD1C3A}</a:tableStyleId>
              </a:tblPr>
              <a:tblGrid>
                <a:gridCol w="1483360">
                  <a:extLst>
                    <a:ext uri="{9D8B030D-6E8A-4147-A177-3AD203B41FA5}">
                      <a16:colId xmlns:a16="http://schemas.microsoft.com/office/drawing/2014/main" val="914293614"/>
                    </a:ext>
                  </a:extLst>
                </a:gridCol>
                <a:gridCol w="1460668">
                  <a:extLst>
                    <a:ext uri="{9D8B030D-6E8A-4147-A177-3AD203B41FA5}">
                      <a16:colId xmlns:a16="http://schemas.microsoft.com/office/drawing/2014/main" val="4151818374"/>
                    </a:ext>
                  </a:extLst>
                </a:gridCol>
                <a:gridCol w="1506052">
                  <a:extLst>
                    <a:ext uri="{9D8B030D-6E8A-4147-A177-3AD203B41FA5}">
                      <a16:colId xmlns:a16="http://schemas.microsoft.com/office/drawing/2014/main" val="2052710002"/>
                    </a:ext>
                  </a:extLst>
                </a:gridCol>
                <a:gridCol w="1483360">
                  <a:extLst>
                    <a:ext uri="{9D8B030D-6E8A-4147-A177-3AD203B41FA5}">
                      <a16:colId xmlns:a16="http://schemas.microsoft.com/office/drawing/2014/main" val="2532814210"/>
                    </a:ext>
                  </a:extLst>
                </a:gridCol>
                <a:gridCol w="1483360">
                  <a:extLst>
                    <a:ext uri="{9D8B030D-6E8A-4147-A177-3AD203B41FA5}">
                      <a16:colId xmlns:a16="http://schemas.microsoft.com/office/drawing/2014/main" val="1943298232"/>
                    </a:ext>
                  </a:extLst>
                </a:gridCol>
                <a:gridCol w="1483360">
                  <a:extLst>
                    <a:ext uri="{9D8B030D-6E8A-4147-A177-3AD203B41FA5}">
                      <a16:colId xmlns:a16="http://schemas.microsoft.com/office/drawing/2014/main" val="455505731"/>
                    </a:ext>
                  </a:extLst>
                </a:gridCol>
              </a:tblGrid>
              <a:tr h="370840">
                <a:tc>
                  <a:txBody>
                    <a:bodyPr/>
                    <a:lstStyle/>
                    <a:p>
                      <a:pPr algn="ctr"/>
                      <a:endParaRPr lang="zh-CN" altLang="en-US" dirty="0"/>
                    </a:p>
                  </a:txBody>
                  <a:tcPr anchor="ctr"/>
                </a:tc>
                <a:tc>
                  <a:txBody>
                    <a:bodyPr/>
                    <a:lstStyle/>
                    <a:p>
                      <a:pPr algn="ctr"/>
                      <a:r>
                        <a:rPr lang="en-US" altLang="zh-CN" dirty="0"/>
                        <a:t>Nepal</a:t>
                      </a:r>
                      <a:endParaRPr lang="zh-CN" altLang="en-US" dirty="0"/>
                    </a:p>
                  </a:txBody>
                  <a:tcPr anchor="ctr"/>
                </a:tc>
                <a:tc>
                  <a:txBody>
                    <a:bodyPr/>
                    <a:lstStyle/>
                    <a:p>
                      <a:pPr algn="ctr"/>
                      <a:r>
                        <a:rPr lang="en-US" altLang="zh-CN" dirty="0"/>
                        <a:t>Kineograph &amp; Chronos &amp; Immortal Graph</a:t>
                      </a:r>
                      <a:endParaRPr lang="zh-CN" altLang="en-US" dirty="0"/>
                    </a:p>
                  </a:txBody>
                  <a:tcPr anchor="ctr"/>
                </a:tc>
                <a:tc>
                  <a:txBody>
                    <a:bodyPr/>
                    <a:lstStyle/>
                    <a:p>
                      <a:pPr algn="ctr"/>
                      <a:r>
                        <a:rPr lang="en-US" altLang="zh-CN" dirty="0"/>
                        <a:t>Delta Graph &amp; Historical Graph Store</a:t>
                      </a:r>
                    </a:p>
                  </a:txBody>
                  <a:tcPr anchor="ctr"/>
                </a:tc>
                <a:tc>
                  <a:txBody>
                    <a:bodyPr/>
                    <a:lstStyle/>
                    <a:p>
                      <a:pPr algn="ctr"/>
                      <a:r>
                        <a:rPr lang="en-US" altLang="zh-CN" dirty="0"/>
                        <a:t>G*</a:t>
                      </a:r>
                      <a:endParaRPr lang="zh-CN" altLang="en-US" dirty="0"/>
                    </a:p>
                  </a:txBody>
                  <a:tcPr anchor="ctr"/>
                </a:tc>
                <a:tc>
                  <a:txBody>
                    <a:bodyPr/>
                    <a:lstStyle/>
                    <a:p>
                      <a:pPr algn="ctr"/>
                      <a:r>
                        <a:rPr lang="en-US" altLang="zh-CN" dirty="0"/>
                        <a:t>TGraph</a:t>
                      </a:r>
                      <a:endParaRPr lang="zh-CN" altLang="en-US" dirty="0"/>
                    </a:p>
                  </a:txBody>
                  <a:tcPr anchor="ctr"/>
                </a:tc>
                <a:extLst>
                  <a:ext uri="{0D108BD9-81ED-4DB2-BD59-A6C34878D82A}">
                    <a16:rowId xmlns:a16="http://schemas.microsoft.com/office/drawing/2014/main" val="1265529658"/>
                  </a:ext>
                </a:extLst>
              </a:tr>
              <a:tr h="370840">
                <a:tc>
                  <a:txBody>
                    <a:bodyPr/>
                    <a:lstStyle/>
                    <a:p>
                      <a:pPr algn="ctr"/>
                      <a:r>
                        <a:rPr lang="en-US" altLang="zh-CN" b="1" dirty="0"/>
                        <a:t>Type</a:t>
                      </a:r>
                      <a:endParaRPr lang="zh-CN" altLang="en-US" b="1" dirty="0"/>
                    </a:p>
                  </a:txBody>
                  <a:tcPr anchor="ctr"/>
                </a:tc>
                <a:tc>
                  <a:txBody>
                    <a:bodyPr/>
                    <a:lstStyle/>
                    <a:p>
                      <a:pPr algn="ctr"/>
                      <a:r>
                        <a:rPr lang="en-US" altLang="zh-CN" sz="1600" dirty="0"/>
                        <a:t>OLAP/OLTP</a:t>
                      </a:r>
                      <a:endParaRPr lang="zh-CN" altLang="en-US" sz="1600" dirty="0"/>
                    </a:p>
                  </a:txBody>
                  <a:tcPr anchor="ctr"/>
                </a:tc>
                <a:tc>
                  <a:txBody>
                    <a:bodyPr/>
                    <a:lstStyle/>
                    <a:p>
                      <a:pPr algn="ctr"/>
                      <a:r>
                        <a:rPr lang="en-US" altLang="zh-CN" sz="1600" dirty="0"/>
                        <a:t>OLAP</a:t>
                      </a:r>
                      <a:endParaRPr lang="zh-CN" altLang="en-US" sz="1600" dirty="0"/>
                    </a:p>
                  </a:txBody>
                  <a:tcPr anchor="ctr"/>
                </a:tc>
                <a:tc>
                  <a:txBody>
                    <a:bodyPr/>
                    <a:lstStyle/>
                    <a:p>
                      <a:pPr algn="ctr"/>
                      <a:r>
                        <a:rPr lang="en-US" altLang="zh-CN" sz="1600" dirty="0"/>
                        <a:t>OLAP</a:t>
                      </a:r>
                      <a:endParaRPr lang="zh-CN" altLang="en-US" sz="1600" dirty="0"/>
                    </a:p>
                  </a:txBody>
                  <a:tcPr anchor="ctr"/>
                </a:tc>
                <a:tc>
                  <a:txBody>
                    <a:bodyPr/>
                    <a:lstStyle/>
                    <a:p>
                      <a:pPr algn="ctr"/>
                      <a:r>
                        <a:rPr lang="en-US" altLang="zh-CN" sz="1600" dirty="0"/>
                        <a:t>OLAP</a:t>
                      </a:r>
                      <a:endParaRPr lang="zh-CN" altLang="en-US" sz="1600" dirty="0"/>
                    </a:p>
                  </a:txBody>
                  <a:tcPr anchor="ctr"/>
                </a:tc>
                <a:tc>
                  <a:txBody>
                    <a:bodyPr/>
                    <a:lstStyle/>
                    <a:p>
                      <a:pPr algn="ctr"/>
                      <a:r>
                        <a:rPr lang="en-US" altLang="zh-CN" sz="1600" b="0" dirty="0">
                          <a:solidFill>
                            <a:srgbClr val="FF0000"/>
                          </a:solidFill>
                        </a:rPr>
                        <a:t>OLTP</a:t>
                      </a:r>
                      <a:endParaRPr lang="zh-CN" altLang="en-US" sz="1600" b="0" dirty="0">
                        <a:solidFill>
                          <a:srgbClr val="FF0000"/>
                        </a:solidFill>
                      </a:endParaRPr>
                    </a:p>
                  </a:txBody>
                  <a:tcPr anchor="ctr"/>
                </a:tc>
                <a:extLst>
                  <a:ext uri="{0D108BD9-81ED-4DB2-BD59-A6C34878D82A}">
                    <a16:rowId xmlns:a16="http://schemas.microsoft.com/office/drawing/2014/main" val="959793128"/>
                  </a:ext>
                </a:extLst>
              </a:tr>
              <a:tr h="370840">
                <a:tc>
                  <a:txBody>
                    <a:bodyPr/>
                    <a:lstStyle/>
                    <a:p>
                      <a:pPr algn="ctr"/>
                      <a:r>
                        <a:rPr lang="en-US" altLang="zh-CN" b="1" dirty="0"/>
                        <a:t>ACID Support</a:t>
                      </a:r>
                      <a:endParaRPr lang="zh-CN" altLang="en-US" b="1" dirty="0"/>
                    </a:p>
                  </a:txBody>
                  <a:tcPr anchor="ctr"/>
                </a:tc>
                <a:tc>
                  <a:txBody>
                    <a:bodyPr/>
                    <a:lstStyle/>
                    <a:p>
                      <a:pPr algn="ctr"/>
                      <a:r>
                        <a:rPr lang="zh-CN" altLang="en-US" sz="1600" dirty="0"/>
                        <a:t>√</a:t>
                      </a:r>
                    </a:p>
                  </a:txBody>
                  <a:tcPr anchor="ctr"/>
                </a:tc>
                <a:tc>
                  <a:txBody>
                    <a:bodyPr/>
                    <a:lstStyle/>
                    <a:p>
                      <a:pPr algn="ctr"/>
                      <a:r>
                        <a:rPr lang="en-US" altLang="zh-CN" sz="1600" dirty="0"/>
                        <a:t>-</a:t>
                      </a:r>
                      <a:endParaRPr lang="zh-CN" altLang="en-US" sz="1600" dirty="0"/>
                    </a:p>
                  </a:txBody>
                  <a:tcPr anchor="ctr"/>
                </a:tc>
                <a:tc>
                  <a:txBody>
                    <a:bodyPr/>
                    <a:lstStyle/>
                    <a:p>
                      <a:pPr algn="ctr"/>
                      <a:r>
                        <a:rPr lang="en-US" altLang="zh-CN" sz="1600" dirty="0"/>
                        <a:t>-</a:t>
                      </a:r>
                      <a:endParaRPr lang="zh-CN" altLang="en-US" sz="1600" dirty="0"/>
                    </a:p>
                  </a:txBody>
                  <a:tcPr anchor="ctr"/>
                </a:tc>
                <a:tc>
                  <a:txBody>
                    <a:bodyPr/>
                    <a:lstStyle/>
                    <a:p>
                      <a:pPr algn="ctr"/>
                      <a:r>
                        <a:rPr lang="en-US" altLang="zh-CN" sz="1600" dirty="0"/>
                        <a:t>-</a:t>
                      </a:r>
                      <a:endParaRPr lang="zh-CN"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FF0000"/>
                          </a:solidFill>
                        </a:rPr>
                        <a:t>√</a:t>
                      </a:r>
                    </a:p>
                  </a:txBody>
                  <a:tcPr anchor="ctr"/>
                </a:tc>
                <a:extLst>
                  <a:ext uri="{0D108BD9-81ED-4DB2-BD59-A6C34878D82A}">
                    <a16:rowId xmlns:a16="http://schemas.microsoft.com/office/drawing/2014/main" val="2038851522"/>
                  </a:ext>
                </a:extLst>
              </a:tr>
              <a:tr h="370840">
                <a:tc>
                  <a:txBody>
                    <a:bodyPr/>
                    <a:lstStyle/>
                    <a:p>
                      <a:pPr algn="ctr"/>
                      <a:r>
                        <a:rPr lang="en-US" altLang="zh-CN" b="1" dirty="0"/>
                        <a:t>Model (</a:t>
                      </a:r>
                      <a:r>
                        <a:rPr lang="en-US" altLang="zh-CN" b="1" dirty="0" err="1"/>
                        <a:t>impl</a:t>
                      </a:r>
                      <a:r>
                        <a:rPr lang="en-US" altLang="zh-CN" b="1" dirty="0"/>
                        <a:t>.)</a:t>
                      </a:r>
                      <a:endParaRPr lang="zh-CN" altLang="en-US"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Event Log</a:t>
                      </a:r>
                      <a:endParaRPr lang="zh-CN" altLang="en-US" sz="1600" dirty="0"/>
                    </a:p>
                  </a:txBody>
                  <a:tcPr anchor="ctr"/>
                </a:tc>
                <a:tc>
                  <a:txBody>
                    <a:bodyPr/>
                    <a:lstStyle/>
                    <a:p>
                      <a:pPr algn="ctr"/>
                      <a:r>
                        <a:rPr lang="en-US" altLang="zh-CN" sz="1600" dirty="0"/>
                        <a:t>Event Log</a:t>
                      </a:r>
                      <a:endParaRPr lang="zh-CN" altLang="en-US" sz="1600" dirty="0"/>
                    </a:p>
                  </a:txBody>
                  <a:tcPr anchor="ctr"/>
                </a:tc>
                <a:tc>
                  <a:txBody>
                    <a:bodyPr/>
                    <a:lstStyle/>
                    <a:p>
                      <a:pPr algn="ctr"/>
                      <a:r>
                        <a:rPr lang="en-US" altLang="zh-CN" sz="1600" dirty="0"/>
                        <a:t>Event Log</a:t>
                      </a:r>
                      <a:endParaRPr lang="zh-CN" altLang="en-US" sz="1600" dirty="0"/>
                    </a:p>
                  </a:txBody>
                  <a:tcPr anchor="ctr"/>
                </a:tc>
                <a:tc>
                  <a:txBody>
                    <a:bodyPr/>
                    <a:lstStyle/>
                    <a:p>
                      <a:pPr algn="ctr"/>
                      <a:r>
                        <a:rPr lang="en-US" altLang="zh-CN" sz="1600" dirty="0"/>
                        <a:t>Snapshot List</a:t>
                      </a:r>
                      <a:endParaRPr lang="zh-CN" altLang="en-US" sz="1600" dirty="0"/>
                    </a:p>
                  </a:txBody>
                  <a:tcPr anchor="ctr"/>
                </a:tc>
                <a:tc>
                  <a:txBody>
                    <a:bodyPr/>
                    <a:lstStyle/>
                    <a:p>
                      <a:pPr algn="ctr"/>
                      <a:r>
                        <a:rPr lang="en-US" altLang="zh-CN" sz="1600" dirty="0">
                          <a:solidFill>
                            <a:schemeClr val="tx1"/>
                          </a:solidFill>
                        </a:rPr>
                        <a:t>Temporal Property Graph</a:t>
                      </a:r>
                      <a:endParaRPr lang="zh-CN" altLang="en-US" sz="1600" dirty="0">
                        <a:solidFill>
                          <a:schemeClr val="tx1"/>
                        </a:solidFill>
                      </a:endParaRPr>
                    </a:p>
                  </a:txBody>
                  <a:tcPr anchor="ctr"/>
                </a:tc>
                <a:extLst>
                  <a:ext uri="{0D108BD9-81ED-4DB2-BD59-A6C34878D82A}">
                    <a16:rowId xmlns:a16="http://schemas.microsoft.com/office/drawing/2014/main" val="2707778833"/>
                  </a:ext>
                </a:extLst>
              </a:tr>
              <a:tr h="370840">
                <a:tc>
                  <a:txBody>
                    <a:bodyPr/>
                    <a:lstStyle/>
                    <a:p>
                      <a:pPr algn="ctr"/>
                      <a:r>
                        <a:rPr lang="en-US" altLang="zh-CN" b="1" dirty="0"/>
                        <a:t>Based on</a:t>
                      </a:r>
                      <a:endParaRPr lang="zh-CN" altLang="en-US" b="1" dirty="0"/>
                    </a:p>
                  </a:txBody>
                  <a:tcPr anchor="ctr"/>
                </a:tc>
                <a:tc>
                  <a:txBody>
                    <a:bodyPr/>
                    <a:lstStyle/>
                    <a:p>
                      <a:pPr algn="ctr"/>
                      <a:r>
                        <a:rPr lang="en-US" altLang="zh-CN" sz="1600" dirty="0"/>
                        <a:t>PostgreSQL</a:t>
                      </a:r>
                      <a:endParaRPr lang="zh-CN" altLang="en-US" sz="1600" dirty="0"/>
                    </a:p>
                  </a:txBody>
                  <a:tcPr anchor="ctr"/>
                </a:tc>
                <a:tc>
                  <a:txBody>
                    <a:bodyPr/>
                    <a:lstStyle/>
                    <a:p>
                      <a:pPr algn="ctr"/>
                      <a:r>
                        <a:rPr lang="en-US" altLang="zh-CN" sz="1600" dirty="0"/>
                        <a:t>-</a:t>
                      </a:r>
                      <a:endParaRPr lang="zh-CN" altLang="en-US" sz="1600" dirty="0"/>
                    </a:p>
                  </a:txBody>
                  <a:tcPr anchor="ctr"/>
                </a:tc>
                <a:tc>
                  <a:txBody>
                    <a:bodyPr/>
                    <a:lstStyle/>
                    <a:p>
                      <a:pPr algn="ctr"/>
                      <a:r>
                        <a:rPr lang="en-US" altLang="zh-CN" sz="1600" dirty="0"/>
                        <a:t>Spark &amp;</a:t>
                      </a:r>
                    </a:p>
                    <a:p>
                      <a:pPr algn="ctr"/>
                      <a:r>
                        <a:rPr lang="en-US" altLang="zh-CN" sz="1600" dirty="0"/>
                        <a:t>Cassandra</a:t>
                      </a:r>
                      <a:endParaRPr lang="zh-CN" altLang="en-US" sz="1600" dirty="0"/>
                    </a:p>
                  </a:txBody>
                  <a:tcPr anchor="ctr"/>
                </a:tc>
                <a:tc>
                  <a:txBody>
                    <a:bodyPr/>
                    <a:lstStyle/>
                    <a:p>
                      <a:pPr algn="ctr"/>
                      <a:r>
                        <a:rPr lang="en-US" altLang="zh-CN" sz="1600" dirty="0"/>
                        <a:t>-</a:t>
                      </a:r>
                      <a:endParaRPr lang="zh-CN" altLang="en-US" sz="1600" dirty="0"/>
                    </a:p>
                  </a:txBody>
                  <a:tcPr anchor="ctr"/>
                </a:tc>
                <a:tc>
                  <a:txBody>
                    <a:bodyPr/>
                    <a:lstStyle/>
                    <a:p>
                      <a:pPr algn="ctr"/>
                      <a:r>
                        <a:rPr lang="en-US" altLang="zh-CN" sz="1600" dirty="0">
                          <a:solidFill>
                            <a:schemeClr val="tx1"/>
                          </a:solidFill>
                        </a:rPr>
                        <a:t>Neo4j</a:t>
                      </a:r>
                      <a:endParaRPr lang="zh-CN" altLang="en-US" sz="1600" dirty="0">
                        <a:solidFill>
                          <a:schemeClr val="tx1"/>
                        </a:solidFill>
                      </a:endParaRPr>
                    </a:p>
                  </a:txBody>
                  <a:tcPr anchor="ctr"/>
                </a:tc>
                <a:extLst>
                  <a:ext uri="{0D108BD9-81ED-4DB2-BD59-A6C34878D82A}">
                    <a16:rowId xmlns:a16="http://schemas.microsoft.com/office/drawing/2014/main" val="3106443139"/>
                  </a:ext>
                </a:extLst>
              </a:tr>
              <a:tr h="370840">
                <a:tc>
                  <a:txBody>
                    <a:bodyPr/>
                    <a:lstStyle/>
                    <a:p>
                      <a:pPr algn="ctr"/>
                      <a:r>
                        <a:rPr lang="en-US" altLang="zh-CN" b="1" dirty="0"/>
                        <a:t>Query Language</a:t>
                      </a:r>
                      <a:endParaRPr lang="zh-CN" altLang="en-US" b="1" dirty="0"/>
                    </a:p>
                  </a:txBody>
                  <a:tcPr anchor="ctr"/>
                </a:tc>
                <a:tc>
                  <a:txBody>
                    <a:bodyPr/>
                    <a:lstStyle/>
                    <a:p>
                      <a:pPr algn="ctr"/>
                      <a:r>
                        <a:rPr lang="en-US" altLang="zh-CN" sz="1600" dirty="0"/>
                        <a:t>Nepal</a:t>
                      </a:r>
                      <a:endParaRPr lang="zh-CN" altLang="en-US" sz="1600" dirty="0"/>
                    </a:p>
                  </a:txBody>
                  <a:tcPr anchor="ctr"/>
                </a:tc>
                <a:tc>
                  <a:txBody>
                    <a:bodyPr/>
                    <a:lstStyle/>
                    <a:p>
                      <a:pPr algn="ctr"/>
                      <a:r>
                        <a:rPr lang="en-US" altLang="zh-CN" sz="1600" dirty="0"/>
                        <a:t>API</a:t>
                      </a:r>
                      <a:endParaRPr lang="zh-CN" altLang="en-US" sz="1600" dirty="0"/>
                    </a:p>
                  </a:txBody>
                  <a:tcPr anchor="ctr"/>
                </a:tc>
                <a:tc>
                  <a:txBody>
                    <a:bodyPr/>
                    <a:lstStyle/>
                    <a:p>
                      <a:pPr algn="ctr"/>
                      <a:r>
                        <a:rPr lang="en-US" altLang="zh-CN" sz="1600" dirty="0"/>
                        <a:t>API</a:t>
                      </a:r>
                      <a:endParaRPr lang="zh-CN" altLang="en-US" sz="1600" dirty="0"/>
                    </a:p>
                  </a:txBody>
                  <a:tcPr anchor="ctr"/>
                </a:tc>
                <a:tc>
                  <a:txBody>
                    <a:bodyPr/>
                    <a:lstStyle/>
                    <a:p>
                      <a:pPr algn="ctr"/>
                      <a:r>
                        <a:rPr lang="en-US" altLang="zh-CN" sz="1600" dirty="0"/>
                        <a:t>API</a:t>
                      </a:r>
                      <a:endParaRPr lang="zh-CN" altLang="en-US" sz="1600" dirty="0"/>
                    </a:p>
                  </a:txBody>
                  <a:tcPr anchor="ctr"/>
                </a:tc>
                <a:tc>
                  <a:txBody>
                    <a:bodyPr/>
                    <a:lstStyle/>
                    <a:p>
                      <a:pPr algn="ctr"/>
                      <a:r>
                        <a:rPr lang="en-US" altLang="zh-CN" sz="1600" dirty="0">
                          <a:solidFill>
                            <a:schemeClr val="tx1"/>
                          </a:solidFill>
                        </a:rPr>
                        <a:t>API &amp;</a:t>
                      </a:r>
                    </a:p>
                    <a:p>
                      <a:pPr algn="ctr"/>
                      <a:r>
                        <a:rPr lang="en-US" altLang="zh-CN" sz="1600" dirty="0">
                          <a:solidFill>
                            <a:srgbClr val="FF0000"/>
                          </a:solidFill>
                        </a:rPr>
                        <a:t>TCypher</a:t>
                      </a:r>
                      <a:endParaRPr lang="zh-CN" altLang="en-US" sz="1600" dirty="0">
                        <a:solidFill>
                          <a:srgbClr val="FF0000"/>
                        </a:solidFill>
                      </a:endParaRPr>
                    </a:p>
                  </a:txBody>
                  <a:tcPr anchor="ctr"/>
                </a:tc>
                <a:extLst>
                  <a:ext uri="{0D108BD9-81ED-4DB2-BD59-A6C34878D82A}">
                    <a16:rowId xmlns:a16="http://schemas.microsoft.com/office/drawing/2014/main" val="3749680595"/>
                  </a:ext>
                </a:extLst>
              </a:tr>
              <a:tr h="370840">
                <a:tc>
                  <a:txBody>
                    <a:bodyPr/>
                    <a:lstStyle/>
                    <a:p>
                      <a:pPr algn="ctr"/>
                      <a:r>
                        <a:rPr lang="en-US" altLang="zh-CN" b="1" dirty="0"/>
                        <a:t>Distributed</a:t>
                      </a:r>
                      <a:endParaRPr lang="zh-CN" altLang="en-US" b="1" dirty="0"/>
                    </a:p>
                  </a:txBody>
                  <a:tcPr anchor="ctr"/>
                </a:tc>
                <a:tc>
                  <a:txBody>
                    <a:bodyPr/>
                    <a:lstStyle/>
                    <a:p>
                      <a:pPr algn="ctr"/>
                      <a:r>
                        <a:rPr lang="en-US" altLang="zh-CN" sz="1600" dirty="0"/>
                        <a:t>-</a:t>
                      </a:r>
                      <a:endParaRPr lang="zh-CN" altLang="en-US" sz="1600" dirty="0"/>
                    </a:p>
                  </a:txBody>
                  <a:tcPr anchor="ctr"/>
                </a:tc>
                <a:tc>
                  <a:txBody>
                    <a:bodyPr/>
                    <a:lstStyle/>
                    <a:p>
                      <a:pPr algn="ctr"/>
                      <a:r>
                        <a:rPr lang="zh-CN" altLang="en-US" sz="1600" dirty="0"/>
                        <a:t>√</a:t>
                      </a:r>
                    </a:p>
                  </a:txBody>
                  <a:tcPr anchor="ctr"/>
                </a:tc>
                <a:tc>
                  <a:txBody>
                    <a:bodyPr/>
                    <a:lstStyle/>
                    <a:p>
                      <a:pPr algn="ctr"/>
                      <a:r>
                        <a:rPr lang="zh-CN" altLang="en-US" sz="1600" dirty="0"/>
                        <a:t>√</a:t>
                      </a:r>
                    </a:p>
                  </a:txBody>
                  <a:tcPr anchor="ctr"/>
                </a:tc>
                <a:tc>
                  <a:txBody>
                    <a:bodyPr/>
                    <a:lstStyle/>
                    <a:p>
                      <a:pPr algn="ctr"/>
                      <a:r>
                        <a:rPr lang="zh-CN" altLang="en-US" sz="1600" dirty="0"/>
                        <a:t>√</a:t>
                      </a:r>
                    </a:p>
                  </a:txBody>
                  <a:tcPr anchor="ctr"/>
                </a:tc>
                <a:tc>
                  <a:txBody>
                    <a:bodyPr/>
                    <a:lstStyle/>
                    <a:p>
                      <a:pPr algn="ctr"/>
                      <a:r>
                        <a:rPr lang="en-US" altLang="zh-CN" sz="1600" dirty="0">
                          <a:solidFill>
                            <a:schemeClr val="tx1"/>
                          </a:solidFill>
                        </a:rPr>
                        <a:t>-</a:t>
                      </a:r>
                      <a:endParaRPr lang="zh-CN" altLang="en-US" sz="1600" dirty="0">
                        <a:solidFill>
                          <a:schemeClr val="tx1"/>
                        </a:solidFill>
                      </a:endParaRPr>
                    </a:p>
                  </a:txBody>
                  <a:tcPr anchor="ctr"/>
                </a:tc>
                <a:extLst>
                  <a:ext uri="{0D108BD9-81ED-4DB2-BD59-A6C34878D82A}">
                    <a16:rowId xmlns:a16="http://schemas.microsoft.com/office/drawing/2014/main" val="4204514407"/>
                  </a:ext>
                </a:extLst>
              </a:tr>
            </a:tbl>
          </a:graphicData>
        </a:graphic>
      </p:graphicFrame>
      <p:sp>
        <p:nvSpPr>
          <p:cNvPr id="7" name="文本占位符 6">
            <a:extLst>
              <a:ext uri="{FF2B5EF4-FFF2-40B4-BE49-F238E27FC236}">
                <a16:creationId xmlns:a16="http://schemas.microsoft.com/office/drawing/2014/main" id="{46A512F8-3103-4D7D-BCA3-FFA57E54E008}"/>
              </a:ext>
            </a:extLst>
          </p:cNvPr>
          <p:cNvSpPr>
            <a:spLocks noGrp="1"/>
          </p:cNvSpPr>
          <p:nvPr>
            <p:ph type="body" sz="quarter" idx="10"/>
          </p:nvPr>
        </p:nvSpPr>
        <p:spPr>
          <a:xfrm>
            <a:off x="476518" y="0"/>
            <a:ext cx="1740902" cy="291600"/>
          </a:xfrm>
        </p:spPr>
        <p:txBody>
          <a:bodyPr/>
          <a:lstStyle/>
          <a:p>
            <a:r>
              <a:rPr lang="en-US" altLang="zh-CN"/>
              <a:t>Introduction</a:t>
            </a:r>
            <a:endParaRPr lang="zh-CN" altLang="en-US"/>
          </a:p>
        </p:txBody>
      </p:sp>
      <p:sp>
        <p:nvSpPr>
          <p:cNvPr id="8" name="文本占位符 7">
            <a:extLst>
              <a:ext uri="{FF2B5EF4-FFF2-40B4-BE49-F238E27FC236}">
                <a16:creationId xmlns:a16="http://schemas.microsoft.com/office/drawing/2014/main" id="{27049D5E-7307-4DE9-B36F-CCC6A58DF6FF}"/>
              </a:ext>
            </a:extLst>
          </p:cNvPr>
          <p:cNvSpPr>
            <a:spLocks noGrp="1"/>
          </p:cNvSpPr>
          <p:nvPr>
            <p:ph type="body" sz="quarter" idx="14"/>
          </p:nvPr>
        </p:nvSpPr>
        <p:spPr>
          <a:xfrm>
            <a:off x="2151844" y="0"/>
            <a:ext cx="2331255" cy="291600"/>
          </a:xfrm>
        </p:spPr>
        <p:txBody>
          <a:bodyPr/>
          <a:lstStyle/>
          <a:p>
            <a:r>
              <a:rPr lang="en-US" altLang="zh-CN" dirty="0"/>
              <a:t>TGraph Contributions</a:t>
            </a:r>
            <a:endParaRPr lang="zh-CN" altLang="en-US" dirty="0"/>
          </a:p>
        </p:txBody>
      </p:sp>
      <p:sp>
        <p:nvSpPr>
          <p:cNvPr id="6" name="内容占位符 2">
            <a:extLst>
              <a:ext uri="{FF2B5EF4-FFF2-40B4-BE49-F238E27FC236}">
                <a16:creationId xmlns:a16="http://schemas.microsoft.com/office/drawing/2014/main" id="{7B2B54DA-62DA-4719-9194-A7E09C761636}"/>
              </a:ext>
            </a:extLst>
          </p:cNvPr>
          <p:cNvSpPr txBox="1">
            <a:spLocks/>
          </p:cNvSpPr>
          <p:nvPr/>
        </p:nvSpPr>
        <p:spPr>
          <a:xfrm>
            <a:off x="111760" y="5867256"/>
            <a:ext cx="8818880" cy="9907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dirty="0"/>
              <a:t>查询功能接近</a:t>
            </a:r>
            <a:r>
              <a:rPr lang="en-US" altLang="zh-CN" dirty="0"/>
              <a:t>Nepal</a:t>
            </a:r>
            <a:r>
              <a:rPr lang="zh-CN" altLang="en-US" dirty="0"/>
              <a:t>（更丰富）</a:t>
            </a:r>
            <a:endParaRPr lang="en-US" altLang="zh-CN" dirty="0"/>
          </a:p>
          <a:p>
            <a:pPr>
              <a:lnSpc>
                <a:spcPct val="100000"/>
              </a:lnSpc>
            </a:pPr>
            <a:endParaRPr lang="en-US" altLang="zh-CN" dirty="0"/>
          </a:p>
        </p:txBody>
      </p:sp>
    </p:spTree>
    <p:extLst>
      <p:ext uri="{BB962C8B-B14F-4D97-AF65-F5344CB8AC3E}">
        <p14:creationId xmlns:p14="http://schemas.microsoft.com/office/powerpoint/2010/main" val="20602181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F1E5A-948B-41FD-8019-F196A282860B}"/>
              </a:ext>
            </a:extLst>
          </p:cNvPr>
          <p:cNvSpPr>
            <a:spLocks noGrp="1"/>
          </p:cNvSpPr>
          <p:nvPr>
            <p:ph type="title"/>
          </p:nvPr>
        </p:nvSpPr>
        <p:spPr/>
        <p:txBody>
          <a:bodyPr/>
          <a:lstStyle/>
          <a:p>
            <a:r>
              <a:rPr lang="en-US" altLang="zh-CN" dirty="0"/>
              <a:t>TGraph DB</a:t>
            </a:r>
            <a:endParaRPr lang="zh-CN" altLang="en-US" dirty="0"/>
          </a:p>
        </p:txBody>
      </p:sp>
      <p:sp>
        <p:nvSpPr>
          <p:cNvPr id="3" name="内容占位符 2">
            <a:extLst>
              <a:ext uri="{FF2B5EF4-FFF2-40B4-BE49-F238E27FC236}">
                <a16:creationId xmlns:a16="http://schemas.microsoft.com/office/drawing/2014/main" id="{FBA3B97F-5FEA-45B7-A4FB-439C21205A62}"/>
              </a:ext>
            </a:extLst>
          </p:cNvPr>
          <p:cNvSpPr>
            <a:spLocks noGrp="1"/>
          </p:cNvSpPr>
          <p:nvPr>
            <p:ph idx="1"/>
          </p:nvPr>
        </p:nvSpPr>
        <p:spPr/>
        <p:txBody>
          <a:bodyPr/>
          <a:lstStyle/>
          <a:p>
            <a:r>
              <a:rPr lang="zh-CN" altLang="en-US" dirty="0"/>
              <a:t>时态图数据管理系统（数据库）</a:t>
            </a:r>
            <a:endParaRPr lang="en-US" altLang="zh-CN" dirty="0"/>
          </a:p>
          <a:p>
            <a:pPr lvl="1"/>
            <a:r>
              <a:rPr lang="zh-CN" altLang="en-US" dirty="0"/>
              <a:t>针对属性演化时态图数据优化的存储</a:t>
            </a:r>
            <a:endParaRPr lang="en-US" altLang="zh-CN" dirty="0"/>
          </a:p>
          <a:p>
            <a:pPr lvl="2"/>
            <a:r>
              <a:rPr lang="zh-CN" altLang="en-US" dirty="0"/>
              <a:t>高速实时写入（ ？ </a:t>
            </a:r>
            <a:r>
              <a:rPr lang="en-US" altLang="zh-CN" dirty="0"/>
              <a:t>MB/s</a:t>
            </a:r>
            <a:r>
              <a:rPr lang="zh-CN" altLang="en-US" dirty="0"/>
              <a:t>）</a:t>
            </a:r>
            <a:endParaRPr lang="en-US" altLang="zh-CN" dirty="0"/>
          </a:p>
          <a:p>
            <a:pPr lvl="1"/>
            <a:r>
              <a:rPr lang="zh-CN" altLang="en-US" dirty="0"/>
              <a:t>支持事务 </a:t>
            </a:r>
            <a:r>
              <a:rPr lang="en-US" altLang="zh-CN" dirty="0"/>
              <a:t>(ACID)</a:t>
            </a:r>
          </a:p>
          <a:p>
            <a:pPr lvl="1"/>
            <a:r>
              <a:rPr lang="zh-CN" altLang="en-US" dirty="0"/>
              <a:t>丰富的时态查询功能</a:t>
            </a:r>
            <a:endParaRPr lang="en-US" altLang="zh-CN" dirty="0"/>
          </a:p>
          <a:p>
            <a:pPr lvl="2"/>
            <a:r>
              <a:rPr lang="zh-CN" altLang="en-US" dirty="0"/>
              <a:t>时态图查询语言</a:t>
            </a:r>
            <a:r>
              <a:rPr lang="en-US" altLang="zh-CN" dirty="0"/>
              <a:t>TCypher</a:t>
            </a:r>
          </a:p>
          <a:p>
            <a:pPr lvl="2"/>
            <a:r>
              <a:rPr lang="zh-CN" altLang="en-US" dirty="0"/>
              <a:t>支持</a:t>
            </a:r>
            <a:r>
              <a:rPr lang="en-US" altLang="zh-CN" dirty="0"/>
              <a:t>Temporal Predicate</a:t>
            </a:r>
            <a:r>
              <a:rPr lang="zh-CN" altLang="en-US" dirty="0"/>
              <a:t>查询</a:t>
            </a:r>
            <a:endParaRPr lang="en-US" altLang="zh-CN" dirty="0"/>
          </a:p>
          <a:p>
            <a:pPr lvl="2"/>
            <a:r>
              <a:rPr lang="zh-CN" altLang="en-US" dirty="0"/>
              <a:t>支持时态最短路径查询</a:t>
            </a:r>
            <a:endParaRPr lang="en-US" altLang="zh-CN" dirty="0"/>
          </a:p>
          <a:p>
            <a:pPr lvl="1"/>
            <a:r>
              <a:rPr lang="zh-CN" altLang="en-US" dirty="0"/>
              <a:t>时态索引</a:t>
            </a:r>
            <a:endParaRPr lang="en-US" altLang="zh-CN" dirty="0"/>
          </a:p>
          <a:p>
            <a:pPr lvl="2"/>
            <a:r>
              <a:rPr lang="zh-CN" altLang="en-US" dirty="0"/>
              <a:t>加速</a:t>
            </a:r>
            <a:r>
              <a:rPr lang="en-US" altLang="zh-CN" dirty="0"/>
              <a:t>Temporal Predicate</a:t>
            </a:r>
            <a:r>
              <a:rPr lang="zh-CN" altLang="en-US" dirty="0"/>
              <a:t>查询</a:t>
            </a:r>
            <a:endParaRPr lang="en-US" altLang="zh-CN" dirty="0"/>
          </a:p>
          <a:p>
            <a:pPr lvl="2"/>
            <a:r>
              <a:rPr lang="zh-CN" altLang="en-US" dirty="0"/>
              <a:t>加速</a:t>
            </a:r>
            <a:r>
              <a:rPr lang="en-US" altLang="zh-CN" dirty="0"/>
              <a:t>Temporal Aggregation</a:t>
            </a:r>
            <a:r>
              <a:rPr lang="zh-CN" altLang="en-US" dirty="0"/>
              <a:t>查询</a:t>
            </a:r>
            <a:endParaRPr lang="en-US" altLang="zh-CN" dirty="0"/>
          </a:p>
          <a:p>
            <a:pPr lvl="1"/>
            <a:r>
              <a:rPr lang="en-US" altLang="zh-CN" dirty="0">
                <a:solidFill>
                  <a:schemeClr val="bg1">
                    <a:lumMod val="65000"/>
                  </a:schemeClr>
                </a:solidFill>
              </a:rPr>
              <a:t>Native Graph Storage</a:t>
            </a:r>
            <a:r>
              <a:rPr lang="zh-CN" altLang="en-US" dirty="0">
                <a:solidFill>
                  <a:schemeClr val="bg1">
                    <a:lumMod val="65000"/>
                  </a:schemeClr>
                </a:solidFill>
              </a:rPr>
              <a:t>（</a:t>
            </a:r>
            <a:r>
              <a:rPr lang="en-US" altLang="zh-CN" dirty="0">
                <a:solidFill>
                  <a:schemeClr val="bg1">
                    <a:lumMod val="65000"/>
                  </a:schemeClr>
                </a:solidFill>
              </a:rPr>
              <a:t>fast!</a:t>
            </a:r>
            <a:r>
              <a:rPr lang="zh-CN" altLang="en-US" dirty="0">
                <a:solidFill>
                  <a:schemeClr val="bg1">
                    <a:lumMod val="65000"/>
                  </a:schemeClr>
                </a:solidFill>
              </a:rPr>
              <a:t>）</a:t>
            </a:r>
            <a:endParaRPr lang="en-US" altLang="zh-CN" dirty="0">
              <a:solidFill>
                <a:schemeClr val="bg1">
                  <a:lumMod val="65000"/>
                </a:schemeClr>
              </a:solidFill>
            </a:endParaRPr>
          </a:p>
          <a:p>
            <a:pPr lvl="1"/>
            <a:r>
              <a:rPr lang="zh-CN" altLang="en-US" dirty="0">
                <a:solidFill>
                  <a:schemeClr val="bg1">
                    <a:lumMod val="65000"/>
                  </a:schemeClr>
                </a:solidFill>
              </a:rPr>
              <a:t>向后兼容</a:t>
            </a:r>
            <a:r>
              <a:rPr lang="en-US" altLang="zh-CN" dirty="0">
                <a:solidFill>
                  <a:schemeClr val="bg1">
                    <a:lumMod val="65000"/>
                  </a:schemeClr>
                </a:solidFill>
              </a:rPr>
              <a:t>Neo4j</a:t>
            </a:r>
            <a:r>
              <a:rPr lang="zh-CN" altLang="en-US" dirty="0">
                <a:solidFill>
                  <a:schemeClr val="bg1">
                    <a:lumMod val="65000"/>
                  </a:schemeClr>
                </a:solidFill>
              </a:rPr>
              <a:t>（到</a:t>
            </a:r>
            <a:r>
              <a:rPr lang="en-US" altLang="zh-CN" dirty="0">
                <a:solidFill>
                  <a:schemeClr val="bg1">
                    <a:lumMod val="65000"/>
                  </a:schemeClr>
                </a:solidFill>
              </a:rPr>
              <a:t>2.3.12</a:t>
            </a:r>
            <a:r>
              <a:rPr lang="zh-CN" altLang="en-US" dirty="0">
                <a:solidFill>
                  <a:schemeClr val="bg1">
                    <a:lumMod val="65000"/>
                  </a:schemeClr>
                </a:solidFill>
              </a:rPr>
              <a:t>版）</a:t>
            </a:r>
          </a:p>
          <a:p>
            <a:pPr lvl="1"/>
            <a:endParaRPr lang="en-US" altLang="zh-CN" dirty="0"/>
          </a:p>
        </p:txBody>
      </p:sp>
      <p:sp>
        <p:nvSpPr>
          <p:cNvPr id="4" name="文本占位符 3">
            <a:extLst>
              <a:ext uri="{FF2B5EF4-FFF2-40B4-BE49-F238E27FC236}">
                <a16:creationId xmlns:a16="http://schemas.microsoft.com/office/drawing/2014/main" id="{C4260438-040D-4A10-B9BD-D447686CD9AC}"/>
              </a:ext>
            </a:extLst>
          </p:cNvPr>
          <p:cNvSpPr>
            <a:spLocks noGrp="1"/>
          </p:cNvSpPr>
          <p:nvPr>
            <p:ph type="body" sz="quarter" idx="10"/>
          </p:nvPr>
        </p:nvSpPr>
        <p:spPr/>
        <p:txBody>
          <a:bodyPr/>
          <a:lstStyle/>
          <a:p>
            <a:r>
              <a:rPr lang="en-US" altLang="zh-CN" dirty="0"/>
              <a:t>Introduction</a:t>
            </a:r>
            <a:endParaRPr lang="zh-CN" altLang="en-US" dirty="0"/>
          </a:p>
        </p:txBody>
      </p:sp>
      <p:sp>
        <p:nvSpPr>
          <p:cNvPr id="5" name="文本占位符 4">
            <a:extLst>
              <a:ext uri="{FF2B5EF4-FFF2-40B4-BE49-F238E27FC236}">
                <a16:creationId xmlns:a16="http://schemas.microsoft.com/office/drawing/2014/main" id="{2F1289DD-23C2-47DD-A7C8-0EFB7D2C819C}"/>
              </a:ext>
            </a:extLst>
          </p:cNvPr>
          <p:cNvSpPr>
            <a:spLocks noGrp="1"/>
          </p:cNvSpPr>
          <p:nvPr>
            <p:ph type="body" sz="quarter" idx="14"/>
          </p:nvPr>
        </p:nvSpPr>
        <p:spPr/>
        <p:txBody>
          <a:bodyPr/>
          <a:lstStyle/>
          <a:p>
            <a:r>
              <a:rPr lang="en-US" altLang="zh-CN" dirty="0"/>
              <a:t>TGraph Contribution</a:t>
            </a:r>
            <a:endParaRPr lang="zh-CN" altLang="en-US" dirty="0"/>
          </a:p>
        </p:txBody>
      </p:sp>
    </p:spTree>
    <p:extLst>
      <p:ext uri="{BB962C8B-B14F-4D97-AF65-F5344CB8AC3E}">
        <p14:creationId xmlns:p14="http://schemas.microsoft.com/office/powerpoint/2010/main" val="2736311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BFD471-3347-4D3B-9EC3-ECEE255B9C07}"/>
              </a:ext>
            </a:extLst>
          </p:cNvPr>
          <p:cNvSpPr>
            <a:spLocks noGrp="1"/>
          </p:cNvSpPr>
          <p:nvPr>
            <p:ph type="title"/>
          </p:nvPr>
        </p:nvSpPr>
        <p:spPr>
          <a:xfrm>
            <a:off x="628650" y="365127"/>
            <a:ext cx="7886700" cy="1016634"/>
          </a:xfrm>
        </p:spPr>
        <p:txBody>
          <a:bodyPr>
            <a:normAutofit/>
          </a:bodyPr>
          <a:lstStyle/>
          <a:p>
            <a:r>
              <a:rPr lang="en-US" altLang="zh-CN" dirty="0"/>
              <a:t>Content</a:t>
            </a:r>
            <a:endParaRPr lang="zh-CN" altLang="en-US" dirty="0"/>
          </a:p>
        </p:txBody>
      </p:sp>
      <p:sp>
        <p:nvSpPr>
          <p:cNvPr id="11" name="内容占位符 10">
            <a:extLst>
              <a:ext uri="{FF2B5EF4-FFF2-40B4-BE49-F238E27FC236}">
                <a16:creationId xmlns:a16="http://schemas.microsoft.com/office/drawing/2014/main" id="{1111E43C-0290-4743-B213-68C3C2EFDCB3}"/>
              </a:ext>
            </a:extLst>
          </p:cNvPr>
          <p:cNvSpPr>
            <a:spLocks noGrp="1"/>
          </p:cNvSpPr>
          <p:nvPr>
            <p:ph idx="1"/>
          </p:nvPr>
        </p:nvSpPr>
        <p:spPr>
          <a:xfrm>
            <a:off x="628650" y="1381761"/>
            <a:ext cx="7886700" cy="4795202"/>
          </a:xfrm>
        </p:spPr>
        <p:txBody>
          <a:bodyPr>
            <a:normAutofit/>
          </a:bodyPr>
          <a:lstStyle/>
          <a:p>
            <a:r>
              <a:rPr lang="en-US" altLang="zh-CN" b="1" dirty="0"/>
              <a:t>Introduction</a:t>
            </a:r>
          </a:p>
          <a:p>
            <a:pPr lvl="1"/>
            <a:r>
              <a:rPr lang="zh-CN" altLang="en-US" dirty="0"/>
              <a:t>基本背景介绍</a:t>
            </a:r>
            <a:endParaRPr lang="en-US" altLang="zh-CN" dirty="0"/>
          </a:p>
          <a:p>
            <a:pPr lvl="1"/>
            <a:r>
              <a:rPr lang="zh-CN" altLang="en-US" dirty="0"/>
              <a:t>需求分析：交通数据管理场景</a:t>
            </a:r>
            <a:endParaRPr lang="en-US" altLang="zh-CN" dirty="0"/>
          </a:p>
          <a:p>
            <a:pPr lvl="1"/>
            <a:r>
              <a:rPr lang="zh-CN" altLang="en-US" dirty="0"/>
              <a:t>现有模型（技术方案）及优缺点</a:t>
            </a:r>
            <a:endParaRPr lang="en-US" altLang="zh-CN" dirty="0"/>
          </a:p>
          <a:p>
            <a:pPr lvl="1"/>
            <a:r>
              <a:rPr lang="zh-CN" altLang="en-US" dirty="0"/>
              <a:t>我们的模型 </a:t>
            </a:r>
            <a:r>
              <a:rPr lang="en-US" altLang="zh-CN" dirty="0"/>
              <a:t>&amp; </a:t>
            </a:r>
            <a:r>
              <a:rPr lang="zh-CN" altLang="en-US" dirty="0"/>
              <a:t>方案 </a:t>
            </a:r>
            <a:r>
              <a:rPr lang="en-US" altLang="zh-CN" dirty="0"/>
              <a:t>&amp; Contribution</a:t>
            </a:r>
          </a:p>
          <a:p>
            <a:r>
              <a:rPr lang="zh-CN" altLang="en-US" b="1" dirty="0"/>
              <a:t>技术方案详情</a:t>
            </a:r>
            <a:endParaRPr lang="en-US" altLang="zh-CN" b="1" dirty="0"/>
          </a:p>
          <a:p>
            <a:pPr lvl="1"/>
            <a:r>
              <a:rPr lang="zh-CN" altLang="en-US" b="1" dirty="0">
                <a:solidFill>
                  <a:srgbClr val="FF0000"/>
                </a:solidFill>
              </a:rPr>
              <a:t>架构</a:t>
            </a:r>
            <a:endParaRPr lang="en-US" altLang="zh-CN" b="1" dirty="0">
              <a:solidFill>
                <a:srgbClr val="FF0000"/>
              </a:solidFill>
            </a:endParaRPr>
          </a:p>
          <a:p>
            <a:pPr lvl="1"/>
            <a:r>
              <a:rPr lang="zh-CN" altLang="en-US" dirty="0">
                <a:solidFill>
                  <a:schemeClr val="bg1">
                    <a:lumMod val="85000"/>
                  </a:schemeClr>
                </a:solidFill>
              </a:rPr>
              <a:t>存储 </a:t>
            </a:r>
            <a:r>
              <a:rPr lang="en-US" altLang="zh-CN" dirty="0">
                <a:solidFill>
                  <a:schemeClr val="bg1">
                    <a:lumMod val="85000"/>
                  </a:schemeClr>
                </a:solidFill>
              </a:rPr>
              <a:t>&amp; </a:t>
            </a:r>
            <a:r>
              <a:rPr lang="zh-CN" altLang="en-US" dirty="0">
                <a:solidFill>
                  <a:schemeClr val="bg1">
                    <a:lumMod val="85000"/>
                  </a:schemeClr>
                </a:solidFill>
              </a:rPr>
              <a:t>索引</a:t>
            </a:r>
            <a:endParaRPr lang="en-US" altLang="zh-CN" dirty="0">
              <a:solidFill>
                <a:schemeClr val="bg1">
                  <a:lumMod val="85000"/>
                </a:schemeClr>
              </a:solidFill>
            </a:endParaRPr>
          </a:p>
          <a:p>
            <a:pPr lvl="1"/>
            <a:r>
              <a:rPr lang="zh-CN" altLang="en-US" dirty="0">
                <a:solidFill>
                  <a:schemeClr val="bg1">
                    <a:lumMod val="85000"/>
                  </a:schemeClr>
                </a:solidFill>
              </a:rPr>
              <a:t>事务 </a:t>
            </a:r>
            <a:r>
              <a:rPr lang="en-US" altLang="zh-CN" dirty="0">
                <a:solidFill>
                  <a:schemeClr val="bg1">
                    <a:lumMod val="85000"/>
                  </a:schemeClr>
                </a:solidFill>
              </a:rPr>
              <a:t>&amp; </a:t>
            </a:r>
            <a:r>
              <a:rPr lang="zh-CN" altLang="en-US" dirty="0">
                <a:solidFill>
                  <a:schemeClr val="bg1">
                    <a:lumMod val="85000"/>
                  </a:schemeClr>
                </a:solidFill>
              </a:rPr>
              <a:t>锁 </a:t>
            </a:r>
            <a:r>
              <a:rPr lang="en-US" altLang="zh-CN" dirty="0">
                <a:solidFill>
                  <a:schemeClr val="bg1">
                    <a:lumMod val="85000"/>
                  </a:schemeClr>
                </a:solidFill>
              </a:rPr>
              <a:t>&amp; </a:t>
            </a:r>
            <a:r>
              <a:rPr lang="zh-CN" altLang="en-US" dirty="0">
                <a:solidFill>
                  <a:schemeClr val="bg1">
                    <a:lumMod val="85000"/>
                  </a:schemeClr>
                </a:solidFill>
              </a:rPr>
              <a:t>日志 </a:t>
            </a:r>
            <a:r>
              <a:rPr lang="en-US" altLang="zh-CN" dirty="0">
                <a:solidFill>
                  <a:schemeClr val="bg1">
                    <a:lumMod val="85000"/>
                  </a:schemeClr>
                </a:solidFill>
              </a:rPr>
              <a:t>&amp; </a:t>
            </a:r>
            <a:r>
              <a:rPr lang="zh-CN" altLang="en-US" dirty="0">
                <a:solidFill>
                  <a:schemeClr val="bg1">
                    <a:lumMod val="85000"/>
                  </a:schemeClr>
                </a:solidFill>
              </a:rPr>
              <a:t>故障恢复</a:t>
            </a:r>
            <a:endParaRPr lang="en-US" altLang="zh-CN" dirty="0">
              <a:solidFill>
                <a:schemeClr val="bg1">
                  <a:lumMod val="85000"/>
                </a:schemeClr>
              </a:solidFill>
            </a:endParaRPr>
          </a:p>
          <a:p>
            <a:pPr lvl="1"/>
            <a:r>
              <a:rPr lang="zh-CN" altLang="en-US" dirty="0">
                <a:solidFill>
                  <a:schemeClr val="bg1">
                    <a:lumMod val="85000"/>
                  </a:schemeClr>
                </a:solidFill>
              </a:rPr>
              <a:t>语言</a:t>
            </a:r>
            <a:endParaRPr lang="en-US" altLang="zh-CN" dirty="0">
              <a:solidFill>
                <a:schemeClr val="bg1">
                  <a:lumMod val="85000"/>
                </a:schemeClr>
              </a:solidFill>
            </a:endParaRPr>
          </a:p>
          <a:p>
            <a:r>
              <a:rPr lang="zh-CN" altLang="en-US" dirty="0">
                <a:solidFill>
                  <a:schemeClr val="bg1">
                    <a:lumMod val="85000"/>
                  </a:schemeClr>
                </a:solidFill>
              </a:rPr>
              <a:t>部分测试结果</a:t>
            </a:r>
            <a:endParaRPr lang="en-US" altLang="zh-CN" dirty="0">
              <a:solidFill>
                <a:schemeClr val="bg1">
                  <a:lumMod val="85000"/>
                </a:schemeClr>
              </a:solidFill>
            </a:endParaRPr>
          </a:p>
        </p:txBody>
      </p:sp>
    </p:spTree>
    <p:extLst>
      <p:ext uri="{BB962C8B-B14F-4D97-AF65-F5344CB8AC3E}">
        <p14:creationId xmlns:p14="http://schemas.microsoft.com/office/powerpoint/2010/main" val="3418412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9BFBD511-7F8F-426E-9B6B-20788F0CD654}"/>
              </a:ext>
            </a:extLst>
          </p:cNvPr>
          <p:cNvSpPr/>
          <p:nvPr/>
        </p:nvSpPr>
        <p:spPr>
          <a:xfrm>
            <a:off x="1301910" y="1160653"/>
            <a:ext cx="2534652" cy="147087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en-US" altLang="zh-CN" sz="1200" b="1" dirty="0"/>
              <a:t>TCypher</a:t>
            </a:r>
            <a:r>
              <a:rPr lang="zh-CN" altLang="en-US" sz="1200" b="1" dirty="0"/>
              <a:t>语言编译器</a:t>
            </a:r>
          </a:p>
        </p:txBody>
      </p:sp>
      <p:sp>
        <p:nvSpPr>
          <p:cNvPr id="16" name="矩形 15">
            <a:extLst>
              <a:ext uri="{FF2B5EF4-FFF2-40B4-BE49-F238E27FC236}">
                <a16:creationId xmlns:a16="http://schemas.microsoft.com/office/drawing/2014/main" id="{33687A36-80D0-43CD-970E-B8ABCA55BF85}"/>
              </a:ext>
            </a:extLst>
          </p:cNvPr>
          <p:cNvSpPr/>
          <p:nvPr/>
        </p:nvSpPr>
        <p:spPr>
          <a:xfrm>
            <a:off x="1879425" y="3652743"/>
            <a:ext cx="1953667" cy="219825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200" dirty="0"/>
          </a:p>
        </p:txBody>
      </p:sp>
      <p:sp>
        <p:nvSpPr>
          <p:cNvPr id="2" name="标题 1">
            <a:extLst>
              <a:ext uri="{FF2B5EF4-FFF2-40B4-BE49-F238E27FC236}">
                <a16:creationId xmlns:a16="http://schemas.microsoft.com/office/drawing/2014/main" id="{20B4BEA9-01FF-4413-80FC-800B0FE218B4}"/>
              </a:ext>
            </a:extLst>
          </p:cNvPr>
          <p:cNvSpPr>
            <a:spLocks noGrp="1"/>
          </p:cNvSpPr>
          <p:nvPr>
            <p:ph type="title"/>
          </p:nvPr>
        </p:nvSpPr>
        <p:spPr/>
        <p:txBody>
          <a:bodyPr>
            <a:normAutofit/>
          </a:bodyPr>
          <a:lstStyle/>
          <a:p>
            <a:r>
              <a:rPr lang="en-US" altLang="zh-CN" dirty="0"/>
              <a:t>TGraph</a:t>
            </a:r>
            <a:r>
              <a:rPr lang="zh-CN" altLang="en-US" dirty="0"/>
              <a:t>时态图管理系统：架构</a:t>
            </a:r>
          </a:p>
        </p:txBody>
      </p:sp>
      <p:sp>
        <p:nvSpPr>
          <p:cNvPr id="3" name="内容占位符 2">
            <a:extLst>
              <a:ext uri="{FF2B5EF4-FFF2-40B4-BE49-F238E27FC236}">
                <a16:creationId xmlns:a16="http://schemas.microsoft.com/office/drawing/2014/main" id="{2837DFBC-02E2-4629-99B6-802DCCB469FD}"/>
              </a:ext>
            </a:extLst>
          </p:cNvPr>
          <p:cNvSpPr>
            <a:spLocks noGrp="1"/>
          </p:cNvSpPr>
          <p:nvPr>
            <p:ph idx="1"/>
          </p:nvPr>
        </p:nvSpPr>
        <p:spPr>
          <a:xfrm>
            <a:off x="3818502" y="1107582"/>
            <a:ext cx="5266853" cy="5750417"/>
          </a:xfrm>
        </p:spPr>
        <p:txBody>
          <a:bodyPr>
            <a:normAutofit fontScale="70000" lnSpcReduction="20000"/>
          </a:bodyPr>
          <a:lstStyle/>
          <a:p>
            <a:pPr>
              <a:lnSpc>
                <a:spcPct val="120000"/>
              </a:lnSpc>
            </a:pPr>
            <a:r>
              <a:rPr lang="zh-CN" altLang="en-US" dirty="0"/>
              <a:t>主要模块</a:t>
            </a:r>
            <a:endParaRPr lang="en-US" altLang="zh-CN" dirty="0"/>
          </a:p>
          <a:p>
            <a:pPr lvl="1">
              <a:lnSpc>
                <a:spcPct val="120000"/>
              </a:lnSpc>
            </a:pPr>
            <a:r>
              <a:rPr lang="en-US" altLang="zh-CN" dirty="0"/>
              <a:t>TCypher</a:t>
            </a:r>
            <a:r>
              <a:rPr lang="zh-CN" altLang="en-US" dirty="0"/>
              <a:t>查询语言编译器</a:t>
            </a:r>
            <a:endParaRPr lang="en-US" altLang="zh-CN" dirty="0"/>
          </a:p>
          <a:p>
            <a:pPr lvl="1">
              <a:lnSpc>
                <a:spcPct val="120000"/>
              </a:lnSpc>
            </a:pPr>
            <a:r>
              <a:rPr lang="zh-CN" altLang="en-US" dirty="0"/>
              <a:t>时态图核心操作</a:t>
            </a:r>
            <a:r>
              <a:rPr lang="en-US" altLang="zh-CN" dirty="0"/>
              <a:t>API</a:t>
            </a:r>
          </a:p>
          <a:p>
            <a:pPr lvl="1">
              <a:lnSpc>
                <a:spcPct val="120000"/>
              </a:lnSpc>
            </a:pPr>
            <a:r>
              <a:rPr lang="zh-CN" altLang="en-US" dirty="0"/>
              <a:t>事务管理、日志管理、存储管理、索引管理</a:t>
            </a:r>
            <a:endParaRPr lang="en-US" altLang="zh-CN" dirty="0"/>
          </a:p>
          <a:p>
            <a:pPr>
              <a:lnSpc>
                <a:spcPct val="120000"/>
              </a:lnSpc>
            </a:pPr>
            <a:r>
              <a:rPr lang="zh-CN" altLang="en-US" dirty="0"/>
              <a:t>使用方式</a:t>
            </a:r>
            <a:endParaRPr lang="en-US" altLang="zh-CN" dirty="0"/>
          </a:p>
          <a:p>
            <a:pPr lvl="1">
              <a:lnSpc>
                <a:spcPct val="120000"/>
              </a:lnSpc>
            </a:pPr>
            <a:r>
              <a:rPr lang="zh-CN" altLang="en-US" dirty="0"/>
              <a:t>发送</a:t>
            </a:r>
            <a:r>
              <a:rPr lang="en-US" altLang="zh-CN" dirty="0"/>
              <a:t>TCypher</a:t>
            </a:r>
            <a:r>
              <a:rPr lang="zh-CN" altLang="en-US" dirty="0"/>
              <a:t>查询语句到</a:t>
            </a:r>
            <a:r>
              <a:rPr lang="en-US" altLang="zh-CN" dirty="0"/>
              <a:t>TGraph</a:t>
            </a:r>
            <a:r>
              <a:rPr lang="zh-CN" altLang="en-US" dirty="0"/>
              <a:t> </a:t>
            </a:r>
            <a:r>
              <a:rPr lang="en-US" altLang="zh-CN" dirty="0"/>
              <a:t>Server</a:t>
            </a:r>
          </a:p>
          <a:p>
            <a:pPr lvl="2">
              <a:lnSpc>
                <a:spcPct val="120000"/>
              </a:lnSpc>
            </a:pPr>
            <a:r>
              <a:rPr lang="zh-CN" altLang="en-US" dirty="0"/>
              <a:t>查询</a:t>
            </a:r>
            <a:r>
              <a:rPr lang="en-US" altLang="zh-CN" dirty="0">
                <a:sym typeface="Wingdings" panose="05000000000000000000" pitchFamily="2" charset="2"/>
              </a:rPr>
              <a:t></a:t>
            </a:r>
            <a:r>
              <a:rPr lang="zh-CN" altLang="en-US" dirty="0"/>
              <a:t>编译</a:t>
            </a:r>
            <a:r>
              <a:rPr lang="en-US" altLang="zh-CN" dirty="0">
                <a:sym typeface="Wingdings" panose="05000000000000000000" pitchFamily="2" charset="2"/>
              </a:rPr>
              <a:t></a:t>
            </a:r>
            <a:r>
              <a:rPr lang="zh-CN" altLang="en-US" dirty="0"/>
              <a:t>执行计划</a:t>
            </a:r>
            <a:r>
              <a:rPr lang="en-US" altLang="zh-CN" dirty="0">
                <a:sym typeface="Wingdings" panose="05000000000000000000" pitchFamily="2" charset="2"/>
              </a:rPr>
              <a:t></a:t>
            </a:r>
            <a:r>
              <a:rPr lang="zh-CN" altLang="en-US" dirty="0"/>
              <a:t>调用核心</a:t>
            </a:r>
            <a:r>
              <a:rPr lang="en-US" altLang="zh-CN" dirty="0"/>
              <a:t>API</a:t>
            </a:r>
            <a:r>
              <a:rPr lang="zh-CN" altLang="en-US" dirty="0"/>
              <a:t>运行</a:t>
            </a:r>
            <a:endParaRPr lang="en-US" altLang="zh-CN" dirty="0"/>
          </a:p>
          <a:p>
            <a:pPr lvl="2">
              <a:lnSpc>
                <a:spcPct val="120000"/>
              </a:lnSpc>
            </a:pPr>
            <a:r>
              <a:rPr lang="en-US" altLang="zh-CN" dirty="0"/>
              <a:t>TCypher</a:t>
            </a:r>
            <a:r>
              <a:rPr lang="zh-CN" altLang="en-US" dirty="0"/>
              <a:t>包含一个时态查询相关的函数库。用户可以自定义函数来扩展该函数库，自定义函数通过</a:t>
            </a:r>
            <a:r>
              <a:rPr lang="en-US" altLang="zh-CN" dirty="0"/>
              <a:t>Java</a:t>
            </a:r>
            <a:r>
              <a:rPr lang="zh-CN" altLang="en-US" dirty="0"/>
              <a:t>语言编写，通过调用核心</a:t>
            </a:r>
            <a:r>
              <a:rPr lang="en-US" altLang="zh-CN" dirty="0"/>
              <a:t>API</a:t>
            </a:r>
            <a:r>
              <a:rPr lang="zh-CN" altLang="en-US" dirty="0"/>
              <a:t>完成相关功能。</a:t>
            </a:r>
            <a:endParaRPr lang="en-US" altLang="zh-CN" dirty="0"/>
          </a:p>
          <a:p>
            <a:pPr lvl="1">
              <a:lnSpc>
                <a:spcPct val="120000"/>
              </a:lnSpc>
            </a:pPr>
            <a:r>
              <a:rPr lang="zh-CN" altLang="en-US" dirty="0"/>
              <a:t>直接调用</a:t>
            </a:r>
            <a:r>
              <a:rPr lang="en-US" altLang="zh-CN" dirty="0"/>
              <a:t>TGraph</a:t>
            </a:r>
            <a:r>
              <a:rPr lang="zh-CN" altLang="en-US" dirty="0"/>
              <a:t>系统核心</a:t>
            </a:r>
            <a:r>
              <a:rPr lang="en-US" altLang="zh-CN" dirty="0"/>
              <a:t>API</a:t>
            </a:r>
          </a:p>
          <a:p>
            <a:pPr lvl="2">
              <a:lnSpc>
                <a:spcPct val="120000"/>
              </a:lnSpc>
            </a:pPr>
            <a:r>
              <a:rPr lang="zh-CN" altLang="en-US" dirty="0"/>
              <a:t>核心</a:t>
            </a:r>
            <a:r>
              <a:rPr lang="en-US" altLang="zh-CN" dirty="0"/>
              <a:t>API</a:t>
            </a:r>
            <a:r>
              <a:rPr lang="zh-CN" altLang="en-US" dirty="0"/>
              <a:t>是一组</a:t>
            </a:r>
            <a:r>
              <a:rPr lang="en-US" altLang="zh-CN" dirty="0"/>
              <a:t>Java</a:t>
            </a:r>
            <a:r>
              <a:rPr lang="zh-CN" altLang="en-US" dirty="0"/>
              <a:t>类。提供了事务操作，基本的时态图读写操作，及建立</a:t>
            </a:r>
            <a:r>
              <a:rPr lang="en-US" altLang="zh-CN" dirty="0"/>
              <a:t>/</a:t>
            </a:r>
            <a:r>
              <a:rPr lang="zh-CN" altLang="en-US" dirty="0"/>
              <a:t>删除索引操作。</a:t>
            </a:r>
            <a:endParaRPr lang="en-US" altLang="zh-CN" dirty="0"/>
          </a:p>
          <a:p>
            <a:pPr>
              <a:lnSpc>
                <a:spcPct val="120000"/>
              </a:lnSpc>
            </a:pPr>
            <a:r>
              <a:rPr lang="zh-CN" altLang="en-US" dirty="0"/>
              <a:t>所有操作都在事务内进行。系统采用</a:t>
            </a:r>
            <a:r>
              <a:rPr lang="en-US" altLang="zh-CN" dirty="0"/>
              <a:t>redo</a:t>
            </a:r>
            <a:r>
              <a:rPr lang="zh-CN" altLang="en-US" dirty="0"/>
              <a:t>日志，更新存储和索引前会先写入日志。</a:t>
            </a:r>
            <a:endParaRPr lang="en-US" altLang="zh-CN" dirty="0"/>
          </a:p>
          <a:p>
            <a:pPr>
              <a:lnSpc>
                <a:spcPct val="120000"/>
              </a:lnSpc>
            </a:pPr>
            <a:endParaRPr lang="en-US" altLang="zh-CN" dirty="0"/>
          </a:p>
        </p:txBody>
      </p:sp>
      <p:sp>
        <p:nvSpPr>
          <p:cNvPr id="4" name="文本占位符 3">
            <a:extLst>
              <a:ext uri="{FF2B5EF4-FFF2-40B4-BE49-F238E27FC236}">
                <a16:creationId xmlns:a16="http://schemas.microsoft.com/office/drawing/2014/main" id="{9EA1C236-38F0-4A13-8805-B083EEF05D48}"/>
              </a:ext>
            </a:extLst>
          </p:cNvPr>
          <p:cNvSpPr>
            <a:spLocks noGrp="1"/>
          </p:cNvSpPr>
          <p:nvPr>
            <p:ph type="body" sz="quarter" idx="10"/>
          </p:nvPr>
        </p:nvSpPr>
        <p:spPr/>
        <p:txBody>
          <a:bodyPr/>
          <a:lstStyle/>
          <a:p>
            <a:r>
              <a:rPr lang="zh-CN" altLang="en-US" dirty="0"/>
              <a:t>技术方案</a:t>
            </a:r>
          </a:p>
        </p:txBody>
      </p:sp>
      <p:sp>
        <p:nvSpPr>
          <p:cNvPr id="18" name="文本占位符 17">
            <a:extLst>
              <a:ext uri="{FF2B5EF4-FFF2-40B4-BE49-F238E27FC236}">
                <a16:creationId xmlns:a16="http://schemas.microsoft.com/office/drawing/2014/main" id="{CCF0BCC6-E1A4-4385-A161-476C080FA19B}"/>
              </a:ext>
            </a:extLst>
          </p:cNvPr>
          <p:cNvSpPr>
            <a:spLocks noGrp="1"/>
          </p:cNvSpPr>
          <p:nvPr>
            <p:ph type="body" sz="quarter" idx="14"/>
          </p:nvPr>
        </p:nvSpPr>
        <p:spPr/>
        <p:txBody>
          <a:bodyPr/>
          <a:lstStyle/>
          <a:p>
            <a:r>
              <a:rPr lang="zh-CN" altLang="en-US" dirty="0"/>
              <a:t>架构</a:t>
            </a:r>
          </a:p>
        </p:txBody>
      </p:sp>
      <p:sp>
        <p:nvSpPr>
          <p:cNvPr id="5" name="矩形 4">
            <a:extLst>
              <a:ext uri="{FF2B5EF4-FFF2-40B4-BE49-F238E27FC236}">
                <a16:creationId xmlns:a16="http://schemas.microsoft.com/office/drawing/2014/main" id="{8857C4A2-8FFC-4C88-9C03-1FB7457ADEEF}"/>
              </a:ext>
            </a:extLst>
          </p:cNvPr>
          <p:cNvSpPr/>
          <p:nvPr/>
        </p:nvSpPr>
        <p:spPr>
          <a:xfrm>
            <a:off x="1298951" y="3652743"/>
            <a:ext cx="479671" cy="21948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b="1" dirty="0"/>
              <a:t>日志系统</a:t>
            </a:r>
          </a:p>
        </p:txBody>
      </p:sp>
      <p:sp>
        <p:nvSpPr>
          <p:cNvPr id="6" name="矩形: 圓角 5">
            <a:extLst>
              <a:ext uri="{FF2B5EF4-FFF2-40B4-BE49-F238E27FC236}">
                <a16:creationId xmlns:a16="http://schemas.microsoft.com/office/drawing/2014/main" id="{FCB16E0D-895F-4CE1-94CB-C6C2E170D890}"/>
              </a:ext>
            </a:extLst>
          </p:cNvPr>
          <p:cNvSpPr/>
          <p:nvPr/>
        </p:nvSpPr>
        <p:spPr>
          <a:xfrm>
            <a:off x="2196801" y="4987164"/>
            <a:ext cx="1153023" cy="3433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时态属性存储</a:t>
            </a:r>
          </a:p>
        </p:txBody>
      </p:sp>
      <p:sp>
        <p:nvSpPr>
          <p:cNvPr id="7" name="矩形: 圓角 6">
            <a:extLst>
              <a:ext uri="{FF2B5EF4-FFF2-40B4-BE49-F238E27FC236}">
                <a16:creationId xmlns:a16="http://schemas.microsoft.com/office/drawing/2014/main" id="{81A034F6-D725-483F-B3F4-1627D6C64240}"/>
              </a:ext>
            </a:extLst>
          </p:cNvPr>
          <p:cNvSpPr/>
          <p:nvPr/>
        </p:nvSpPr>
        <p:spPr>
          <a:xfrm>
            <a:off x="2196801" y="3776565"/>
            <a:ext cx="1002628" cy="34332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图结构存储</a:t>
            </a:r>
          </a:p>
        </p:txBody>
      </p:sp>
      <p:sp>
        <p:nvSpPr>
          <p:cNvPr id="8" name="矩形 7">
            <a:extLst>
              <a:ext uri="{FF2B5EF4-FFF2-40B4-BE49-F238E27FC236}">
                <a16:creationId xmlns:a16="http://schemas.microsoft.com/office/drawing/2014/main" id="{FF6F0042-2546-4F4E-85AA-C04E17A7956E}"/>
              </a:ext>
            </a:extLst>
          </p:cNvPr>
          <p:cNvSpPr/>
          <p:nvPr/>
        </p:nvSpPr>
        <p:spPr>
          <a:xfrm>
            <a:off x="1299408" y="1900806"/>
            <a:ext cx="1494417" cy="73072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algn="ctr"/>
            <a:r>
              <a:rPr lang="en-US" altLang="zh-CN" sz="1200" dirty="0"/>
              <a:t>TCypher</a:t>
            </a:r>
            <a:r>
              <a:rPr lang="zh-CN" altLang="en-US" sz="1200" dirty="0"/>
              <a:t>函数库</a:t>
            </a:r>
          </a:p>
        </p:txBody>
      </p:sp>
      <p:sp>
        <p:nvSpPr>
          <p:cNvPr id="9" name="矩形: 圓角 8">
            <a:extLst>
              <a:ext uri="{FF2B5EF4-FFF2-40B4-BE49-F238E27FC236}">
                <a16:creationId xmlns:a16="http://schemas.microsoft.com/office/drawing/2014/main" id="{E06B658D-A73D-4D3E-81EE-F990BD3588F0}"/>
              </a:ext>
            </a:extLst>
          </p:cNvPr>
          <p:cNvSpPr/>
          <p:nvPr/>
        </p:nvSpPr>
        <p:spPr>
          <a:xfrm>
            <a:off x="2196801" y="4180691"/>
            <a:ext cx="1153022" cy="3433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a:solidFill>
                  <a:schemeClr val="tx1"/>
                </a:solidFill>
              </a:rPr>
              <a:t>静态属性存储</a:t>
            </a:r>
          </a:p>
        </p:txBody>
      </p:sp>
      <p:sp>
        <p:nvSpPr>
          <p:cNvPr id="10" name="矩形 9">
            <a:extLst>
              <a:ext uri="{FF2B5EF4-FFF2-40B4-BE49-F238E27FC236}">
                <a16:creationId xmlns:a16="http://schemas.microsoft.com/office/drawing/2014/main" id="{16D9E0F2-4F51-49C0-8208-87639C8AF6E5}"/>
              </a:ext>
            </a:extLst>
          </p:cNvPr>
          <p:cNvSpPr/>
          <p:nvPr/>
        </p:nvSpPr>
        <p:spPr>
          <a:xfrm>
            <a:off x="1298951" y="3203981"/>
            <a:ext cx="2534141" cy="343321"/>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200" b="1" dirty="0"/>
              <a:t>事务管理器</a:t>
            </a:r>
          </a:p>
        </p:txBody>
      </p:sp>
      <p:sp>
        <p:nvSpPr>
          <p:cNvPr id="12" name="矩形 11">
            <a:extLst>
              <a:ext uri="{FF2B5EF4-FFF2-40B4-BE49-F238E27FC236}">
                <a16:creationId xmlns:a16="http://schemas.microsoft.com/office/drawing/2014/main" id="{60C3A560-BD98-464C-9E22-5232A3C4A45D}"/>
              </a:ext>
            </a:extLst>
          </p:cNvPr>
          <p:cNvSpPr/>
          <p:nvPr/>
        </p:nvSpPr>
        <p:spPr>
          <a:xfrm>
            <a:off x="1302420" y="2718760"/>
            <a:ext cx="2534141" cy="39799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b="1" dirty="0"/>
              <a:t>核心</a:t>
            </a:r>
            <a:r>
              <a:rPr lang="en-US" altLang="zh-CN" sz="1200" b="1" dirty="0"/>
              <a:t>API</a:t>
            </a:r>
            <a:r>
              <a:rPr lang="zh-CN" altLang="en-US" sz="1200" b="1" dirty="0"/>
              <a:t>（事务、读写、索引）</a:t>
            </a:r>
          </a:p>
        </p:txBody>
      </p:sp>
      <p:sp>
        <p:nvSpPr>
          <p:cNvPr id="13" name="矩形: 圓角 12">
            <a:extLst>
              <a:ext uri="{FF2B5EF4-FFF2-40B4-BE49-F238E27FC236}">
                <a16:creationId xmlns:a16="http://schemas.microsoft.com/office/drawing/2014/main" id="{EFB11922-9CB1-4FE1-87EE-6561E0AD2CEA}"/>
              </a:ext>
            </a:extLst>
          </p:cNvPr>
          <p:cNvSpPr/>
          <p:nvPr/>
        </p:nvSpPr>
        <p:spPr>
          <a:xfrm>
            <a:off x="2196801" y="5389512"/>
            <a:ext cx="1153022" cy="3433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时态属性索引</a:t>
            </a:r>
          </a:p>
        </p:txBody>
      </p:sp>
      <p:sp>
        <p:nvSpPr>
          <p:cNvPr id="15" name="矩形: 圓角 14">
            <a:extLst>
              <a:ext uri="{FF2B5EF4-FFF2-40B4-BE49-F238E27FC236}">
                <a16:creationId xmlns:a16="http://schemas.microsoft.com/office/drawing/2014/main" id="{514BDDB5-13B3-402A-A822-CF9D9BA1ABB6}"/>
              </a:ext>
            </a:extLst>
          </p:cNvPr>
          <p:cNvSpPr/>
          <p:nvPr/>
        </p:nvSpPr>
        <p:spPr>
          <a:xfrm>
            <a:off x="2189787" y="4584817"/>
            <a:ext cx="1153022" cy="3433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a:solidFill>
                  <a:schemeClr val="tx1"/>
                </a:solidFill>
              </a:rPr>
              <a:t>静态属性索引</a:t>
            </a:r>
          </a:p>
        </p:txBody>
      </p:sp>
      <p:sp>
        <p:nvSpPr>
          <p:cNvPr id="17" name="矩形: 圓角 16">
            <a:extLst>
              <a:ext uri="{FF2B5EF4-FFF2-40B4-BE49-F238E27FC236}">
                <a16:creationId xmlns:a16="http://schemas.microsoft.com/office/drawing/2014/main" id="{57ED24F1-4888-40B6-8D56-09E767E29263}"/>
              </a:ext>
            </a:extLst>
          </p:cNvPr>
          <p:cNvSpPr/>
          <p:nvPr/>
        </p:nvSpPr>
        <p:spPr>
          <a:xfrm>
            <a:off x="1333999" y="1945124"/>
            <a:ext cx="1331494" cy="348086"/>
          </a:xfrm>
          <a:prstGeom prst="round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200" dirty="0"/>
              <a:t>用户自定义函数</a:t>
            </a:r>
          </a:p>
        </p:txBody>
      </p:sp>
      <p:sp>
        <p:nvSpPr>
          <p:cNvPr id="14" name="文字方塊 13">
            <a:extLst>
              <a:ext uri="{FF2B5EF4-FFF2-40B4-BE49-F238E27FC236}">
                <a16:creationId xmlns:a16="http://schemas.microsoft.com/office/drawing/2014/main" id="{C152B3EF-9C10-479B-ABC3-1663AD2B9723}"/>
              </a:ext>
            </a:extLst>
          </p:cNvPr>
          <p:cNvSpPr txBox="1"/>
          <p:nvPr/>
        </p:nvSpPr>
        <p:spPr>
          <a:xfrm>
            <a:off x="3349823" y="4212830"/>
            <a:ext cx="461665" cy="1246495"/>
          </a:xfrm>
          <a:prstGeom prst="rect">
            <a:avLst/>
          </a:prstGeom>
          <a:noFill/>
        </p:spPr>
        <p:txBody>
          <a:bodyPr vert="eaVert" wrap="none" rtlCol="0">
            <a:spAutoFit/>
          </a:bodyPr>
          <a:lstStyle/>
          <a:p>
            <a:r>
              <a:rPr lang="zh-CN" altLang="en-US" b="1" dirty="0"/>
              <a:t>存储管理器</a:t>
            </a:r>
          </a:p>
        </p:txBody>
      </p:sp>
      <p:pic>
        <p:nvPicPr>
          <p:cNvPr id="19" name="圖片 18">
            <a:extLst>
              <a:ext uri="{FF2B5EF4-FFF2-40B4-BE49-F238E27FC236}">
                <a16:creationId xmlns:a16="http://schemas.microsoft.com/office/drawing/2014/main" id="{62C1F9ED-8511-4C4B-A470-577A0E824D7A}"/>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21652" y="1792973"/>
            <a:ext cx="871287" cy="871287"/>
          </a:xfrm>
          <a:prstGeom prst="rect">
            <a:avLst/>
          </a:prstGeom>
        </p:spPr>
      </p:pic>
      <p:sp>
        <p:nvSpPr>
          <p:cNvPr id="22" name="箭號: 向右 21">
            <a:extLst>
              <a:ext uri="{FF2B5EF4-FFF2-40B4-BE49-F238E27FC236}">
                <a16:creationId xmlns:a16="http://schemas.microsoft.com/office/drawing/2014/main" id="{2A5C42BF-310C-49CE-A112-5E5D63EFD423}"/>
              </a:ext>
            </a:extLst>
          </p:cNvPr>
          <p:cNvSpPr/>
          <p:nvPr/>
        </p:nvSpPr>
        <p:spPr>
          <a:xfrm>
            <a:off x="772520" y="1913499"/>
            <a:ext cx="641683" cy="416068"/>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200" dirty="0">
                <a:solidFill>
                  <a:srgbClr val="002060"/>
                </a:solidFill>
              </a:rPr>
              <a:t>扩展</a:t>
            </a:r>
          </a:p>
        </p:txBody>
      </p:sp>
      <p:sp>
        <p:nvSpPr>
          <p:cNvPr id="24" name="箭號: 向右 23">
            <a:extLst>
              <a:ext uri="{FF2B5EF4-FFF2-40B4-BE49-F238E27FC236}">
                <a16:creationId xmlns:a16="http://schemas.microsoft.com/office/drawing/2014/main" id="{9E4EE76B-82C7-4D3F-8986-95ADE658555E}"/>
              </a:ext>
            </a:extLst>
          </p:cNvPr>
          <p:cNvSpPr/>
          <p:nvPr/>
        </p:nvSpPr>
        <p:spPr>
          <a:xfrm>
            <a:off x="58645" y="2682472"/>
            <a:ext cx="1355557" cy="416068"/>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200" b="1" dirty="0">
                <a:solidFill>
                  <a:srgbClr val="FFFF00"/>
                </a:solidFill>
              </a:rPr>
              <a:t>Java</a:t>
            </a:r>
            <a:r>
              <a:rPr lang="zh-CN" altLang="en-US" sz="1200" b="1" dirty="0">
                <a:solidFill>
                  <a:srgbClr val="FFFF00"/>
                </a:solidFill>
              </a:rPr>
              <a:t>直接调用</a:t>
            </a:r>
          </a:p>
        </p:txBody>
      </p:sp>
      <p:sp>
        <p:nvSpPr>
          <p:cNvPr id="25" name="文字方塊 24">
            <a:extLst>
              <a:ext uri="{FF2B5EF4-FFF2-40B4-BE49-F238E27FC236}">
                <a16:creationId xmlns:a16="http://schemas.microsoft.com/office/drawing/2014/main" id="{FD22EA70-FF53-4D7A-919F-D25D3F22B7BB}"/>
              </a:ext>
            </a:extLst>
          </p:cNvPr>
          <p:cNvSpPr txBox="1"/>
          <p:nvPr/>
        </p:nvSpPr>
        <p:spPr>
          <a:xfrm>
            <a:off x="1414203" y="1396254"/>
            <a:ext cx="673314" cy="306467"/>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200" dirty="0"/>
              <a:t>Parser</a:t>
            </a:r>
            <a:endParaRPr lang="zh-CN" altLang="en-US" sz="1200" dirty="0"/>
          </a:p>
        </p:txBody>
      </p:sp>
      <p:sp>
        <p:nvSpPr>
          <p:cNvPr id="26" name="文字方塊 25">
            <a:extLst>
              <a:ext uri="{FF2B5EF4-FFF2-40B4-BE49-F238E27FC236}">
                <a16:creationId xmlns:a16="http://schemas.microsoft.com/office/drawing/2014/main" id="{EF3A20F7-0F15-40C1-98D6-82E31E6B5545}"/>
              </a:ext>
            </a:extLst>
          </p:cNvPr>
          <p:cNvSpPr txBox="1"/>
          <p:nvPr/>
        </p:nvSpPr>
        <p:spPr>
          <a:xfrm>
            <a:off x="2199810" y="1392225"/>
            <a:ext cx="570060" cy="306467"/>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200" dirty="0"/>
              <a:t>Plan</a:t>
            </a:r>
            <a:endParaRPr lang="zh-CN" altLang="en-US" sz="1200" dirty="0"/>
          </a:p>
        </p:txBody>
      </p:sp>
      <p:sp>
        <p:nvSpPr>
          <p:cNvPr id="27" name="文字方塊 26">
            <a:extLst>
              <a:ext uri="{FF2B5EF4-FFF2-40B4-BE49-F238E27FC236}">
                <a16:creationId xmlns:a16="http://schemas.microsoft.com/office/drawing/2014/main" id="{B44C5EF6-D092-49FE-A55D-97B5B852F58A}"/>
              </a:ext>
            </a:extLst>
          </p:cNvPr>
          <p:cNvSpPr txBox="1"/>
          <p:nvPr/>
        </p:nvSpPr>
        <p:spPr>
          <a:xfrm>
            <a:off x="2862345" y="1832293"/>
            <a:ext cx="1017992" cy="510778"/>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sz="1200" dirty="0"/>
              <a:t>Execution</a:t>
            </a:r>
          </a:p>
          <a:p>
            <a:pPr algn="ctr"/>
            <a:r>
              <a:rPr lang="en-US" altLang="zh-CN" sz="1200" dirty="0"/>
              <a:t>Engine</a:t>
            </a:r>
            <a:endParaRPr lang="zh-CN" altLang="en-US" sz="1200" dirty="0"/>
          </a:p>
        </p:txBody>
      </p:sp>
      <p:sp>
        <p:nvSpPr>
          <p:cNvPr id="21" name="箭號: 向右 20">
            <a:extLst>
              <a:ext uri="{FF2B5EF4-FFF2-40B4-BE49-F238E27FC236}">
                <a16:creationId xmlns:a16="http://schemas.microsoft.com/office/drawing/2014/main" id="{50460D0A-4153-47D9-9C74-74BF9F5E34A6}"/>
              </a:ext>
            </a:extLst>
          </p:cNvPr>
          <p:cNvSpPr/>
          <p:nvPr/>
        </p:nvSpPr>
        <p:spPr>
          <a:xfrm>
            <a:off x="0" y="1325957"/>
            <a:ext cx="1494416" cy="52180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100" b="1" dirty="0">
                <a:solidFill>
                  <a:srgbClr val="FFFF00"/>
                </a:solidFill>
              </a:rPr>
              <a:t>TCypher</a:t>
            </a:r>
            <a:r>
              <a:rPr lang="zh-CN" altLang="en-US" sz="1100" b="1" dirty="0">
                <a:solidFill>
                  <a:srgbClr val="FFFF00"/>
                </a:solidFill>
              </a:rPr>
              <a:t>查询语句</a:t>
            </a:r>
          </a:p>
        </p:txBody>
      </p:sp>
      <p:sp>
        <p:nvSpPr>
          <p:cNvPr id="28" name="文字方塊 27">
            <a:extLst>
              <a:ext uri="{FF2B5EF4-FFF2-40B4-BE49-F238E27FC236}">
                <a16:creationId xmlns:a16="http://schemas.microsoft.com/office/drawing/2014/main" id="{B76CB28A-C382-4AB1-8D8F-9B9130AC1B13}"/>
              </a:ext>
            </a:extLst>
          </p:cNvPr>
          <p:cNvSpPr txBox="1"/>
          <p:nvPr/>
        </p:nvSpPr>
        <p:spPr>
          <a:xfrm>
            <a:off x="2862345" y="1389600"/>
            <a:ext cx="974216" cy="306467"/>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200" dirty="0"/>
              <a:t>Optimizer</a:t>
            </a:r>
            <a:endParaRPr lang="zh-CN" altLang="en-US" sz="1200" dirty="0"/>
          </a:p>
        </p:txBody>
      </p:sp>
      <p:sp>
        <p:nvSpPr>
          <p:cNvPr id="29" name="箭號: 向下 28">
            <a:extLst>
              <a:ext uri="{FF2B5EF4-FFF2-40B4-BE49-F238E27FC236}">
                <a16:creationId xmlns:a16="http://schemas.microsoft.com/office/drawing/2014/main" id="{D73B29B7-1927-4F90-ACDA-E7C9F46033EB}"/>
              </a:ext>
            </a:extLst>
          </p:cNvPr>
          <p:cNvSpPr/>
          <p:nvPr/>
        </p:nvSpPr>
        <p:spPr>
          <a:xfrm>
            <a:off x="3090151" y="1663450"/>
            <a:ext cx="561474" cy="250049"/>
          </a:xfrm>
          <a:prstGeom prst="downArrow">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200" dirty="0">
              <a:solidFill>
                <a:sysClr val="windowText" lastClr="000000"/>
              </a:solidFill>
            </a:endParaRPr>
          </a:p>
        </p:txBody>
      </p:sp>
      <p:sp>
        <p:nvSpPr>
          <p:cNvPr id="30" name="箭號: 向右 29">
            <a:extLst>
              <a:ext uri="{FF2B5EF4-FFF2-40B4-BE49-F238E27FC236}">
                <a16:creationId xmlns:a16="http://schemas.microsoft.com/office/drawing/2014/main" id="{F8C820DA-C231-431D-823B-C0A19193C922}"/>
              </a:ext>
            </a:extLst>
          </p:cNvPr>
          <p:cNvSpPr/>
          <p:nvPr/>
        </p:nvSpPr>
        <p:spPr>
          <a:xfrm>
            <a:off x="2705141" y="1390299"/>
            <a:ext cx="248652" cy="336884"/>
          </a:xfrm>
          <a:prstGeom prst="rightArrow">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1" name="箭號: 向右 30">
            <a:extLst>
              <a:ext uri="{FF2B5EF4-FFF2-40B4-BE49-F238E27FC236}">
                <a16:creationId xmlns:a16="http://schemas.microsoft.com/office/drawing/2014/main" id="{51F4B8C7-C81A-49A6-9970-6D2C2E3972DB}"/>
              </a:ext>
            </a:extLst>
          </p:cNvPr>
          <p:cNvSpPr/>
          <p:nvPr/>
        </p:nvSpPr>
        <p:spPr>
          <a:xfrm>
            <a:off x="2024489" y="1398071"/>
            <a:ext cx="248652" cy="336884"/>
          </a:xfrm>
          <a:prstGeom prst="rightArrow">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2" name="箭號: 上-下雙向 31">
            <a:extLst>
              <a:ext uri="{FF2B5EF4-FFF2-40B4-BE49-F238E27FC236}">
                <a16:creationId xmlns:a16="http://schemas.microsoft.com/office/drawing/2014/main" id="{4C3A2CCE-E5FB-4A05-A291-12EA30F9DF04}"/>
              </a:ext>
            </a:extLst>
          </p:cNvPr>
          <p:cNvSpPr/>
          <p:nvPr/>
        </p:nvSpPr>
        <p:spPr>
          <a:xfrm>
            <a:off x="1402713" y="3341307"/>
            <a:ext cx="284207" cy="517432"/>
          </a:xfrm>
          <a:prstGeom prst="upDownArrow">
            <a:avLst/>
          </a:prstGeom>
          <a:solidFill>
            <a:schemeClr val="accent4">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3" name="箭號: 向下 22">
            <a:extLst>
              <a:ext uri="{FF2B5EF4-FFF2-40B4-BE49-F238E27FC236}">
                <a16:creationId xmlns:a16="http://schemas.microsoft.com/office/drawing/2014/main" id="{5391512A-2017-4FB5-90DD-8E997755875B}"/>
              </a:ext>
            </a:extLst>
          </p:cNvPr>
          <p:cNvSpPr/>
          <p:nvPr/>
        </p:nvSpPr>
        <p:spPr>
          <a:xfrm>
            <a:off x="3090151" y="2360044"/>
            <a:ext cx="561474" cy="500098"/>
          </a:xfrm>
          <a:prstGeom prst="downArrow">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200" dirty="0">
              <a:solidFill>
                <a:sysClr val="windowText" lastClr="000000"/>
              </a:solidFill>
            </a:endParaRPr>
          </a:p>
        </p:txBody>
      </p:sp>
      <p:sp>
        <p:nvSpPr>
          <p:cNvPr id="33" name="箭號: 上-下雙向 32">
            <a:extLst>
              <a:ext uri="{FF2B5EF4-FFF2-40B4-BE49-F238E27FC236}">
                <a16:creationId xmlns:a16="http://schemas.microsoft.com/office/drawing/2014/main" id="{42E4D6D0-6245-450A-9D8D-1C4991E7FE70}"/>
              </a:ext>
            </a:extLst>
          </p:cNvPr>
          <p:cNvSpPr/>
          <p:nvPr/>
        </p:nvSpPr>
        <p:spPr>
          <a:xfrm>
            <a:off x="3370888" y="3349319"/>
            <a:ext cx="284207" cy="517432"/>
          </a:xfrm>
          <a:prstGeom prst="upDownArrow">
            <a:avLst/>
          </a:prstGeom>
          <a:solidFill>
            <a:schemeClr val="accent4">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5" name="箭號: 左-右雙向 34">
            <a:extLst>
              <a:ext uri="{FF2B5EF4-FFF2-40B4-BE49-F238E27FC236}">
                <a16:creationId xmlns:a16="http://schemas.microsoft.com/office/drawing/2014/main" id="{3306FC8D-591C-4C9F-A7F9-F3FA316635FA}"/>
              </a:ext>
            </a:extLst>
          </p:cNvPr>
          <p:cNvSpPr/>
          <p:nvPr/>
        </p:nvSpPr>
        <p:spPr>
          <a:xfrm>
            <a:off x="1666867" y="4594599"/>
            <a:ext cx="425116" cy="311182"/>
          </a:xfrm>
          <a:prstGeom prst="leftRightArrow">
            <a:avLst/>
          </a:prstGeom>
          <a:solidFill>
            <a:schemeClr val="accent4">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6" name="箭號: 向下 35">
            <a:extLst>
              <a:ext uri="{FF2B5EF4-FFF2-40B4-BE49-F238E27FC236}">
                <a16:creationId xmlns:a16="http://schemas.microsoft.com/office/drawing/2014/main" id="{5BFB5770-B5AF-44B6-9BF4-9AA0B8FC55E2}"/>
              </a:ext>
            </a:extLst>
          </p:cNvPr>
          <p:cNvSpPr/>
          <p:nvPr/>
        </p:nvSpPr>
        <p:spPr>
          <a:xfrm>
            <a:off x="1680077" y="2574623"/>
            <a:ext cx="561474" cy="228755"/>
          </a:xfrm>
          <a:prstGeom prst="downArrow">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200" dirty="0">
              <a:solidFill>
                <a:sysClr val="windowText" lastClr="000000"/>
              </a:solidFill>
            </a:endParaRPr>
          </a:p>
        </p:txBody>
      </p:sp>
      <p:sp>
        <p:nvSpPr>
          <p:cNvPr id="37" name="箭號: 向下 36">
            <a:extLst>
              <a:ext uri="{FF2B5EF4-FFF2-40B4-BE49-F238E27FC236}">
                <a16:creationId xmlns:a16="http://schemas.microsoft.com/office/drawing/2014/main" id="{D21AE877-27A8-4063-B013-7D3D67EADB17}"/>
              </a:ext>
            </a:extLst>
          </p:cNvPr>
          <p:cNvSpPr/>
          <p:nvPr/>
        </p:nvSpPr>
        <p:spPr>
          <a:xfrm>
            <a:off x="2333297" y="3046380"/>
            <a:ext cx="561474" cy="228755"/>
          </a:xfrm>
          <a:prstGeom prst="downArrow">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200" dirty="0">
              <a:solidFill>
                <a:sysClr val="windowText" lastClr="000000"/>
              </a:solidFill>
            </a:endParaRPr>
          </a:p>
        </p:txBody>
      </p:sp>
    </p:spTree>
    <p:extLst>
      <p:ext uri="{BB962C8B-B14F-4D97-AF65-F5344CB8AC3E}">
        <p14:creationId xmlns:p14="http://schemas.microsoft.com/office/powerpoint/2010/main" val="1287939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24DEED-691B-40CC-B3B6-9A6579D38E5B}"/>
              </a:ext>
            </a:extLst>
          </p:cNvPr>
          <p:cNvSpPr>
            <a:spLocks noGrp="1"/>
          </p:cNvSpPr>
          <p:nvPr>
            <p:ph type="title"/>
          </p:nvPr>
        </p:nvSpPr>
        <p:spPr/>
        <p:txBody>
          <a:bodyPr/>
          <a:lstStyle/>
          <a:p>
            <a:r>
              <a:rPr lang="en-US" altLang="zh-CN" dirty="0"/>
              <a:t>TGraph</a:t>
            </a:r>
            <a:r>
              <a:rPr lang="zh-CN" altLang="en-US" dirty="0"/>
              <a:t>时态图管理系统：架构</a:t>
            </a:r>
          </a:p>
        </p:txBody>
      </p:sp>
      <p:sp>
        <p:nvSpPr>
          <p:cNvPr id="3" name="内容占位符 2">
            <a:extLst>
              <a:ext uri="{FF2B5EF4-FFF2-40B4-BE49-F238E27FC236}">
                <a16:creationId xmlns:a16="http://schemas.microsoft.com/office/drawing/2014/main" id="{3F423CA7-B8D1-48AC-808F-3B600122D25D}"/>
              </a:ext>
            </a:extLst>
          </p:cNvPr>
          <p:cNvSpPr>
            <a:spLocks noGrp="1"/>
          </p:cNvSpPr>
          <p:nvPr>
            <p:ph idx="1"/>
          </p:nvPr>
        </p:nvSpPr>
        <p:spPr/>
        <p:txBody>
          <a:bodyPr>
            <a:normAutofit/>
          </a:bodyPr>
          <a:lstStyle/>
          <a:p>
            <a:pPr>
              <a:lnSpc>
                <a:spcPct val="120000"/>
              </a:lnSpc>
            </a:pPr>
            <a:r>
              <a:rPr lang="zh-CN" altLang="en-US" dirty="0"/>
              <a:t>系统基于图数据库</a:t>
            </a:r>
            <a:r>
              <a:rPr lang="en-US" altLang="zh-CN" dirty="0"/>
              <a:t>Neo4j</a:t>
            </a:r>
            <a:r>
              <a:rPr lang="zh-CN" altLang="en-US" dirty="0"/>
              <a:t>构建</a:t>
            </a:r>
            <a:endParaRPr lang="en-US" altLang="zh-CN" dirty="0"/>
          </a:p>
          <a:p>
            <a:pPr lvl="1">
              <a:lnSpc>
                <a:spcPct val="120000"/>
              </a:lnSpc>
            </a:pPr>
            <a:r>
              <a:rPr lang="zh-CN" altLang="en-US" dirty="0"/>
              <a:t>支持事务</a:t>
            </a:r>
            <a:endParaRPr lang="en-US" altLang="zh-CN" dirty="0"/>
          </a:p>
          <a:p>
            <a:pPr lvl="1">
              <a:lnSpc>
                <a:spcPct val="120000"/>
              </a:lnSpc>
            </a:pPr>
            <a:r>
              <a:rPr lang="en-US" altLang="zh-CN" dirty="0"/>
              <a:t>Native Graph</a:t>
            </a:r>
            <a:r>
              <a:rPr lang="zh-CN" altLang="en-US" dirty="0"/>
              <a:t>存储</a:t>
            </a:r>
            <a:endParaRPr lang="en-US" altLang="zh-CN" dirty="0"/>
          </a:p>
          <a:p>
            <a:pPr lvl="1">
              <a:lnSpc>
                <a:spcPct val="120000"/>
              </a:lnSpc>
            </a:pPr>
            <a:r>
              <a:rPr lang="zh-CN" altLang="en-US" dirty="0"/>
              <a:t>有较成熟的查询语言</a:t>
            </a:r>
            <a:r>
              <a:rPr lang="en-US" altLang="zh-CN" dirty="0"/>
              <a:t>Cypher</a:t>
            </a:r>
          </a:p>
          <a:p>
            <a:pPr lvl="1">
              <a:lnSpc>
                <a:spcPct val="120000"/>
              </a:lnSpc>
            </a:pPr>
            <a:r>
              <a:rPr lang="zh-CN" altLang="en-US" dirty="0"/>
              <a:t>可以更好的利用</a:t>
            </a:r>
            <a:r>
              <a:rPr lang="en-US" altLang="zh-CN" dirty="0"/>
              <a:t>Neo4j</a:t>
            </a:r>
            <a:r>
              <a:rPr lang="zh-CN" altLang="en-US" dirty="0"/>
              <a:t>生态系统</a:t>
            </a:r>
            <a:endParaRPr lang="en-US" altLang="zh-CN" dirty="0"/>
          </a:p>
          <a:p>
            <a:pPr>
              <a:lnSpc>
                <a:spcPct val="120000"/>
              </a:lnSpc>
            </a:pPr>
            <a:r>
              <a:rPr lang="zh-CN" altLang="en-US" dirty="0"/>
              <a:t>对</a:t>
            </a:r>
            <a:r>
              <a:rPr lang="en-US" altLang="zh-CN" dirty="0"/>
              <a:t>Neo4j</a:t>
            </a:r>
            <a:r>
              <a:rPr lang="zh-CN" altLang="en-US" dirty="0"/>
              <a:t>的改动</a:t>
            </a:r>
            <a:endParaRPr lang="en-US" altLang="zh-CN" dirty="0"/>
          </a:p>
          <a:p>
            <a:pPr lvl="1">
              <a:lnSpc>
                <a:spcPct val="120000"/>
              </a:lnSpc>
            </a:pPr>
            <a:r>
              <a:rPr lang="zh-CN" altLang="en-US" dirty="0"/>
              <a:t>新增时态属性存储</a:t>
            </a:r>
            <a:r>
              <a:rPr lang="en-US" altLang="zh-CN" dirty="0"/>
              <a:t>/</a:t>
            </a:r>
            <a:r>
              <a:rPr lang="zh-CN" altLang="en-US" dirty="0"/>
              <a:t>索引模块</a:t>
            </a:r>
            <a:endParaRPr lang="en-US" altLang="zh-CN" dirty="0"/>
          </a:p>
          <a:p>
            <a:pPr lvl="1">
              <a:lnSpc>
                <a:spcPct val="120000"/>
              </a:lnSpc>
            </a:pPr>
            <a:r>
              <a:rPr lang="zh-CN" altLang="en-US" dirty="0"/>
              <a:t>修改事务、日志、语言等模块</a:t>
            </a:r>
            <a:endParaRPr lang="en-US" altLang="zh-CN" dirty="0"/>
          </a:p>
          <a:p>
            <a:endParaRPr lang="zh-CN" altLang="en-US" dirty="0"/>
          </a:p>
        </p:txBody>
      </p:sp>
      <p:sp>
        <p:nvSpPr>
          <p:cNvPr id="4" name="文本占位符 3">
            <a:extLst>
              <a:ext uri="{FF2B5EF4-FFF2-40B4-BE49-F238E27FC236}">
                <a16:creationId xmlns:a16="http://schemas.microsoft.com/office/drawing/2014/main" id="{C60AC92D-243C-4823-BA8F-50633B331ED2}"/>
              </a:ext>
            </a:extLst>
          </p:cNvPr>
          <p:cNvSpPr>
            <a:spLocks noGrp="1"/>
          </p:cNvSpPr>
          <p:nvPr>
            <p:ph type="body" sz="quarter" idx="10"/>
          </p:nvPr>
        </p:nvSpPr>
        <p:spPr/>
        <p:txBody>
          <a:bodyPr/>
          <a:lstStyle/>
          <a:p>
            <a:r>
              <a:rPr lang="zh-CN" altLang="en-US" dirty="0"/>
              <a:t>技术方案</a:t>
            </a:r>
          </a:p>
        </p:txBody>
      </p:sp>
      <p:sp>
        <p:nvSpPr>
          <p:cNvPr id="5" name="文本占位符 4">
            <a:extLst>
              <a:ext uri="{FF2B5EF4-FFF2-40B4-BE49-F238E27FC236}">
                <a16:creationId xmlns:a16="http://schemas.microsoft.com/office/drawing/2014/main" id="{7E23C439-7024-4A57-8FC0-DA01E6ACD977}"/>
              </a:ext>
            </a:extLst>
          </p:cNvPr>
          <p:cNvSpPr>
            <a:spLocks noGrp="1"/>
          </p:cNvSpPr>
          <p:nvPr>
            <p:ph type="body" sz="quarter" idx="14"/>
          </p:nvPr>
        </p:nvSpPr>
        <p:spPr/>
        <p:txBody>
          <a:bodyPr/>
          <a:lstStyle/>
          <a:p>
            <a:r>
              <a:rPr lang="zh-CN" altLang="en-US" dirty="0"/>
              <a:t>架构</a:t>
            </a:r>
          </a:p>
        </p:txBody>
      </p:sp>
    </p:spTree>
    <p:extLst>
      <p:ext uri="{BB962C8B-B14F-4D97-AF65-F5344CB8AC3E}">
        <p14:creationId xmlns:p14="http://schemas.microsoft.com/office/powerpoint/2010/main" val="523106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EDD2C2-DB10-4B63-88AC-42D9CBE32B4F}"/>
              </a:ext>
            </a:extLst>
          </p:cNvPr>
          <p:cNvSpPr>
            <a:spLocks noGrp="1"/>
          </p:cNvSpPr>
          <p:nvPr>
            <p:ph type="title"/>
          </p:nvPr>
        </p:nvSpPr>
        <p:spPr/>
        <p:txBody>
          <a:bodyPr>
            <a:normAutofit/>
          </a:bodyPr>
          <a:lstStyle/>
          <a:p>
            <a:r>
              <a:rPr lang="en-US" altLang="zh-CN"/>
              <a:t>Graph (network)</a:t>
            </a:r>
            <a:endParaRPr lang="zh-CN" altLang="en-US" dirty="0"/>
          </a:p>
        </p:txBody>
      </p:sp>
      <p:sp>
        <p:nvSpPr>
          <p:cNvPr id="3" name="內容版面配置區 2">
            <a:extLst>
              <a:ext uri="{FF2B5EF4-FFF2-40B4-BE49-F238E27FC236}">
                <a16:creationId xmlns:a16="http://schemas.microsoft.com/office/drawing/2014/main" id="{FAEE268C-5509-4047-B87C-82AA0EAC95F9}"/>
              </a:ext>
            </a:extLst>
          </p:cNvPr>
          <p:cNvSpPr>
            <a:spLocks noGrp="1"/>
          </p:cNvSpPr>
          <p:nvPr>
            <p:ph idx="1"/>
          </p:nvPr>
        </p:nvSpPr>
        <p:spPr>
          <a:xfrm>
            <a:off x="628650" y="1181109"/>
            <a:ext cx="5996739" cy="4995854"/>
          </a:xfrm>
        </p:spPr>
        <p:txBody>
          <a:bodyPr>
            <a:normAutofit/>
          </a:bodyPr>
          <a:lstStyle/>
          <a:p>
            <a:r>
              <a:rPr lang="zh-CN" altLang="en-US" dirty="0"/>
              <a:t>现实世界中</a:t>
            </a:r>
            <a:r>
              <a:rPr lang="zh-CN" altLang="en-US"/>
              <a:t>有大量系统可以</a:t>
            </a:r>
            <a:r>
              <a:rPr lang="zh-CN" altLang="en-US" dirty="0"/>
              <a:t>通过图</a:t>
            </a:r>
            <a:r>
              <a:rPr lang="en-US" altLang="zh-CN" dirty="0"/>
              <a:t>(graph)</a:t>
            </a:r>
            <a:r>
              <a:rPr lang="zh-CN" altLang="en-US" dirty="0"/>
              <a:t>来建模</a:t>
            </a:r>
            <a:endParaRPr lang="en-US" altLang="zh-CN" dirty="0"/>
          </a:p>
          <a:p>
            <a:pPr lvl="1"/>
            <a:r>
              <a:rPr lang="zh-CN" altLang="en-US"/>
              <a:t>生态网络</a:t>
            </a:r>
            <a:endParaRPr lang="en-US" altLang="zh-CN"/>
          </a:p>
          <a:p>
            <a:pPr lvl="1"/>
            <a:r>
              <a:rPr lang="zh-CN" altLang="zh-CN"/>
              <a:t>社交网络</a:t>
            </a:r>
            <a:endParaRPr lang="en-US" altLang="zh-CN"/>
          </a:p>
          <a:p>
            <a:pPr lvl="1"/>
            <a:r>
              <a:rPr lang="zh-CN" altLang="en-US"/>
              <a:t>道路</a:t>
            </a:r>
            <a:r>
              <a:rPr lang="zh-CN" altLang="zh-CN"/>
              <a:t>交通</a:t>
            </a:r>
            <a:r>
              <a:rPr lang="zh-CN" altLang="en-US"/>
              <a:t>网络</a:t>
            </a:r>
            <a:endParaRPr lang="en-US" altLang="zh-CN"/>
          </a:p>
          <a:p>
            <a:pPr lvl="1"/>
            <a:r>
              <a:rPr lang="zh-CN" altLang="en-US"/>
              <a:t>生物</a:t>
            </a:r>
            <a:r>
              <a:rPr lang="zh-CN" altLang="zh-CN"/>
              <a:t>医药</a:t>
            </a:r>
            <a:endParaRPr lang="en-US" altLang="zh-CN"/>
          </a:p>
          <a:p>
            <a:r>
              <a:rPr lang="zh-CN" altLang="en-US"/>
              <a:t>用图来对这些系统的数据建模，可以</a:t>
            </a:r>
            <a:r>
              <a:rPr lang="zh-CN" altLang="en-US" dirty="0"/>
              <a:t>帮助我们更好的理解</a:t>
            </a:r>
            <a:r>
              <a:rPr lang="zh-CN" altLang="en-US"/>
              <a:t>这些系统中的元素及其相互关系。</a:t>
            </a:r>
            <a:endParaRPr lang="en-US" altLang="zh-CN" dirty="0"/>
          </a:p>
        </p:txBody>
      </p:sp>
      <p:sp>
        <p:nvSpPr>
          <p:cNvPr id="5" name="文本占位符 4">
            <a:extLst>
              <a:ext uri="{FF2B5EF4-FFF2-40B4-BE49-F238E27FC236}">
                <a16:creationId xmlns:a16="http://schemas.microsoft.com/office/drawing/2014/main" id="{D90F5474-0960-47CC-8683-4EEE68D95EDC}"/>
              </a:ext>
            </a:extLst>
          </p:cNvPr>
          <p:cNvSpPr>
            <a:spLocks noGrp="1"/>
          </p:cNvSpPr>
          <p:nvPr>
            <p:ph type="body" sz="quarter" idx="10"/>
          </p:nvPr>
        </p:nvSpPr>
        <p:spPr/>
        <p:txBody>
          <a:bodyPr>
            <a:normAutofit/>
          </a:bodyPr>
          <a:lstStyle/>
          <a:p>
            <a:r>
              <a:rPr lang="en-US" altLang="zh-CN" b="1"/>
              <a:t>Introduction</a:t>
            </a:r>
            <a:endParaRPr lang="zh-CN" altLang="en-US" b="1"/>
          </a:p>
        </p:txBody>
      </p:sp>
      <p:sp>
        <p:nvSpPr>
          <p:cNvPr id="6" name="文本占位符 5">
            <a:extLst>
              <a:ext uri="{FF2B5EF4-FFF2-40B4-BE49-F238E27FC236}">
                <a16:creationId xmlns:a16="http://schemas.microsoft.com/office/drawing/2014/main" id="{2FD8CD97-630F-44AC-9CA4-D9D6B34D4A6B}"/>
              </a:ext>
            </a:extLst>
          </p:cNvPr>
          <p:cNvSpPr>
            <a:spLocks noGrp="1"/>
          </p:cNvSpPr>
          <p:nvPr>
            <p:ph type="body" sz="quarter" idx="14"/>
          </p:nvPr>
        </p:nvSpPr>
        <p:spPr/>
        <p:txBody>
          <a:bodyPr>
            <a:normAutofit/>
          </a:bodyPr>
          <a:lstStyle/>
          <a:p>
            <a:r>
              <a:rPr lang="zh-CN" altLang="en-US" b="1"/>
              <a:t>基本背景</a:t>
            </a:r>
          </a:p>
          <a:p>
            <a:endParaRPr lang="zh-CN" altLang="en-US" b="1"/>
          </a:p>
        </p:txBody>
      </p:sp>
      <p:pic>
        <p:nvPicPr>
          <p:cNvPr id="8" name="Picture 11" descr="http://pic13.nipic.com/20110317/6886660_162554515001_2.jpg">
            <a:extLst>
              <a:ext uri="{FF2B5EF4-FFF2-40B4-BE49-F238E27FC236}">
                <a16:creationId xmlns:a16="http://schemas.microsoft.com/office/drawing/2014/main" id="{1050D6CF-A897-41E8-A6CB-180D182BB1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96475" y="4834647"/>
            <a:ext cx="2278889" cy="1963417"/>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DDB944E8-5DF1-4798-B81A-0463800CA050}"/>
              </a:ext>
            </a:extLst>
          </p:cNvPr>
          <p:cNvSpPr txBox="1"/>
          <p:nvPr/>
        </p:nvSpPr>
        <p:spPr>
          <a:xfrm>
            <a:off x="171450" y="5455544"/>
            <a:ext cx="6453939"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zh-CN" altLang="en-US" sz="2400"/>
              <a:t>然而很多情况下，图</a:t>
            </a:r>
            <a:r>
              <a:rPr lang="zh-CN" altLang="en-US" sz="2400" dirty="0"/>
              <a:t>的结构及点边上</a:t>
            </a:r>
            <a:r>
              <a:rPr lang="zh-CN" altLang="en-US" sz="2400"/>
              <a:t>的属性是随时间动态</a:t>
            </a:r>
            <a:r>
              <a:rPr lang="zh-CN" altLang="en-US" sz="2400" dirty="0"/>
              <a:t>变化的，研究这种</a:t>
            </a:r>
            <a:r>
              <a:rPr lang="zh-CN" altLang="en-US" sz="2400"/>
              <a:t>变化可以更好</a:t>
            </a:r>
            <a:r>
              <a:rPr lang="zh-CN" altLang="en-US" sz="2400" dirty="0"/>
              <a:t>的理解系统的动态演化</a:t>
            </a:r>
            <a:r>
              <a:rPr lang="zh-CN" altLang="en-US" sz="2400"/>
              <a:t>过程、开发更多应用</a:t>
            </a:r>
            <a:r>
              <a:rPr lang="zh-CN" altLang="en-US" sz="2400" dirty="0"/>
              <a:t>。</a:t>
            </a:r>
          </a:p>
        </p:txBody>
      </p:sp>
      <p:pic>
        <p:nvPicPr>
          <p:cNvPr id="12" name="Picture 4" descr="C:\Users\LiJia\Desktop\20063115594852367.jpg">
            <a:extLst>
              <a:ext uri="{FF2B5EF4-FFF2-40B4-BE49-F238E27FC236}">
                <a16:creationId xmlns:a16="http://schemas.microsoft.com/office/drawing/2014/main" id="{39BD2ED1-4FE7-4111-BC87-4695AEBBE9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6475" y="3161940"/>
            <a:ext cx="2278889" cy="1662524"/>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27" descr="soil-food-web.jpg">
            <a:extLst>
              <a:ext uri="{FF2B5EF4-FFF2-40B4-BE49-F238E27FC236}">
                <a16:creationId xmlns:a16="http://schemas.microsoft.com/office/drawing/2014/main" id="{5E1511B2-64F5-4781-AE55-690A71FEEEB8}"/>
              </a:ext>
            </a:extLst>
          </p:cNvPr>
          <p:cNvPicPr>
            <a:picLocks noChangeAspect="1"/>
          </p:cNvPicPr>
          <p:nvPr/>
        </p:nvPicPr>
        <p:blipFill>
          <a:blip r:embed="rId5" cstate="print"/>
          <a:stretch>
            <a:fillRect/>
          </a:stretch>
        </p:blipFill>
        <p:spPr>
          <a:xfrm>
            <a:off x="6796474" y="59936"/>
            <a:ext cx="2278889" cy="1744990"/>
          </a:xfrm>
          <a:prstGeom prst="rect">
            <a:avLst/>
          </a:prstGeom>
        </p:spPr>
      </p:pic>
      <p:pic>
        <p:nvPicPr>
          <p:cNvPr id="15" name="圖片 14">
            <a:extLst>
              <a:ext uri="{FF2B5EF4-FFF2-40B4-BE49-F238E27FC236}">
                <a16:creationId xmlns:a16="http://schemas.microsoft.com/office/drawing/2014/main" id="{3392CACF-354C-466B-986A-451F519A7E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6473" y="1797898"/>
            <a:ext cx="2278889" cy="1340523"/>
          </a:xfrm>
          <a:prstGeom prst="rect">
            <a:avLst/>
          </a:prstGeom>
        </p:spPr>
      </p:pic>
      <p:sp>
        <p:nvSpPr>
          <p:cNvPr id="9" name="灯片编号占位符 8">
            <a:extLst>
              <a:ext uri="{FF2B5EF4-FFF2-40B4-BE49-F238E27FC236}">
                <a16:creationId xmlns:a16="http://schemas.microsoft.com/office/drawing/2014/main" id="{2C9049DA-7BFC-4C13-B806-5E4721B582B8}"/>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3</a:t>
            </a:fld>
            <a:endParaRPr lang="zh-CN" altLang="en-US"/>
          </a:p>
        </p:txBody>
      </p:sp>
    </p:spTree>
    <p:extLst>
      <p:ext uri="{BB962C8B-B14F-4D97-AF65-F5344CB8AC3E}">
        <p14:creationId xmlns:p14="http://schemas.microsoft.com/office/powerpoint/2010/main" val="5851432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BFD471-3347-4D3B-9EC3-ECEE255B9C07}"/>
              </a:ext>
            </a:extLst>
          </p:cNvPr>
          <p:cNvSpPr>
            <a:spLocks noGrp="1"/>
          </p:cNvSpPr>
          <p:nvPr>
            <p:ph type="title"/>
          </p:nvPr>
        </p:nvSpPr>
        <p:spPr>
          <a:xfrm>
            <a:off x="628650" y="365127"/>
            <a:ext cx="7886700" cy="1016634"/>
          </a:xfrm>
        </p:spPr>
        <p:txBody>
          <a:bodyPr>
            <a:normAutofit/>
          </a:bodyPr>
          <a:lstStyle/>
          <a:p>
            <a:r>
              <a:rPr lang="en-US" altLang="zh-CN" dirty="0"/>
              <a:t>Content</a:t>
            </a:r>
            <a:endParaRPr lang="zh-CN" altLang="en-US" dirty="0"/>
          </a:p>
        </p:txBody>
      </p:sp>
      <p:sp>
        <p:nvSpPr>
          <p:cNvPr id="11" name="内容占位符 10">
            <a:extLst>
              <a:ext uri="{FF2B5EF4-FFF2-40B4-BE49-F238E27FC236}">
                <a16:creationId xmlns:a16="http://schemas.microsoft.com/office/drawing/2014/main" id="{1111E43C-0290-4743-B213-68C3C2EFDCB3}"/>
              </a:ext>
            </a:extLst>
          </p:cNvPr>
          <p:cNvSpPr>
            <a:spLocks noGrp="1"/>
          </p:cNvSpPr>
          <p:nvPr>
            <p:ph idx="1"/>
          </p:nvPr>
        </p:nvSpPr>
        <p:spPr>
          <a:xfrm>
            <a:off x="628650" y="1381761"/>
            <a:ext cx="7886700" cy="4795202"/>
          </a:xfrm>
        </p:spPr>
        <p:txBody>
          <a:bodyPr>
            <a:normAutofit/>
          </a:bodyPr>
          <a:lstStyle/>
          <a:p>
            <a:r>
              <a:rPr lang="en-US" altLang="zh-CN" b="1" dirty="0"/>
              <a:t>Introduction</a:t>
            </a:r>
          </a:p>
          <a:p>
            <a:pPr lvl="1"/>
            <a:r>
              <a:rPr lang="zh-CN" altLang="en-US" dirty="0"/>
              <a:t>基本背景介绍</a:t>
            </a:r>
            <a:endParaRPr lang="en-US" altLang="zh-CN" dirty="0"/>
          </a:p>
          <a:p>
            <a:pPr lvl="1"/>
            <a:r>
              <a:rPr lang="zh-CN" altLang="en-US" dirty="0"/>
              <a:t>需求分析：交通数据管理场景</a:t>
            </a:r>
            <a:endParaRPr lang="en-US" altLang="zh-CN" dirty="0"/>
          </a:p>
          <a:p>
            <a:pPr lvl="1"/>
            <a:r>
              <a:rPr lang="zh-CN" altLang="en-US" dirty="0"/>
              <a:t>现有模型（技术方案）及优缺点</a:t>
            </a:r>
            <a:endParaRPr lang="en-US" altLang="zh-CN" dirty="0"/>
          </a:p>
          <a:p>
            <a:pPr lvl="1"/>
            <a:r>
              <a:rPr lang="zh-CN" altLang="en-US" dirty="0"/>
              <a:t>我们的模型 </a:t>
            </a:r>
            <a:r>
              <a:rPr lang="en-US" altLang="zh-CN" dirty="0"/>
              <a:t>&amp; </a:t>
            </a:r>
            <a:r>
              <a:rPr lang="zh-CN" altLang="en-US" dirty="0"/>
              <a:t>方案 </a:t>
            </a:r>
            <a:r>
              <a:rPr lang="en-US" altLang="zh-CN" dirty="0"/>
              <a:t>&amp; Contribution</a:t>
            </a:r>
          </a:p>
          <a:p>
            <a:r>
              <a:rPr lang="zh-CN" altLang="en-US" b="1" dirty="0"/>
              <a:t>技术方案详情</a:t>
            </a:r>
            <a:endParaRPr lang="en-US" altLang="zh-CN" b="1" dirty="0"/>
          </a:p>
          <a:p>
            <a:pPr lvl="1"/>
            <a:r>
              <a:rPr lang="zh-CN" altLang="en-US" dirty="0"/>
              <a:t>架构</a:t>
            </a:r>
            <a:endParaRPr lang="en-US" altLang="zh-CN" dirty="0"/>
          </a:p>
          <a:p>
            <a:pPr lvl="1"/>
            <a:r>
              <a:rPr lang="zh-CN" altLang="en-US" b="1" dirty="0">
                <a:solidFill>
                  <a:srgbClr val="FF0000"/>
                </a:solidFill>
              </a:rPr>
              <a:t>存储 </a:t>
            </a:r>
            <a:r>
              <a:rPr lang="en-US" altLang="zh-CN" b="1" dirty="0">
                <a:solidFill>
                  <a:srgbClr val="FF0000"/>
                </a:solidFill>
              </a:rPr>
              <a:t>&amp; </a:t>
            </a:r>
            <a:r>
              <a:rPr lang="zh-CN" altLang="en-US" b="1" dirty="0">
                <a:solidFill>
                  <a:srgbClr val="FF0000"/>
                </a:solidFill>
              </a:rPr>
              <a:t>索引</a:t>
            </a:r>
            <a:endParaRPr lang="en-US" altLang="zh-CN" b="1" dirty="0">
              <a:solidFill>
                <a:srgbClr val="FF0000"/>
              </a:solidFill>
            </a:endParaRPr>
          </a:p>
          <a:p>
            <a:pPr lvl="1"/>
            <a:r>
              <a:rPr lang="zh-CN" altLang="en-US" dirty="0">
                <a:solidFill>
                  <a:schemeClr val="bg1">
                    <a:lumMod val="85000"/>
                  </a:schemeClr>
                </a:solidFill>
              </a:rPr>
              <a:t>事务 </a:t>
            </a:r>
            <a:r>
              <a:rPr lang="en-US" altLang="zh-CN" dirty="0">
                <a:solidFill>
                  <a:schemeClr val="bg1">
                    <a:lumMod val="85000"/>
                  </a:schemeClr>
                </a:solidFill>
              </a:rPr>
              <a:t>&amp; </a:t>
            </a:r>
            <a:r>
              <a:rPr lang="zh-CN" altLang="en-US" dirty="0">
                <a:solidFill>
                  <a:schemeClr val="bg1">
                    <a:lumMod val="85000"/>
                  </a:schemeClr>
                </a:solidFill>
              </a:rPr>
              <a:t>锁 </a:t>
            </a:r>
            <a:r>
              <a:rPr lang="en-US" altLang="zh-CN" dirty="0">
                <a:solidFill>
                  <a:schemeClr val="bg1">
                    <a:lumMod val="85000"/>
                  </a:schemeClr>
                </a:solidFill>
              </a:rPr>
              <a:t>&amp; </a:t>
            </a:r>
            <a:r>
              <a:rPr lang="zh-CN" altLang="en-US" dirty="0">
                <a:solidFill>
                  <a:schemeClr val="bg1">
                    <a:lumMod val="85000"/>
                  </a:schemeClr>
                </a:solidFill>
              </a:rPr>
              <a:t>日志 </a:t>
            </a:r>
            <a:r>
              <a:rPr lang="en-US" altLang="zh-CN" dirty="0">
                <a:solidFill>
                  <a:schemeClr val="bg1">
                    <a:lumMod val="85000"/>
                  </a:schemeClr>
                </a:solidFill>
              </a:rPr>
              <a:t>&amp; </a:t>
            </a:r>
            <a:r>
              <a:rPr lang="zh-CN" altLang="en-US" dirty="0">
                <a:solidFill>
                  <a:schemeClr val="bg1">
                    <a:lumMod val="85000"/>
                  </a:schemeClr>
                </a:solidFill>
              </a:rPr>
              <a:t>故障恢复</a:t>
            </a:r>
            <a:endParaRPr lang="en-US" altLang="zh-CN" dirty="0">
              <a:solidFill>
                <a:schemeClr val="bg1">
                  <a:lumMod val="85000"/>
                </a:schemeClr>
              </a:solidFill>
            </a:endParaRPr>
          </a:p>
          <a:p>
            <a:pPr lvl="1"/>
            <a:r>
              <a:rPr lang="zh-CN" altLang="en-US" dirty="0">
                <a:solidFill>
                  <a:schemeClr val="bg1">
                    <a:lumMod val="85000"/>
                  </a:schemeClr>
                </a:solidFill>
              </a:rPr>
              <a:t>语言</a:t>
            </a:r>
            <a:endParaRPr lang="en-US" altLang="zh-CN" dirty="0">
              <a:solidFill>
                <a:schemeClr val="bg1">
                  <a:lumMod val="85000"/>
                </a:schemeClr>
              </a:solidFill>
            </a:endParaRPr>
          </a:p>
          <a:p>
            <a:r>
              <a:rPr lang="zh-CN" altLang="en-US" dirty="0">
                <a:solidFill>
                  <a:schemeClr val="bg1">
                    <a:lumMod val="85000"/>
                  </a:schemeClr>
                </a:solidFill>
              </a:rPr>
              <a:t>部分测试结果</a:t>
            </a:r>
            <a:endParaRPr lang="en-US" altLang="zh-CN" dirty="0">
              <a:solidFill>
                <a:schemeClr val="bg1">
                  <a:lumMod val="85000"/>
                </a:schemeClr>
              </a:solidFill>
            </a:endParaRPr>
          </a:p>
        </p:txBody>
      </p:sp>
    </p:spTree>
    <p:extLst>
      <p:ext uri="{BB962C8B-B14F-4D97-AF65-F5344CB8AC3E}">
        <p14:creationId xmlns:p14="http://schemas.microsoft.com/office/powerpoint/2010/main" val="1598371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A482102-4E07-47DE-8630-30779CE12520}"/>
              </a:ext>
            </a:extLst>
          </p:cNvPr>
          <p:cNvPicPr>
            <a:picLocks noChangeAspect="1"/>
          </p:cNvPicPr>
          <p:nvPr/>
        </p:nvPicPr>
        <p:blipFill>
          <a:blip r:embed="rId3"/>
          <a:stretch>
            <a:fillRect/>
          </a:stretch>
        </p:blipFill>
        <p:spPr>
          <a:xfrm>
            <a:off x="5760720" y="3754992"/>
            <a:ext cx="3383280" cy="3103008"/>
          </a:xfrm>
          <a:prstGeom prst="rect">
            <a:avLst/>
          </a:prstGeom>
        </p:spPr>
      </p:pic>
      <p:sp>
        <p:nvSpPr>
          <p:cNvPr id="2" name="标题 1">
            <a:extLst>
              <a:ext uri="{FF2B5EF4-FFF2-40B4-BE49-F238E27FC236}">
                <a16:creationId xmlns:a16="http://schemas.microsoft.com/office/drawing/2014/main" id="{3A80520B-E785-4363-9EC4-4FF3AF1828C6}"/>
              </a:ext>
            </a:extLst>
          </p:cNvPr>
          <p:cNvSpPr>
            <a:spLocks noGrp="1"/>
          </p:cNvSpPr>
          <p:nvPr>
            <p:ph type="title"/>
          </p:nvPr>
        </p:nvSpPr>
        <p:spPr>
          <a:xfrm>
            <a:off x="628650" y="365126"/>
            <a:ext cx="7886700" cy="803235"/>
          </a:xfrm>
        </p:spPr>
        <p:txBody>
          <a:bodyPr/>
          <a:lstStyle/>
          <a:p>
            <a:r>
              <a:rPr lang="zh-CN" altLang="en-US" dirty="0"/>
              <a:t>现有时态图系统存储架构</a:t>
            </a:r>
          </a:p>
        </p:txBody>
      </p:sp>
      <p:sp>
        <p:nvSpPr>
          <p:cNvPr id="3" name="内容占位符 2">
            <a:extLst>
              <a:ext uri="{FF2B5EF4-FFF2-40B4-BE49-F238E27FC236}">
                <a16:creationId xmlns:a16="http://schemas.microsoft.com/office/drawing/2014/main" id="{EBBD22F9-C701-4024-A0E3-5380FEF946E0}"/>
              </a:ext>
            </a:extLst>
          </p:cNvPr>
          <p:cNvSpPr>
            <a:spLocks noGrp="1"/>
          </p:cNvSpPr>
          <p:nvPr>
            <p:ph idx="1"/>
          </p:nvPr>
        </p:nvSpPr>
        <p:spPr>
          <a:xfrm>
            <a:off x="253998" y="1236395"/>
            <a:ext cx="8575041" cy="4940568"/>
          </a:xfrm>
        </p:spPr>
        <p:txBody>
          <a:bodyPr>
            <a:normAutofit fontScale="70000" lnSpcReduction="20000"/>
          </a:bodyPr>
          <a:lstStyle/>
          <a:p>
            <a:pPr>
              <a:lnSpc>
                <a:spcPct val="120000"/>
              </a:lnSpc>
            </a:pPr>
            <a:r>
              <a:rPr lang="en-US" altLang="zh-CN" dirty="0"/>
              <a:t>G*</a:t>
            </a:r>
            <a:r>
              <a:rPr lang="zh-CN" altLang="en-US" dirty="0"/>
              <a:t>将时态图按子图切分到不同的机器上，每个机器保存这个子图的历史变化数据。</a:t>
            </a:r>
            <a:endParaRPr lang="en-US" altLang="zh-CN" dirty="0"/>
          </a:p>
          <a:p>
            <a:pPr lvl="1">
              <a:lnSpc>
                <a:spcPct val="120000"/>
              </a:lnSpc>
            </a:pPr>
            <a:r>
              <a:rPr lang="zh-CN" altLang="en-US" dirty="0"/>
              <a:t>基本数据项是（图</a:t>
            </a:r>
            <a:r>
              <a:rPr lang="en-US" altLang="zh-CN" dirty="0"/>
              <a:t>id</a:t>
            </a:r>
            <a:r>
              <a:rPr lang="zh-CN" altLang="en-US" dirty="0"/>
              <a:t>、点</a:t>
            </a:r>
            <a:r>
              <a:rPr lang="en-US" altLang="zh-CN" dirty="0"/>
              <a:t>id</a:t>
            </a:r>
            <a:r>
              <a:rPr lang="zh-CN" altLang="en-US" dirty="0"/>
              <a:t>、属性列表、相邻点</a:t>
            </a:r>
            <a:r>
              <a:rPr lang="en-US" altLang="zh-CN" dirty="0"/>
              <a:t>id</a:t>
            </a:r>
            <a:r>
              <a:rPr lang="zh-CN" altLang="en-US" dirty="0"/>
              <a:t>列表）</a:t>
            </a:r>
            <a:endParaRPr lang="en-US" altLang="zh-CN" dirty="0"/>
          </a:p>
          <a:p>
            <a:pPr lvl="1">
              <a:lnSpc>
                <a:spcPct val="120000"/>
              </a:lnSpc>
            </a:pPr>
            <a:r>
              <a:rPr lang="zh-CN" altLang="en-US" dirty="0"/>
              <a:t>如果点在不同图中属性邻边无变化则压缩存储</a:t>
            </a:r>
            <a:endParaRPr lang="en-US" altLang="zh-CN" dirty="0"/>
          </a:p>
          <a:p>
            <a:pPr lvl="1">
              <a:lnSpc>
                <a:spcPct val="120000"/>
              </a:lnSpc>
            </a:pPr>
            <a:r>
              <a:rPr lang="zh-CN" altLang="en-US" dirty="0"/>
              <a:t>在内存中建立点</a:t>
            </a:r>
            <a:r>
              <a:rPr lang="en-US" altLang="zh-CN" dirty="0"/>
              <a:t>id</a:t>
            </a:r>
            <a:r>
              <a:rPr lang="zh-CN" altLang="en-US" dirty="0"/>
              <a:t>到磁盘位置的</a:t>
            </a:r>
            <a:r>
              <a:rPr lang="en-US" altLang="zh-CN" dirty="0"/>
              <a:t>B+</a:t>
            </a:r>
            <a:r>
              <a:rPr lang="zh-CN" altLang="en-US" dirty="0"/>
              <a:t>树索引（快速按</a:t>
            </a:r>
            <a:r>
              <a:rPr lang="en-US" altLang="zh-CN" dirty="0"/>
              <a:t>ID</a:t>
            </a:r>
            <a:r>
              <a:rPr lang="zh-CN" altLang="en-US" dirty="0"/>
              <a:t>查询）</a:t>
            </a:r>
            <a:endParaRPr lang="en-US" altLang="zh-CN" dirty="0"/>
          </a:p>
          <a:p>
            <a:pPr>
              <a:lnSpc>
                <a:spcPct val="120000"/>
              </a:lnSpc>
            </a:pPr>
            <a:r>
              <a:rPr lang="en-US" altLang="zh-CN" dirty="0"/>
              <a:t>Chronos</a:t>
            </a:r>
            <a:r>
              <a:rPr lang="zh-CN" altLang="en-US" dirty="0"/>
              <a:t>是为</a:t>
            </a:r>
            <a:r>
              <a:rPr lang="en-US" altLang="zh-CN" dirty="0"/>
              <a:t>(</a:t>
            </a:r>
            <a:r>
              <a:rPr lang="zh-CN" altLang="en-US" dirty="0"/>
              <a:t>内存</a:t>
            </a:r>
            <a:r>
              <a:rPr lang="en-US" altLang="zh-CN" dirty="0"/>
              <a:t>)</a:t>
            </a:r>
            <a:r>
              <a:rPr lang="zh-CN" altLang="en-US" dirty="0"/>
              <a:t>图迭代计算设计的计算引擎</a:t>
            </a:r>
            <a:endParaRPr lang="en-US" altLang="zh-CN" dirty="0"/>
          </a:p>
          <a:p>
            <a:pPr lvl="1">
              <a:lnSpc>
                <a:spcPct val="120000"/>
              </a:lnSpc>
            </a:pPr>
            <a:r>
              <a:rPr lang="zh-CN" altLang="en-US" dirty="0"/>
              <a:t>计算时首先把需要的图数据全加载到内存中</a:t>
            </a:r>
            <a:endParaRPr lang="en-US" altLang="zh-CN" dirty="0"/>
          </a:p>
          <a:p>
            <a:pPr lvl="1">
              <a:lnSpc>
                <a:spcPct val="120000"/>
              </a:lnSpc>
            </a:pPr>
            <a:r>
              <a:rPr lang="en-US" altLang="zh-CN" dirty="0"/>
              <a:t>(</a:t>
            </a:r>
            <a:r>
              <a:rPr lang="zh-CN" altLang="en-US" dirty="0"/>
              <a:t>内存中</a:t>
            </a:r>
            <a:r>
              <a:rPr lang="en-US" altLang="zh-CN" dirty="0"/>
              <a:t>)</a:t>
            </a:r>
            <a:r>
              <a:rPr lang="zh-CN" altLang="en-US" dirty="0"/>
              <a:t>同一个点不同时间的数据放在一起减少</a:t>
            </a:r>
            <a:r>
              <a:rPr lang="en-US" altLang="zh-CN" dirty="0"/>
              <a:t>cache miss</a:t>
            </a:r>
          </a:p>
          <a:p>
            <a:pPr lvl="1">
              <a:lnSpc>
                <a:spcPct val="120000"/>
              </a:lnSpc>
            </a:pPr>
            <a:r>
              <a:rPr lang="en-US" altLang="zh-CN" dirty="0"/>
              <a:t>(</a:t>
            </a:r>
            <a:r>
              <a:rPr lang="zh-CN" altLang="en-US" dirty="0"/>
              <a:t>磁盘上</a:t>
            </a:r>
            <a:r>
              <a:rPr lang="en-US" altLang="zh-CN" dirty="0"/>
              <a:t>)</a:t>
            </a:r>
            <a:r>
              <a:rPr lang="zh-CN" altLang="en-US" dirty="0"/>
              <a:t>通过</a:t>
            </a:r>
            <a:r>
              <a:rPr lang="en-US" altLang="zh-CN" dirty="0"/>
              <a:t>event</a:t>
            </a:r>
            <a:r>
              <a:rPr lang="zh-CN" altLang="en-US" dirty="0"/>
              <a:t>日志加</a:t>
            </a:r>
            <a:r>
              <a:rPr lang="en-US" altLang="zh-CN" dirty="0"/>
              <a:t>checkpoint</a:t>
            </a:r>
            <a:r>
              <a:rPr lang="zh-CN" altLang="en-US" dirty="0"/>
              <a:t>存储时态图。</a:t>
            </a:r>
          </a:p>
          <a:p>
            <a:pPr>
              <a:lnSpc>
                <a:spcPct val="120000"/>
              </a:lnSpc>
            </a:pPr>
            <a:r>
              <a:rPr lang="en-US" altLang="zh-CN" dirty="0"/>
              <a:t>Delta Graph</a:t>
            </a:r>
            <a:r>
              <a:rPr lang="zh-CN" altLang="en-US" dirty="0"/>
              <a:t>的目标是快速</a:t>
            </a:r>
            <a:r>
              <a:rPr lang="en-US" altLang="zh-CN" dirty="0"/>
              <a:t>snapshot</a:t>
            </a:r>
            <a:r>
              <a:rPr lang="zh-CN" altLang="en-US" dirty="0"/>
              <a:t>检索</a:t>
            </a:r>
            <a:endParaRPr lang="en-US" altLang="zh-CN" dirty="0"/>
          </a:p>
          <a:p>
            <a:pPr lvl="1">
              <a:lnSpc>
                <a:spcPct val="120000"/>
              </a:lnSpc>
            </a:pPr>
            <a:r>
              <a:rPr lang="zh-CN" altLang="en-US" dirty="0"/>
              <a:t>基本存储是</a:t>
            </a:r>
            <a:r>
              <a:rPr lang="en-US" altLang="zh-CN" dirty="0"/>
              <a:t>event log</a:t>
            </a:r>
          </a:p>
          <a:p>
            <a:pPr lvl="1">
              <a:lnSpc>
                <a:spcPct val="120000"/>
              </a:lnSpc>
            </a:pPr>
            <a:r>
              <a:rPr lang="zh-CN" altLang="en-US" dirty="0"/>
              <a:t>构造由不同</a:t>
            </a:r>
            <a:r>
              <a:rPr lang="en-US" altLang="zh-CN" dirty="0"/>
              <a:t>snapshot</a:t>
            </a:r>
            <a:r>
              <a:rPr lang="zh-CN" altLang="en-US" dirty="0"/>
              <a:t>之差</a:t>
            </a:r>
            <a:r>
              <a:rPr lang="en-US" altLang="zh-CN" dirty="0"/>
              <a:t>(delta)</a:t>
            </a:r>
            <a:r>
              <a:rPr lang="zh-CN" altLang="en-US" dirty="0"/>
              <a:t>组成的树</a:t>
            </a:r>
            <a:r>
              <a:rPr lang="en-US" altLang="zh-CN" dirty="0"/>
              <a:t>(</a:t>
            </a:r>
            <a:r>
              <a:rPr lang="zh-CN" altLang="en-US" dirty="0"/>
              <a:t>图</a:t>
            </a:r>
            <a:r>
              <a:rPr lang="en-US" altLang="zh-CN" dirty="0"/>
              <a:t>)</a:t>
            </a:r>
          </a:p>
          <a:p>
            <a:pPr>
              <a:lnSpc>
                <a:spcPct val="120000"/>
              </a:lnSpc>
            </a:pPr>
            <a:r>
              <a:rPr lang="en-US" altLang="zh-CN" dirty="0"/>
              <a:t>Nepal</a:t>
            </a:r>
            <a:r>
              <a:rPr lang="zh-CN" altLang="en-US" dirty="0"/>
              <a:t>是基于</a:t>
            </a:r>
            <a:r>
              <a:rPr lang="en-US" altLang="zh-CN" dirty="0"/>
              <a:t>PostgreSQL</a:t>
            </a:r>
            <a:r>
              <a:rPr lang="zh-CN" altLang="en-US" dirty="0"/>
              <a:t>数据库封装</a:t>
            </a:r>
            <a:endParaRPr lang="en-US" altLang="zh-CN" dirty="0"/>
          </a:p>
          <a:p>
            <a:pPr>
              <a:lnSpc>
                <a:spcPct val="120000"/>
              </a:lnSpc>
            </a:pPr>
            <a:endParaRPr lang="zh-CN" altLang="en-US" dirty="0"/>
          </a:p>
        </p:txBody>
      </p:sp>
    </p:spTree>
    <p:extLst>
      <p:ext uri="{BB962C8B-B14F-4D97-AF65-F5344CB8AC3E}">
        <p14:creationId xmlns:p14="http://schemas.microsoft.com/office/powerpoint/2010/main" val="2691447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0520B-E785-4363-9EC4-4FF3AF1828C6}"/>
              </a:ext>
            </a:extLst>
          </p:cNvPr>
          <p:cNvSpPr>
            <a:spLocks noGrp="1"/>
          </p:cNvSpPr>
          <p:nvPr>
            <p:ph type="title"/>
          </p:nvPr>
        </p:nvSpPr>
        <p:spPr>
          <a:xfrm>
            <a:off x="628650" y="365127"/>
            <a:ext cx="7886700" cy="727516"/>
          </a:xfrm>
        </p:spPr>
        <p:txBody>
          <a:bodyPr/>
          <a:lstStyle/>
          <a:p>
            <a:r>
              <a:rPr lang="en-US" altLang="zh-CN" dirty="0"/>
              <a:t>TGraph</a:t>
            </a:r>
            <a:r>
              <a:rPr lang="zh-CN" altLang="en-US" dirty="0"/>
              <a:t>存储架构</a:t>
            </a:r>
          </a:p>
        </p:txBody>
      </p:sp>
      <p:sp>
        <p:nvSpPr>
          <p:cNvPr id="3" name="内容占位符 2">
            <a:extLst>
              <a:ext uri="{FF2B5EF4-FFF2-40B4-BE49-F238E27FC236}">
                <a16:creationId xmlns:a16="http://schemas.microsoft.com/office/drawing/2014/main" id="{EBBD22F9-C701-4024-A0E3-5380FEF946E0}"/>
              </a:ext>
            </a:extLst>
          </p:cNvPr>
          <p:cNvSpPr>
            <a:spLocks noGrp="1"/>
          </p:cNvSpPr>
          <p:nvPr>
            <p:ph idx="1"/>
          </p:nvPr>
        </p:nvSpPr>
        <p:spPr>
          <a:xfrm>
            <a:off x="66263" y="1402876"/>
            <a:ext cx="6063962" cy="1943507"/>
          </a:xfrm>
        </p:spPr>
        <p:txBody>
          <a:bodyPr>
            <a:normAutofit fontScale="62500" lnSpcReduction="20000"/>
          </a:bodyPr>
          <a:lstStyle/>
          <a:p>
            <a:pPr>
              <a:lnSpc>
                <a:spcPct val="120000"/>
              </a:lnSpc>
            </a:pPr>
            <a:r>
              <a:rPr lang="zh-CN" altLang="en-US" dirty="0"/>
              <a:t>读写请求通过核心</a:t>
            </a:r>
            <a:r>
              <a:rPr lang="en-US" altLang="zh-CN" dirty="0"/>
              <a:t>API</a:t>
            </a:r>
            <a:r>
              <a:rPr lang="zh-CN" altLang="en-US" dirty="0"/>
              <a:t>交事务管理器调度</a:t>
            </a:r>
            <a:endParaRPr lang="en-US" altLang="zh-CN" dirty="0"/>
          </a:p>
          <a:p>
            <a:pPr>
              <a:lnSpc>
                <a:spcPct val="120000"/>
              </a:lnSpc>
            </a:pPr>
            <a:r>
              <a:rPr lang="zh-CN" altLang="en-US" dirty="0"/>
              <a:t>读请求直接通过存储管理器查询获取数据</a:t>
            </a:r>
            <a:endParaRPr lang="en-US" altLang="zh-CN" dirty="0"/>
          </a:p>
          <a:p>
            <a:pPr>
              <a:lnSpc>
                <a:spcPct val="120000"/>
              </a:lnSpc>
            </a:pPr>
            <a:r>
              <a:rPr lang="zh-CN" altLang="en-US" dirty="0"/>
              <a:t>写入请求会在事务提交后写入磁盘</a:t>
            </a:r>
            <a:endParaRPr lang="en-US" altLang="zh-CN" dirty="0"/>
          </a:p>
          <a:p>
            <a:pPr lvl="1">
              <a:lnSpc>
                <a:spcPct val="120000"/>
              </a:lnSpc>
            </a:pPr>
            <a:r>
              <a:rPr lang="zh-CN" altLang="en-US" dirty="0"/>
              <a:t>日志写入成功后由存储管理器写入存储</a:t>
            </a:r>
            <a:endParaRPr lang="en-US" altLang="zh-CN" dirty="0"/>
          </a:p>
          <a:p>
            <a:pPr>
              <a:lnSpc>
                <a:spcPct val="120000"/>
              </a:lnSpc>
            </a:pPr>
            <a:r>
              <a:rPr lang="zh-CN" altLang="en-US" dirty="0"/>
              <a:t>通过存储子系统处理相应的基本查询需求</a:t>
            </a:r>
          </a:p>
        </p:txBody>
      </p:sp>
      <p:sp>
        <p:nvSpPr>
          <p:cNvPr id="17" name="矩形 16">
            <a:extLst>
              <a:ext uri="{FF2B5EF4-FFF2-40B4-BE49-F238E27FC236}">
                <a16:creationId xmlns:a16="http://schemas.microsoft.com/office/drawing/2014/main" id="{329C110D-1569-427F-9DB2-A8E07632736D}"/>
              </a:ext>
            </a:extLst>
          </p:cNvPr>
          <p:cNvSpPr/>
          <p:nvPr/>
        </p:nvSpPr>
        <p:spPr>
          <a:xfrm>
            <a:off x="6133694" y="2555964"/>
            <a:ext cx="1953667" cy="219825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200" dirty="0"/>
          </a:p>
        </p:txBody>
      </p:sp>
      <p:sp>
        <p:nvSpPr>
          <p:cNvPr id="18" name="矩形: 圓角 5">
            <a:extLst>
              <a:ext uri="{FF2B5EF4-FFF2-40B4-BE49-F238E27FC236}">
                <a16:creationId xmlns:a16="http://schemas.microsoft.com/office/drawing/2014/main" id="{D528CDA8-9428-49D0-ABCC-57891F97D3E2}"/>
              </a:ext>
            </a:extLst>
          </p:cNvPr>
          <p:cNvSpPr/>
          <p:nvPr/>
        </p:nvSpPr>
        <p:spPr>
          <a:xfrm>
            <a:off x="6451070" y="3890385"/>
            <a:ext cx="1153023" cy="3433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时态属性存储</a:t>
            </a:r>
          </a:p>
        </p:txBody>
      </p:sp>
      <p:sp>
        <p:nvSpPr>
          <p:cNvPr id="19" name="矩形: 圓角 6">
            <a:extLst>
              <a:ext uri="{FF2B5EF4-FFF2-40B4-BE49-F238E27FC236}">
                <a16:creationId xmlns:a16="http://schemas.microsoft.com/office/drawing/2014/main" id="{495FDC8A-B24B-435F-8052-723784AD95E4}"/>
              </a:ext>
            </a:extLst>
          </p:cNvPr>
          <p:cNvSpPr/>
          <p:nvPr/>
        </p:nvSpPr>
        <p:spPr>
          <a:xfrm>
            <a:off x="6451070" y="2679786"/>
            <a:ext cx="1002628" cy="34332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图结构存储</a:t>
            </a:r>
          </a:p>
        </p:txBody>
      </p:sp>
      <p:sp>
        <p:nvSpPr>
          <p:cNvPr id="20" name="矩形: 圓角 8">
            <a:extLst>
              <a:ext uri="{FF2B5EF4-FFF2-40B4-BE49-F238E27FC236}">
                <a16:creationId xmlns:a16="http://schemas.microsoft.com/office/drawing/2014/main" id="{E9FC1596-6CF7-4FB8-98CD-F3237CC6F6EA}"/>
              </a:ext>
            </a:extLst>
          </p:cNvPr>
          <p:cNvSpPr/>
          <p:nvPr/>
        </p:nvSpPr>
        <p:spPr>
          <a:xfrm>
            <a:off x="6451070" y="3083912"/>
            <a:ext cx="1153022" cy="3433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a:solidFill>
                  <a:schemeClr val="tx1"/>
                </a:solidFill>
              </a:rPr>
              <a:t>静态属性存储</a:t>
            </a:r>
          </a:p>
        </p:txBody>
      </p:sp>
      <p:sp>
        <p:nvSpPr>
          <p:cNvPr id="21" name="矩形: 圓角 12">
            <a:extLst>
              <a:ext uri="{FF2B5EF4-FFF2-40B4-BE49-F238E27FC236}">
                <a16:creationId xmlns:a16="http://schemas.microsoft.com/office/drawing/2014/main" id="{DCBBC285-124D-4CFF-A6EB-705A534BBC9D}"/>
              </a:ext>
            </a:extLst>
          </p:cNvPr>
          <p:cNvSpPr/>
          <p:nvPr/>
        </p:nvSpPr>
        <p:spPr>
          <a:xfrm>
            <a:off x="6451070" y="4292733"/>
            <a:ext cx="1153022" cy="3433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时态属性索引</a:t>
            </a:r>
          </a:p>
        </p:txBody>
      </p:sp>
      <p:sp>
        <p:nvSpPr>
          <p:cNvPr id="22" name="矩形: 圓角 14">
            <a:extLst>
              <a:ext uri="{FF2B5EF4-FFF2-40B4-BE49-F238E27FC236}">
                <a16:creationId xmlns:a16="http://schemas.microsoft.com/office/drawing/2014/main" id="{E6E2322D-1C9D-432E-A86B-74E5D66488ED}"/>
              </a:ext>
            </a:extLst>
          </p:cNvPr>
          <p:cNvSpPr/>
          <p:nvPr/>
        </p:nvSpPr>
        <p:spPr>
          <a:xfrm>
            <a:off x="6444056" y="3488038"/>
            <a:ext cx="1153022" cy="3433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a:solidFill>
                  <a:schemeClr val="tx1"/>
                </a:solidFill>
              </a:rPr>
              <a:t>静态属性索引</a:t>
            </a:r>
          </a:p>
        </p:txBody>
      </p:sp>
      <p:sp>
        <p:nvSpPr>
          <p:cNvPr id="23" name="文字方塊 13">
            <a:extLst>
              <a:ext uri="{FF2B5EF4-FFF2-40B4-BE49-F238E27FC236}">
                <a16:creationId xmlns:a16="http://schemas.microsoft.com/office/drawing/2014/main" id="{2384CC1C-107A-455A-B2E6-3D33DB65449A}"/>
              </a:ext>
            </a:extLst>
          </p:cNvPr>
          <p:cNvSpPr txBox="1"/>
          <p:nvPr/>
        </p:nvSpPr>
        <p:spPr>
          <a:xfrm>
            <a:off x="7604092" y="3116051"/>
            <a:ext cx="461665" cy="1246495"/>
          </a:xfrm>
          <a:prstGeom prst="rect">
            <a:avLst/>
          </a:prstGeom>
          <a:noFill/>
        </p:spPr>
        <p:txBody>
          <a:bodyPr vert="eaVert" wrap="none" rtlCol="0">
            <a:spAutoFit/>
          </a:bodyPr>
          <a:lstStyle/>
          <a:p>
            <a:r>
              <a:rPr lang="zh-CN" altLang="en-US" b="1" dirty="0"/>
              <a:t>存储管理器</a:t>
            </a:r>
          </a:p>
        </p:txBody>
      </p:sp>
      <p:graphicFrame>
        <p:nvGraphicFramePr>
          <p:cNvPr id="11" name="图示 10">
            <a:extLst>
              <a:ext uri="{FF2B5EF4-FFF2-40B4-BE49-F238E27FC236}">
                <a16:creationId xmlns:a16="http://schemas.microsoft.com/office/drawing/2014/main" id="{7027016F-98E0-488F-8ED8-5573BCB485DE}"/>
              </a:ext>
            </a:extLst>
          </p:cNvPr>
          <p:cNvGraphicFramePr/>
          <p:nvPr>
            <p:extLst>
              <p:ext uri="{D42A27DB-BD31-4B8C-83A1-F6EECF244321}">
                <p14:modId xmlns:p14="http://schemas.microsoft.com/office/powerpoint/2010/main" val="3866451785"/>
              </p:ext>
            </p:extLst>
          </p:nvPr>
        </p:nvGraphicFramePr>
        <p:xfrm>
          <a:off x="130046" y="3782860"/>
          <a:ext cx="8613121" cy="3051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直接箭头连接符 4">
            <a:extLst>
              <a:ext uri="{FF2B5EF4-FFF2-40B4-BE49-F238E27FC236}">
                <a16:creationId xmlns:a16="http://schemas.microsoft.com/office/drawing/2014/main" id="{5B805C63-82AB-416D-9428-096743A4EAF0}"/>
              </a:ext>
            </a:extLst>
          </p:cNvPr>
          <p:cNvCxnSpPr/>
          <p:nvPr/>
        </p:nvCxnSpPr>
        <p:spPr>
          <a:xfrm flipH="1">
            <a:off x="1910080" y="2854960"/>
            <a:ext cx="4460240" cy="1300480"/>
          </a:xfrm>
          <a:prstGeom prst="straightConnector1">
            <a:avLst/>
          </a:prstGeom>
          <a:ln w="38100">
            <a:prstDash val="sysDash"/>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17B6C4FD-F142-4837-ADBD-60A01F6B4056}"/>
              </a:ext>
            </a:extLst>
          </p:cNvPr>
          <p:cNvCxnSpPr>
            <a:cxnSpLocks/>
          </p:cNvCxnSpPr>
          <p:nvPr/>
        </p:nvCxnSpPr>
        <p:spPr>
          <a:xfrm flipH="1">
            <a:off x="1950455" y="3488038"/>
            <a:ext cx="4419865" cy="1454935"/>
          </a:xfrm>
          <a:prstGeom prst="straightConnector1">
            <a:avLst/>
          </a:prstGeom>
          <a:ln w="38100">
            <a:prstDash val="sysDash"/>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22ED17FD-0AC8-4B42-B35D-02672CD988DE}"/>
              </a:ext>
            </a:extLst>
          </p:cNvPr>
          <p:cNvCxnSpPr>
            <a:cxnSpLocks/>
          </p:cNvCxnSpPr>
          <p:nvPr/>
        </p:nvCxnSpPr>
        <p:spPr>
          <a:xfrm flipH="1">
            <a:off x="2331805" y="4262965"/>
            <a:ext cx="4038515" cy="1407834"/>
          </a:xfrm>
          <a:prstGeom prst="straightConnector1">
            <a:avLst/>
          </a:prstGeom>
          <a:ln w="38100">
            <a:prstDash val="sysDash"/>
            <a:tailEnd type="triangle"/>
          </a:ln>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a16="http://schemas.microsoft.com/office/drawing/2014/main" id="{6460077E-1109-457C-9038-484C6A4EBD50}"/>
              </a:ext>
            </a:extLst>
          </p:cNvPr>
          <p:cNvSpPr/>
          <p:nvPr/>
        </p:nvSpPr>
        <p:spPr>
          <a:xfrm>
            <a:off x="8189728" y="2551196"/>
            <a:ext cx="479671" cy="21948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b="1" dirty="0"/>
              <a:t>日志系统</a:t>
            </a:r>
          </a:p>
        </p:txBody>
      </p:sp>
      <p:sp>
        <p:nvSpPr>
          <p:cNvPr id="29" name="矩形 28">
            <a:extLst>
              <a:ext uri="{FF2B5EF4-FFF2-40B4-BE49-F238E27FC236}">
                <a16:creationId xmlns:a16="http://schemas.microsoft.com/office/drawing/2014/main" id="{3A509140-EF8D-4631-949F-6CF9A6791EAF}"/>
              </a:ext>
            </a:extLst>
          </p:cNvPr>
          <p:cNvSpPr/>
          <p:nvPr/>
        </p:nvSpPr>
        <p:spPr>
          <a:xfrm>
            <a:off x="6130224" y="2008495"/>
            <a:ext cx="2534141" cy="343321"/>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200" b="1" dirty="0"/>
              <a:t>事务管理器</a:t>
            </a:r>
          </a:p>
        </p:txBody>
      </p:sp>
      <p:sp>
        <p:nvSpPr>
          <p:cNvPr id="30" name="矩形 29">
            <a:extLst>
              <a:ext uri="{FF2B5EF4-FFF2-40B4-BE49-F238E27FC236}">
                <a16:creationId xmlns:a16="http://schemas.microsoft.com/office/drawing/2014/main" id="{52136629-56CB-4B92-B4A2-3F0897782D2D}"/>
              </a:ext>
            </a:extLst>
          </p:cNvPr>
          <p:cNvSpPr/>
          <p:nvPr/>
        </p:nvSpPr>
        <p:spPr>
          <a:xfrm>
            <a:off x="6130224" y="1432183"/>
            <a:ext cx="2534141" cy="39799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b="1" dirty="0"/>
              <a:t>核心</a:t>
            </a:r>
            <a:r>
              <a:rPr lang="en-US" altLang="zh-CN" sz="1200" b="1" dirty="0"/>
              <a:t>API</a:t>
            </a:r>
            <a:endParaRPr lang="zh-CN" altLang="en-US" sz="1200" b="1" dirty="0"/>
          </a:p>
        </p:txBody>
      </p:sp>
      <p:sp>
        <p:nvSpPr>
          <p:cNvPr id="37" name="箭號: 左-右雙向 34">
            <a:extLst>
              <a:ext uri="{FF2B5EF4-FFF2-40B4-BE49-F238E27FC236}">
                <a16:creationId xmlns:a16="http://schemas.microsoft.com/office/drawing/2014/main" id="{3715A6B7-C915-4A72-AD41-AFD959EC9CC6}"/>
              </a:ext>
            </a:extLst>
          </p:cNvPr>
          <p:cNvSpPr/>
          <p:nvPr/>
        </p:nvSpPr>
        <p:spPr>
          <a:xfrm>
            <a:off x="7914428" y="4356556"/>
            <a:ext cx="425116" cy="311182"/>
          </a:xfrm>
          <a:prstGeom prst="leftArrow">
            <a:avLst/>
          </a:prstGeom>
          <a:solidFill>
            <a:schemeClr val="accent4">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8" name="箭號: 向下 36">
            <a:extLst>
              <a:ext uri="{FF2B5EF4-FFF2-40B4-BE49-F238E27FC236}">
                <a16:creationId xmlns:a16="http://schemas.microsoft.com/office/drawing/2014/main" id="{22778FDF-CD13-4438-86FD-2256F3EFDA79}"/>
              </a:ext>
            </a:extLst>
          </p:cNvPr>
          <p:cNvSpPr/>
          <p:nvPr/>
        </p:nvSpPr>
        <p:spPr>
          <a:xfrm>
            <a:off x="7174183" y="1707100"/>
            <a:ext cx="561474" cy="352687"/>
          </a:xfrm>
          <a:prstGeom prst="upDownArrow">
            <a:avLst>
              <a:gd name="adj1" fmla="val 57238"/>
              <a:gd name="adj2" fmla="val 24667"/>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200" dirty="0">
              <a:solidFill>
                <a:sysClr val="windowText" lastClr="000000"/>
              </a:solidFill>
            </a:endParaRPr>
          </a:p>
        </p:txBody>
      </p:sp>
      <p:sp>
        <p:nvSpPr>
          <p:cNvPr id="39" name="箭號: 向下 36">
            <a:extLst>
              <a:ext uri="{FF2B5EF4-FFF2-40B4-BE49-F238E27FC236}">
                <a16:creationId xmlns:a16="http://schemas.microsoft.com/office/drawing/2014/main" id="{9F5BB08C-210D-47A5-930E-253D23F1D185}"/>
              </a:ext>
            </a:extLst>
          </p:cNvPr>
          <p:cNvSpPr/>
          <p:nvPr/>
        </p:nvSpPr>
        <p:spPr>
          <a:xfrm>
            <a:off x="8223334" y="2255780"/>
            <a:ext cx="412458" cy="424006"/>
          </a:xfrm>
          <a:prstGeom prst="downArrow">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200" dirty="0">
              <a:solidFill>
                <a:sysClr val="windowText" lastClr="000000"/>
              </a:solidFill>
            </a:endParaRPr>
          </a:p>
        </p:txBody>
      </p:sp>
      <p:sp>
        <p:nvSpPr>
          <p:cNvPr id="40" name="箭號: 向下 36">
            <a:extLst>
              <a:ext uri="{FF2B5EF4-FFF2-40B4-BE49-F238E27FC236}">
                <a16:creationId xmlns:a16="http://schemas.microsoft.com/office/drawing/2014/main" id="{DF80F95D-B0F7-4100-BA43-43CE8AA9B07D}"/>
              </a:ext>
            </a:extLst>
          </p:cNvPr>
          <p:cNvSpPr/>
          <p:nvPr/>
        </p:nvSpPr>
        <p:spPr>
          <a:xfrm>
            <a:off x="7175384" y="2275033"/>
            <a:ext cx="428708" cy="482713"/>
          </a:xfrm>
          <a:prstGeom prst="upDownArrow">
            <a:avLst>
              <a:gd name="adj1" fmla="val 50000"/>
              <a:gd name="adj2" fmla="val 39071"/>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200" dirty="0">
              <a:solidFill>
                <a:sysClr val="windowText" lastClr="000000"/>
              </a:solidFill>
            </a:endParaRPr>
          </a:p>
        </p:txBody>
      </p:sp>
    </p:spTree>
    <p:extLst>
      <p:ext uri="{BB962C8B-B14F-4D97-AF65-F5344CB8AC3E}">
        <p14:creationId xmlns:p14="http://schemas.microsoft.com/office/powerpoint/2010/main" val="2610887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0520B-E785-4363-9EC4-4FF3AF1828C6}"/>
              </a:ext>
            </a:extLst>
          </p:cNvPr>
          <p:cNvSpPr>
            <a:spLocks noGrp="1"/>
          </p:cNvSpPr>
          <p:nvPr>
            <p:ph type="title"/>
          </p:nvPr>
        </p:nvSpPr>
        <p:spPr>
          <a:xfrm>
            <a:off x="628650" y="365127"/>
            <a:ext cx="7886700" cy="727516"/>
          </a:xfrm>
        </p:spPr>
        <p:txBody>
          <a:bodyPr/>
          <a:lstStyle/>
          <a:p>
            <a:r>
              <a:rPr lang="en-US" altLang="zh-CN" dirty="0"/>
              <a:t>TGraph</a:t>
            </a:r>
            <a:r>
              <a:rPr lang="zh-CN" altLang="en-US" dirty="0"/>
              <a:t>存储架构</a:t>
            </a:r>
          </a:p>
        </p:txBody>
      </p:sp>
      <p:sp>
        <p:nvSpPr>
          <p:cNvPr id="3" name="内容占位符 2">
            <a:extLst>
              <a:ext uri="{FF2B5EF4-FFF2-40B4-BE49-F238E27FC236}">
                <a16:creationId xmlns:a16="http://schemas.microsoft.com/office/drawing/2014/main" id="{EBBD22F9-C701-4024-A0E3-5380FEF946E0}"/>
              </a:ext>
            </a:extLst>
          </p:cNvPr>
          <p:cNvSpPr>
            <a:spLocks noGrp="1"/>
          </p:cNvSpPr>
          <p:nvPr>
            <p:ph idx="1"/>
          </p:nvPr>
        </p:nvSpPr>
        <p:spPr>
          <a:xfrm>
            <a:off x="66263" y="1402876"/>
            <a:ext cx="6063962" cy="1943507"/>
          </a:xfrm>
        </p:spPr>
        <p:txBody>
          <a:bodyPr>
            <a:normAutofit fontScale="62500" lnSpcReduction="20000"/>
          </a:bodyPr>
          <a:lstStyle/>
          <a:p>
            <a:pPr>
              <a:lnSpc>
                <a:spcPct val="120000"/>
              </a:lnSpc>
            </a:pPr>
            <a:r>
              <a:rPr lang="zh-CN" altLang="en-US" dirty="0"/>
              <a:t>读写请求通过核心</a:t>
            </a:r>
            <a:r>
              <a:rPr lang="en-US" altLang="zh-CN" dirty="0"/>
              <a:t>API</a:t>
            </a:r>
            <a:r>
              <a:rPr lang="zh-CN" altLang="en-US" dirty="0"/>
              <a:t>交事务管理器调度</a:t>
            </a:r>
            <a:endParaRPr lang="en-US" altLang="zh-CN" dirty="0"/>
          </a:p>
          <a:p>
            <a:pPr>
              <a:lnSpc>
                <a:spcPct val="120000"/>
              </a:lnSpc>
            </a:pPr>
            <a:r>
              <a:rPr lang="zh-CN" altLang="en-US" dirty="0"/>
              <a:t>读请求直接通过存储管理器查询获取数据</a:t>
            </a:r>
            <a:endParaRPr lang="en-US" altLang="zh-CN" dirty="0"/>
          </a:p>
          <a:p>
            <a:pPr>
              <a:lnSpc>
                <a:spcPct val="120000"/>
              </a:lnSpc>
            </a:pPr>
            <a:r>
              <a:rPr lang="zh-CN" altLang="en-US" dirty="0"/>
              <a:t>写入请求会在事务提交后写入磁盘</a:t>
            </a:r>
            <a:endParaRPr lang="en-US" altLang="zh-CN" dirty="0"/>
          </a:p>
          <a:p>
            <a:pPr lvl="1">
              <a:lnSpc>
                <a:spcPct val="120000"/>
              </a:lnSpc>
            </a:pPr>
            <a:r>
              <a:rPr lang="zh-CN" altLang="en-US" dirty="0"/>
              <a:t>日志写入成功后由存储管理器写入存储</a:t>
            </a:r>
            <a:endParaRPr lang="en-US" altLang="zh-CN" dirty="0"/>
          </a:p>
          <a:p>
            <a:pPr>
              <a:lnSpc>
                <a:spcPct val="120000"/>
              </a:lnSpc>
            </a:pPr>
            <a:r>
              <a:rPr lang="zh-CN" altLang="en-US" dirty="0"/>
              <a:t>通过存储子系统处理相应的基本查询需求</a:t>
            </a:r>
          </a:p>
        </p:txBody>
      </p:sp>
      <p:sp>
        <p:nvSpPr>
          <p:cNvPr id="17" name="矩形 16">
            <a:extLst>
              <a:ext uri="{FF2B5EF4-FFF2-40B4-BE49-F238E27FC236}">
                <a16:creationId xmlns:a16="http://schemas.microsoft.com/office/drawing/2014/main" id="{329C110D-1569-427F-9DB2-A8E07632736D}"/>
              </a:ext>
            </a:extLst>
          </p:cNvPr>
          <p:cNvSpPr/>
          <p:nvPr/>
        </p:nvSpPr>
        <p:spPr>
          <a:xfrm>
            <a:off x="6133694" y="2555964"/>
            <a:ext cx="1953667" cy="219825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200" dirty="0"/>
          </a:p>
        </p:txBody>
      </p:sp>
      <p:sp>
        <p:nvSpPr>
          <p:cNvPr id="18" name="矩形: 圓角 5">
            <a:extLst>
              <a:ext uri="{FF2B5EF4-FFF2-40B4-BE49-F238E27FC236}">
                <a16:creationId xmlns:a16="http://schemas.microsoft.com/office/drawing/2014/main" id="{D528CDA8-9428-49D0-ABCC-57891F97D3E2}"/>
              </a:ext>
            </a:extLst>
          </p:cNvPr>
          <p:cNvSpPr/>
          <p:nvPr/>
        </p:nvSpPr>
        <p:spPr>
          <a:xfrm>
            <a:off x="6451070" y="3890385"/>
            <a:ext cx="1153023" cy="3433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时态属性存储</a:t>
            </a:r>
          </a:p>
        </p:txBody>
      </p:sp>
      <p:sp>
        <p:nvSpPr>
          <p:cNvPr id="19" name="矩形: 圓角 6">
            <a:extLst>
              <a:ext uri="{FF2B5EF4-FFF2-40B4-BE49-F238E27FC236}">
                <a16:creationId xmlns:a16="http://schemas.microsoft.com/office/drawing/2014/main" id="{495FDC8A-B24B-435F-8052-723784AD95E4}"/>
              </a:ext>
            </a:extLst>
          </p:cNvPr>
          <p:cNvSpPr/>
          <p:nvPr/>
        </p:nvSpPr>
        <p:spPr>
          <a:xfrm>
            <a:off x="6451070" y="2679786"/>
            <a:ext cx="1002628" cy="34332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图结构存储</a:t>
            </a:r>
          </a:p>
        </p:txBody>
      </p:sp>
      <p:sp>
        <p:nvSpPr>
          <p:cNvPr id="20" name="矩形: 圓角 8">
            <a:extLst>
              <a:ext uri="{FF2B5EF4-FFF2-40B4-BE49-F238E27FC236}">
                <a16:creationId xmlns:a16="http://schemas.microsoft.com/office/drawing/2014/main" id="{E9FC1596-6CF7-4FB8-98CD-F3237CC6F6EA}"/>
              </a:ext>
            </a:extLst>
          </p:cNvPr>
          <p:cNvSpPr/>
          <p:nvPr/>
        </p:nvSpPr>
        <p:spPr>
          <a:xfrm>
            <a:off x="6451070" y="3083912"/>
            <a:ext cx="1153022" cy="3433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a:solidFill>
                  <a:schemeClr val="tx1"/>
                </a:solidFill>
              </a:rPr>
              <a:t>静态属性存储</a:t>
            </a:r>
          </a:p>
        </p:txBody>
      </p:sp>
      <p:sp>
        <p:nvSpPr>
          <p:cNvPr id="21" name="矩形: 圓角 12">
            <a:extLst>
              <a:ext uri="{FF2B5EF4-FFF2-40B4-BE49-F238E27FC236}">
                <a16:creationId xmlns:a16="http://schemas.microsoft.com/office/drawing/2014/main" id="{DCBBC285-124D-4CFF-A6EB-705A534BBC9D}"/>
              </a:ext>
            </a:extLst>
          </p:cNvPr>
          <p:cNvSpPr/>
          <p:nvPr/>
        </p:nvSpPr>
        <p:spPr>
          <a:xfrm>
            <a:off x="6451070" y="4292733"/>
            <a:ext cx="1153022" cy="3433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时态属性索引</a:t>
            </a:r>
          </a:p>
        </p:txBody>
      </p:sp>
      <p:sp>
        <p:nvSpPr>
          <p:cNvPr id="22" name="矩形: 圓角 14">
            <a:extLst>
              <a:ext uri="{FF2B5EF4-FFF2-40B4-BE49-F238E27FC236}">
                <a16:creationId xmlns:a16="http://schemas.microsoft.com/office/drawing/2014/main" id="{E6E2322D-1C9D-432E-A86B-74E5D66488ED}"/>
              </a:ext>
            </a:extLst>
          </p:cNvPr>
          <p:cNvSpPr/>
          <p:nvPr/>
        </p:nvSpPr>
        <p:spPr>
          <a:xfrm>
            <a:off x="6444056" y="3488038"/>
            <a:ext cx="1153022" cy="3433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a:solidFill>
                  <a:schemeClr val="tx1"/>
                </a:solidFill>
              </a:rPr>
              <a:t>静态属性索引</a:t>
            </a:r>
          </a:p>
        </p:txBody>
      </p:sp>
      <p:sp>
        <p:nvSpPr>
          <p:cNvPr id="23" name="文字方塊 13">
            <a:extLst>
              <a:ext uri="{FF2B5EF4-FFF2-40B4-BE49-F238E27FC236}">
                <a16:creationId xmlns:a16="http://schemas.microsoft.com/office/drawing/2014/main" id="{2384CC1C-107A-455A-B2E6-3D33DB65449A}"/>
              </a:ext>
            </a:extLst>
          </p:cNvPr>
          <p:cNvSpPr txBox="1"/>
          <p:nvPr/>
        </p:nvSpPr>
        <p:spPr>
          <a:xfrm>
            <a:off x="7604092" y="3116051"/>
            <a:ext cx="461665" cy="1246495"/>
          </a:xfrm>
          <a:prstGeom prst="rect">
            <a:avLst/>
          </a:prstGeom>
          <a:noFill/>
        </p:spPr>
        <p:txBody>
          <a:bodyPr vert="eaVert" wrap="none" rtlCol="0">
            <a:spAutoFit/>
          </a:bodyPr>
          <a:lstStyle/>
          <a:p>
            <a:r>
              <a:rPr lang="zh-CN" altLang="en-US" b="1" dirty="0"/>
              <a:t>存储管理器</a:t>
            </a:r>
          </a:p>
        </p:txBody>
      </p:sp>
      <p:graphicFrame>
        <p:nvGraphicFramePr>
          <p:cNvPr id="11" name="图示 10">
            <a:extLst>
              <a:ext uri="{FF2B5EF4-FFF2-40B4-BE49-F238E27FC236}">
                <a16:creationId xmlns:a16="http://schemas.microsoft.com/office/drawing/2014/main" id="{7027016F-98E0-488F-8ED8-5573BCB485DE}"/>
              </a:ext>
            </a:extLst>
          </p:cNvPr>
          <p:cNvGraphicFramePr/>
          <p:nvPr/>
        </p:nvGraphicFramePr>
        <p:xfrm>
          <a:off x="130046" y="3782860"/>
          <a:ext cx="8613121" cy="30510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5" name="直接箭头连接符 4">
            <a:extLst>
              <a:ext uri="{FF2B5EF4-FFF2-40B4-BE49-F238E27FC236}">
                <a16:creationId xmlns:a16="http://schemas.microsoft.com/office/drawing/2014/main" id="{5B805C63-82AB-416D-9428-096743A4EAF0}"/>
              </a:ext>
            </a:extLst>
          </p:cNvPr>
          <p:cNvCxnSpPr/>
          <p:nvPr/>
        </p:nvCxnSpPr>
        <p:spPr>
          <a:xfrm flipH="1">
            <a:off x="1910080" y="2854960"/>
            <a:ext cx="4460240" cy="1300480"/>
          </a:xfrm>
          <a:prstGeom prst="straightConnector1">
            <a:avLst/>
          </a:prstGeom>
          <a:ln w="38100">
            <a:prstDash val="sysDash"/>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17B6C4FD-F142-4837-ADBD-60A01F6B4056}"/>
              </a:ext>
            </a:extLst>
          </p:cNvPr>
          <p:cNvCxnSpPr>
            <a:cxnSpLocks/>
          </p:cNvCxnSpPr>
          <p:nvPr/>
        </p:nvCxnSpPr>
        <p:spPr>
          <a:xfrm flipH="1">
            <a:off x="1950455" y="3488038"/>
            <a:ext cx="4419865" cy="1454935"/>
          </a:xfrm>
          <a:prstGeom prst="straightConnector1">
            <a:avLst/>
          </a:prstGeom>
          <a:ln w="38100">
            <a:prstDash val="sysDash"/>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22ED17FD-0AC8-4B42-B35D-02672CD988DE}"/>
              </a:ext>
            </a:extLst>
          </p:cNvPr>
          <p:cNvCxnSpPr>
            <a:cxnSpLocks/>
          </p:cNvCxnSpPr>
          <p:nvPr/>
        </p:nvCxnSpPr>
        <p:spPr>
          <a:xfrm flipH="1">
            <a:off x="2331805" y="4262965"/>
            <a:ext cx="4038515" cy="1407834"/>
          </a:xfrm>
          <a:prstGeom prst="straightConnector1">
            <a:avLst/>
          </a:prstGeom>
          <a:ln w="38100">
            <a:prstDash val="sysDash"/>
            <a:tailEnd type="triangle"/>
          </a:ln>
        </p:spPr>
        <p:style>
          <a:lnRef idx="1">
            <a:schemeClr val="dk1"/>
          </a:lnRef>
          <a:fillRef idx="0">
            <a:schemeClr val="dk1"/>
          </a:fillRef>
          <a:effectRef idx="0">
            <a:schemeClr val="dk1"/>
          </a:effectRef>
          <a:fontRef idx="minor">
            <a:schemeClr val="tx1"/>
          </a:fontRef>
        </p:style>
      </p:cxnSp>
      <p:sp>
        <p:nvSpPr>
          <p:cNvPr id="25" name="矩形 24">
            <a:extLst>
              <a:ext uri="{FF2B5EF4-FFF2-40B4-BE49-F238E27FC236}">
                <a16:creationId xmlns:a16="http://schemas.microsoft.com/office/drawing/2014/main" id="{6460077E-1109-457C-9038-484C6A4EBD50}"/>
              </a:ext>
            </a:extLst>
          </p:cNvPr>
          <p:cNvSpPr/>
          <p:nvPr/>
        </p:nvSpPr>
        <p:spPr>
          <a:xfrm>
            <a:off x="8189728" y="2551196"/>
            <a:ext cx="479671" cy="21948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b="1" dirty="0"/>
              <a:t>日志系统</a:t>
            </a:r>
          </a:p>
        </p:txBody>
      </p:sp>
      <p:sp>
        <p:nvSpPr>
          <p:cNvPr id="29" name="矩形 28">
            <a:extLst>
              <a:ext uri="{FF2B5EF4-FFF2-40B4-BE49-F238E27FC236}">
                <a16:creationId xmlns:a16="http://schemas.microsoft.com/office/drawing/2014/main" id="{3A509140-EF8D-4631-949F-6CF9A6791EAF}"/>
              </a:ext>
            </a:extLst>
          </p:cNvPr>
          <p:cNvSpPr/>
          <p:nvPr/>
        </p:nvSpPr>
        <p:spPr>
          <a:xfrm>
            <a:off x="6130224" y="2008495"/>
            <a:ext cx="2534141" cy="343321"/>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200" b="1" dirty="0"/>
              <a:t>事务管理器</a:t>
            </a:r>
          </a:p>
        </p:txBody>
      </p:sp>
      <p:sp>
        <p:nvSpPr>
          <p:cNvPr id="30" name="矩形 29">
            <a:extLst>
              <a:ext uri="{FF2B5EF4-FFF2-40B4-BE49-F238E27FC236}">
                <a16:creationId xmlns:a16="http://schemas.microsoft.com/office/drawing/2014/main" id="{52136629-56CB-4B92-B4A2-3F0897782D2D}"/>
              </a:ext>
            </a:extLst>
          </p:cNvPr>
          <p:cNvSpPr/>
          <p:nvPr/>
        </p:nvSpPr>
        <p:spPr>
          <a:xfrm>
            <a:off x="6130224" y="1432183"/>
            <a:ext cx="2534141" cy="39799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b="1" dirty="0"/>
              <a:t>核心</a:t>
            </a:r>
            <a:r>
              <a:rPr lang="en-US" altLang="zh-CN" sz="1200" b="1" dirty="0"/>
              <a:t>API</a:t>
            </a:r>
            <a:endParaRPr lang="zh-CN" altLang="en-US" sz="1200" b="1" dirty="0"/>
          </a:p>
        </p:txBody>
      </p:sp>
      <p:sp>
        <p:nvSpPr>
          <p:cNvPr id="37" name="箭號: 左-右雙向 34">
            <a:extLst>
              <a:ext uri="{FF2B5EF4-FFF2-40B4-BE49-F238E27FC236}">
                <a16:creationId xmlns:a16="http://schemas.microsoft.com/office/drawing/2014/main" id="{3715A6B7-C915-4A72-AD41-AFD959EC9CC6}"/>
              </a:ext>
            </a:extLst>
          </p:cNvPr>
          <p:cNvSpPr/>
          <p:nvPr/>
        </p:nvSpPr>
        <p:spPr>
          <a:xfrm>
            <a:off x="7914428" y="4356556"/>
            <a:ext cx="425116" cy="311182"/>
          </a:xfrm>
          <a:prstGeom prst="leftArrow">
            <a:avLst/>
          </a:prstGeom>
          <a:solidFill>
            <a:schemeClr val="accent4">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8" name="箭號: 向下 36">
            <a:extLst>
              <a:ext uri="{FF2B5EF4-FFF2-40B4-BE49-F238E27FC236}">
                <a16:creationId xmlns:a16="http://schemas.microsoft.com/office/drawing/2014/main" id="{22778FDF-CD13-4438-86FD-2256F3EFDA79}"/>
              </a:ext>
            </a:extLst>
          </p:cNvPr>
          <p:cNvSpPr/>
          <p:nvPr/>
        </p:nvSpPr>
        <p:spPr>
          <a:xfrm>
            <a:off x="7174183" y="1707100"/>
            <a:ext cx="561474" cy="352687"/>
          </a:xfrm>
          <a:prstGeom prst="upDownArrow">
            <a:avLst>
              <a:gd name="adj1" fmla="val 57238"/>
              <a:gd name="adj2" fmla="val 24667"/>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200" dirty="0">
              <a:solidFill>
                <a:sysClr val="windowText" lastClr="000000"/>
              </a:solidFill>
            </a:endParaRPr>
          </a:p>
        </p:txBody>
      </p:sp>
      <p:sp>
        <p:nvSpPr>
          <p:cNvPr id="39" name="箭號: 向下 36">
            <a:extLst>
              <a:ext uri="{FF2B5EF4-FFF2-40B4-BE49-F238E27FC236}">
                <a16:creationId xmlns:a16="http://schemas.microsoft.com/office/drawing/2014/main" id="{9F5BB08C-210D-47A5-930E-253D23F1D185}"/>
              </a:ext>
            </a:extLst>
          </p:cNvPr>
          <p:cNvSpPr/>
          <p:nvPr/>
        </p:nvSpPr>
        <p:spPr>
          <a:xfrm>
            <a:off x="8223334" y="2255780"/>
            <a:ext cx="412458" cy="424006"/>
          </a:xfrm>
          <a:prstGeom prst="downArrow">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200" dirty="0">
              <a:solidFill>
                <a:sysClr val="windowText" lastClr="000000"/>
              </a:solidFill>
            </a:endParaRPr>
          </a:p>
        </p:txBody>
      </p:sp>
      <p:sp>
        <p:nvSpPr>
          <p:cNvPr id="40" name="箭號: 向下 36">
            <a:extLst>
              <a:ext uri="{FF2B5EF4-FFF2-40B4-BE49-F238E27FC236}">
                <a16:creationId xmlns:a16="http://schemas.microsoft.com/office/drawing/2014/main" id="{DF80F95D-B0F7-4100-BA43-43CE8AA9B07D}"/>
              </a:ext>
            </a:extLst>
          </p:cNvPr>
          <p:cNvSpPr/>
          <p:nvPr/>
        </p:nvSpPr>
        <p:spPr>
          <a:xfrm>
            <a:off x="7175384" y="2275033"/>
            <a:ext cx="428708" cy="482713"/>
          </a:xfrm>
          <a:prstGeom prst="upDownArrow">
            <a:avLst>
              <a:gd name="adj1" fmla="val 50000"/>
              <a:gd name="adj2" fmla="val 39071"/>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200" dirty="0">
              <a:solidFill>
                <a:sysClr val="windowText" lastClr="000000"/>
              </a:solidFill>
            </a:endParaRPr>
          </a:p>
        </p:txBody>
      </p:sp>
    </p:spTree>
    <p:extLst>
      <p:ext uri="{BB962C8B-B14F-4D97-AF65-F5344CB8AC3E}">
        <p14:creationId xmlns:p14="http://schemas.microsoft.com/office/powerpoint/2010/main" val="4090569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D63BF-85E8-4751-8610-F8083FBB4FB6}"/>
              </a:ext>
            </a:extLst>
          </p:cNvPr>
          <p:cNvSpPr>
            <a:spLocks noGrp="1"/>
          </p:cNvSpPr>
          <p:nvPr>
            <p:ph type="title"/>
          </p:nvPr>
        </p:nvSpPr>
        <p:spPr>
          <a:xfrm>
            <a:off x="628650" y="365127"/>
            <a:ext cx="7886700" cy="894714"/>
          </a:xfrm>
        </p:spPr>
        <p:txBody>
          <a:bodyPr/>
          <a:lstStyle/>
          <a:p>
            <a:r>
              <a:rPr lang="zh-CN" altLang="en-US" dirty="0"/>
              <a:t>时态属性</a:t>
            </a:r>
            <a:r>
              <a:rPr lang="en-US" altLang="zh-CN" dirty="0"/>
              <a:t>Access Structures</a:t>
            </a:r>
            <a:endParaRPr lang="zh-CN" altLang="en-US" dirty="0"/>
          </a:p>
        </p:txBody>
      </p:sp>
      <p:sp>
        <p:nvSpPr>
          <p:cNvPr id="3" name="内容占位符 2">
            <a:extLst>
              <a:ext uri="{FF2B5EF4-FFF2-40B4-BE49-F238E27FC236}">
                <a16:creationId xmlns:a16="http://schemas.microsoft.com/office/drawing/2014/main" id="{E08F1305-1CDB-4908-8D6F-F52B0A7402CA}"/>
              </a:ext>
            </a:extLst>
          </p:cNvPr>
          <p:cNvSpPr>
            <a:spLocks noGrp="1"/>
          </p:cNvSpPr>
          <p:nvPr>
            <p:ph idx="1"/>
          </p:nvPr>
        </p:nvSpPr>
        <p:spPr>
          <a:xfrm>
            <a:off x="628650" y="1402081"/>
            <a:ext cx="7886700" cy="3413760"/>
          </a:xfrm>
        </p:spPr>
        <p:txBody>
          <a:bodyPr>
            <a:normAutofit fontScale="92500"/>
          </a:bodyPr>
          <a:lstStyle/>
          <a:p>
            <a:r>
              <a:rPr lang="en-US" altLang="zh-CN" dirty="0"/>
              <a:t>Data entries</a:t>
            </a:r>
          </a:p>
          <a:p>
            <a:pPr lvl="1"/>
            <a:r>
              <a:rPr lang="en-US" altLang="zh-CN" dirty="0"/>
              <a:t>entry = (entity id, property key, start time, value)</a:t>
            </a:r>
          </a:p>
          <a:p>
            <a:r>
              <a:rPr lang="en-US" altLang="zh-CN" dirty="0"/>
              <a:t>Access Structures (AS)</a:t>
            </a:r>
          </a:p>
          <a:p>
            <a:pPr lvl="1"/>
            <a:r>
              <a:rPr lang="en-US" altLang="zh-CN" dirty="0"/>
              <a:t>Entries</a:t>
            </a:r>
            <a:r>
              <a:rPr lang="zh-CN" altLang="en-US" dirty="0"/>
              <a:t>按照某种规则组织形成的结构</a:t>
            </a:r>
            <a:endParaRPr lang="en-US" altLang="zh-CN" dirty="0"/>
          </a:p>
          <a:p>
            <a:pPr lvl="2"/>
            <a:r>
              <a:rPr lang="zh-CN" altLang="en-US" dirty="0"/>
              <a:t>时态存储的</a:t>
            </a:r>
            <a:r>
              <a:rPr lang="en-US" altLang="zh-CN" dirty="0"/>
              <a:t>AS</a:t>
            </a:r>
            <a:r>
              <a:rPr lang="zh-CN" altLang="en-US" dirty="0"/>
              <a:t>（下图）</a:t>
            </a:r>
            <a:endParaRPr lang="en-US" altLang="zh-CN" dirty="0"/>
          </a:p>
          <a:p>
            <a:pPr lvl="1"/>
            <a:r>
              <a:rPr lang="en-US" altLang="zh-CN" dirty="0"/>
              <a:t>AS</a:t>
            </a:r>
            <a:r>
              <a:rPr lang="zh-CN" altLang="en-US" dirty="0"/>
              <a:t>的设计和选择：与查询需求紧密相关</a:t>
            </a:r>
            <a:endParaRPr lang="en-US" altLang="zh-CN" dirty="0"/>
          </a:p>
          <a:p>
            <a:pPr lvl="2"/>
            <a:r>
              <a:rPr lang="zh-CN" altLang="en-US" dirty="0"/>
              <a:t>在需求对应的应用场景下让大部分查询速度更快</a:t>
            </a:r>
            <a:endParaRPr lang="en-US" altLang="zh-CN" dirty="0"/>
          </a:p>
          <a:p>
            <a:pPr lvl="2"/>
            <a:r>
              <a:rPr lang="zh-CN" altLang="en-US" dirty="0"/>
              <a:t>下图适合给定</a:t>
            </a:r>
            <a:r>
              <a:rPr lang="en-US" altLang="zh-CN" dirty="0"/>
              <a:t>entity id, property key, time</a:t>
            </a:r>
            <a:r>
              <a:rPr lang="zh-CN" altLang="en-US" dirty="0"/>
              <a:t>查</a:t>
            </a:r>
            <a:r>
              <a:rPr lang="en-US" altLang="zh-CN" dirty="0"/>
              <a:t>value</a:t>
            </a:r>
            <a:r>
              <a:rPr lang="zh-CN" altLang="en-US" dirty="0"/>
              <a:t>的情况</a:t>
            </a:r>
            <a:endParaRPr lang="en-US" altLang="zh-CN" dirty="0"/>
          </a:p>
          <a:p>
            <a:pPr lvl="2"/>
            <a:r>
              <a:rPr lang="zh-CN" altLang="en-US" dirty="0"/>
              <a:t>有些查询是给定</a:t>
            </a:r>
            <a:r>
              <a:rPr lang="en-US" altLang="zh-CN" dirty="0"/>
              <a:t>property key, time,</a:t>
            </a:r>
            <a:r>
              <a:rPr lang="zh-CN" altLang="en-US" dirty="0"/>
              <a:t> </a:t>
            </a:r>
            <a:r>
              <a:rPr lang="en-US" altLang="zh-CN" dirty="0"/>
              <a:t>value</a:t>
            </a:r>
            <a:r>
              <a:rPr lang="zh-CN" altLang="en-US" dirty="0"/>
              <a:t>查</a:t>
            </a:r>
            <a:r>
              <a:rPr lang="en-US" altLang="zh-CN" dirty="0"/>
              <a:t>entity id</a:t>
            </a:r>
            <a:r>
              <a:rPr lang="zh-CN" altLang="en-US" dirty="0"/>
              <a:t>，怎么办？</a:t>
            </a:r>
            <a:endParaRPr lang="en-US" altLang="zh-CN" dirty="0"/>
          </a:p>
        </p:txBody>
      </p:sp>
      <p:graphicFrame>
        <p:nvGraphicFramePr>
          <p:cNvPr id="4" name="图示 3">
            <a:extLst>
              <a:ext uri="{FF2B5EF4-FFF2-40B4-BE49-F238E27FC236}">
                <a16:creationId xmlns:a16="http://schemas.microsoft.com/office/drawing/2014/main" id="{7A2272AC-C482-4D88-81A5-2100B65ED042}"/>
              </a:ext>
            </a:extLst>
          </p:cNvPr>
          <p:cNvGraphicFramePr/>
          <p:nvPr>
            <p:extLst>
              <p:ext uri="{D42A27DB-BD31-4B8C-83A1-F6EECF244321}">
                <p14:modId xmlns:p14="http://schemas.microsoft.com/office/powerpoint/2010/main" val="3936624256"/>
              </p:ext>
            </p:extLst>
          </p:nvPr>
        </p:nvGraphicFramePr>
        <p:xfrm>
          <a:off x="628650" y="4958081"/>
          <a:ext cx="4958080" cy="15957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952741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图示 12">
            <a:extLst>
              <a:ext uri="{FF2B5EF4-FFF2-40B4-BE49-F238E27FC236}">
                <a16:creationId xmlns:a16="http://schemas.microsoft.com/office/drawing/2014/main" id="{72227CA9-E0B5-4FE4-8142-5A66EB358BD8}"/>
              </a:ext>
            </a:extLst>
          </p:cNvPr>
          <p:cNvGraphicFramePr/>
          <p:nvPr>
            <p:extLst>
              <p:ext uri="{D42A27DB-BD31-4B8C-83A1-F6EECF244321}">
                <p14:modId xmlns:p14="http://schemas.microsoft.com/office/powerpoint/2010/main" val="1538583517"/>
              </p:ext>
            </p:extLst>
          </p:nvPr>
        </p:nvGraphicFramePr>
        <p:xfrm>
          <a:off x="628650" y="3734449"/>
          <a:ext cx="5802775" cy="27520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标题 1">
            <a:extLst>
              <a:ext uri="{FF2B5EF4-FFF2-40B4-BE49-F238E27FC236}">
                <a16:creationId xmlns:a16="http://schemas.microsoft.com/office/drawing/2014/main" id="{3A80520B-E785-4363-9EC4-4FF3AF1828C6}"/>
              </a:ext>
            </a:extLst>
          </p:cNvPr>
          <p:cNvSpPr>
            <a:spLocks noGrp="1"/>
          </p:cNvSpPr>
          <p:nvPr>
            <p:ph type="title"/>
          </p:nvPr>
        </p:nvSpPr>
        <p:spPr/>
        <p:txBody>
          <a:bodyPr/>
          <a:lstStyle/>
          <a:p>
            <a:r>
              <a:rPr lang="zh-CN" altLang="en-US" dirty="0"/>
              <a:t>时态属性</a:t>
            </a:r>
            <a:r>
              <a:rPr lang="en-US" altLang="zh-CN" dirty="0"/>
              <a:t>Access Structures</a:t>
            </a:r>
            <a:endParaRPr lang="zh-CN" altLang="en-US" dirty="0"/>
          </a:p>
        </p:txBody>
      </p:sp>
      <p:sp>
        <p:nvSpPr>
          <p:cNvPr id="3" name="内容占位符 2">
            <a:extLst>
              <a:ext uri="{FF2B5EF4-FFF2-40B4-BE49-F238E27FC236}">
                <a16:creationId xmlns:a16="http://schemas.microsoft.com/office/drawing/2014/main" id="{EBBD22F9-C701-4024-A0E3-5380FEF946E0}"/>
              </a:ext>
            </a:extLst>
          </p:cNvPr>
          <p:cNvSpPr>
            <a:spLocks noGrp="1"/>
          </p:cNvSpPr>
          <p:nvPr>
            <p:ph idx="1"/>
          </p:nvPr>
        </p:nvSpPr>
        <p:spPr>
          <a:xfrm>
            <a:off x="502406" y="1689211"/>
            <a:ext cx="4239901" cy="2307576"/>
          </a:xfrm>
        </p:spPr>
        <p:txBody>
          <a:bodyPr>
            <a:normAutofit fontScale="85000" lnSpcReduction="10000"/>
          </a:bodyPr>
          <a:lstStyle/>
          <a:p>
            <a:pPr>
              <a:lnSpc>
                <a:spcPct val="120000"/>
              </a:lnSpc>
            </a:pPr>
            <a:r>
              <a:rPr lang="en-US" altLang="zh-CN" dirty="0"/>
              <a:t>Primary AS</a:t>
            </a:r>
            <a:r>
              <a:rPr lang="zh-CN" altLang="en-US" dirty="0"/>
              <a:t>（存储文件）</a:t>
            </a:r>
            <a:endParaRPr lang="en-US" altLang="zh-CN" dirty="0"/>
          </a:p>
          <a:p>
            <a:pPr lvl="1">
              <a:lnSpc>
                <a:spcPct val="120000"/>
              </a:lnSpc>
            </a:pPr>
            <a:r>
              <a:rPr lang="zh-CN" altLang="en-US" dirty="0"/>
              <a:t>针对最频繁的查询</a:t>
            </a:r>
            <a:endParaRPr lang="en-US" altLang="zh-CN" dirty="0"/>
          </a:p>
          <a:p>
            <a:pPr>
              <a:lnSpc>
                <a:spcPct val="120000"/>
              </a:lnSpc>
            </a:pPr>
            <a:r>
              <a:rPr lang="en-US" altLang="zh-CN" dirty="0"/>
              <a:t>Secondary AS</a:t>
            </a:r>
            <a:r>
              <a:rPr lang="zh-CN" altLang="en-US" dirty="0"/>
              <a:t>（索引，可选）</a:t>
            </a:r>
            <a:endParaRPr lang="en-US" altLang="zh-CN" dirty="0"/>
          </a:p>
          <a:p>
            <a:pPr lvl="1">
              <a:lnSpc>
                <a:spcPct val="120000"/>
              </a:lnSpc>
            </a:pPr>
            <a:r>
              <a:rPr lang="zh-CN" altLang="en-US" dirty="0"/>
              <a:t>针对次频繁的查询</a:t>
            </a:r>
            <a:endParaRPr lang="en-US" altLang="zh-CN" dirty="0"/>
          </a:p>
          <a:p>
            <a:pPr lvl="1">
              <a:lnSpc>
                <a:spcPct val="120000"/>
              </a:lnSpc>
            </a:pPr>
            <a:r>
              <a:rPr lang="zh-CN" altLang="en-US" dirty="0"/>
              <a:t>可以有多种</a:t>
            </a:r>
            <a:endParaRPr lang="en-US" altLang="zh-CN" dirty="0"/>
          </a:p>
        </p:txBody>
      </p:sp>
      <p:sp>
        <p:nvSpPr>
          <p:cNvPr id="18" name="矩形: 圓角 5">
            <a:extLst>
              <a:ext uri="{FF2B5EF4-FFF2-40B4-BE49-F238E27FC236}">
                <a16:creationId xmlns:a16="http://schemas.microsoft.com/office/drawing/2014/main" id="{D528CDA8-9428-49D0-ABCC-57891F97D3E2}"/>
              </a:ext>
            </a:extLst>
          </p:cNvPr>
          <p:cNvSpPr/>
          <p:nvPr/>
        </p:nvSpPr>
        <p:spPr>
          <a:xfrm>
            <a:off x="7862525" y="3734449"/>
            <a:ext cx="1153023" cy="3433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solidFill>
                  <a:schemeClr val="tx1"/>
                </a:solidFill>
              </a:rPr>
              <a:t>时态属性存储</a:t>
            </a:r>
          </a:p>
        </p:txBody>
      </p:sp>
      <p:sp>
        <p:nvSpPr>
          <p:cNvPr id="21" name="矩形: 圓角 12">
            <a:extLst>
              <a:ext uri="{FF2B5EF4-FFF2-40B4-BE49-F238E27FC236}">
                <a16:creationId xmlns:a16="http://schemas.microsoft.com/office/drawing/2014/main" id="{DCBBC285-124D-4CFF-A6EB-705A534BBC9D}"/>
              </a:ext>
            </a:extLst>
          </p:cNvPr>
          <p:cNvSpPr/>
          <p:nvPr/>
        </p:nvSpPr>
        <p:spPr>
          <a:xfrm>
            <a:off x="7728061" y="4291002"/>
            <a:ext cx="1287487" cy="43665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solidFill>
                  <a:schemeClr val="tx1"/>
                </a:solidFill>
              </a:rPr>
              <a:t>时态属性索引</a:t>
            </a:r>
            <a:r>
              <a:rPr lang="en-US" altLang="zh-CN" sz="1200" b="1" dirty="0">
                <a:solidFill>
                  <a:schemeClr val="tx1"/>
                </a:solidFill>
              </a:rPr>
              <a:t>1 Time Value</a:t>
            </a:r>
            <a:endParaRPr lang="zh-CN" altLang="en-US" sz="1200" b="1" dirty="0">
              <a:solidFill>
                <a:schemeClr val="tx1"/>
              </a:solidFill>
            </a:endParaRPr>
          </a:p>
        </p:txBody>
      </p:sp>
      <p:sp>
        <p:nvSpPr>
          <p:cNvPr id="35" name="矩形: 圓角 12">
            <a:extLst>
              <a:ext uri="{FF2B5EF4-FFF2-40B4-BE49-F238E27FC236}">
                <a16:creationId xmlns:a16="http://schemas.microsoft.com/office/drawing/2014/main" id="{E7119021-43FB-43D5-A52C-2282CD570C0C}"/>
              </a:ext>
            </a:extLst>
          </p:cNvPr>
          <p:cNvSpPr/>
          <p:nvPr/>
        </p:nvSpPr>
        <p:spPr>
          <a:xfrm>
            <a:off x="7584448" y="4940891"/>
            <a:ext cx="1431100" cy="43665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solidFill>
                  <a:schemeClr val="tx1"/>
                </a:solidFill>
              </a:rPr>
              <a:t>时态属性索引</a:t>
            </a:r>
            <a:r>
              <a:rPr lang="en-US" altLang="zh-CN" sz="1200" b="1" dirty="0">
                <a:solidFill>
                  <a:schemeClr val="tx1"/>
                </a:solidFill>
              </a:rPr>
              <a:t>2 Temporal </a:t>
            </a:r>
            <a:r>
              <a:rPr lang="en-US" altLang="zh-CN" sz="1200" b="1" dirty="0" err="1">
                <a:solidFill>
                  <a:schemeClr val="tx1"/>
                </a:solidFill>
              </a:rPr>
              <a:t>Aggr</a:t>
            </a:r>
            <a:endParaRPr lang="zh-CN" altLang="en-US" sz="1200" b="1" dirty="0">
              <a:solidFill>
                <a:schemeClr val="tx1"/>
              </a:solidFill>
            </a:endParaRPr>
          </a:p>
        </p:txBody>
      </p:sp>
    </p:spTree>
    <p:extLst>
      <p:ext uri="{BB962C8B-B14F-4D97-AF65-F5344CB8AC3E}">
        <p14:creationId xmlns:p14="http://schemas.microsoft.com/office/powerpoint/2010/main" val="247083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80520B-E785-4363-9EC4-4FF3AF1828C6}"/>
              </a:ext>
            </a:extLst>
          </p:cNvPr>
          <p:cNvSpPr>
            <a:spLocks noGrp="1"/>
          </p:cNvSpPr>
          <p:nvPr>
            <p:ph type="title"/>
          </p:nvPr>
        </p:nvSpPr>
        <p:spPr>
          <a:xfrm>
            <a:off x="162560" y="365127"/>
            <a:ext cx="4850908" cy="771984"/>
          </a:xfrm>
        </p:spPr>
        <p:txBody>
          <a:bodyPr>
            <a:normAutofit/>
          </a:bodyPr>
          <a:lstStyle/>
          <a:p>
            <a:r>
              <a:rPr lang="zh-CN" altLang="en-US" dirty="0"/>
              <a:t>时态属性存储架构</a:t>
            </a:r>
          </a:p>
        </p:txBody>
      </p:sp>
      <p:sp>
        <p:nvSpPr>
          <p:cNvPr id="3" name="内容占位符 2">
            <a:extLst>
              <a:ext uri="{FF2B5EF4-FFF2-40B4-BE49-F238E27FC236}">
                <a16:creationId xmlns:a16="http://schemas.microsoft.com/office/drawing/2014/main" id="{EBBD22F9-C701-4024-A0E3-5380FEF946E0}"/>
              </a:ext>
            </a:extLst>
          </p:cNvPr>
          <p:cNvSpPr>
            <a:spLocks noGrp="1"/>
          </p:cNvSpPr>
          <p:nvPr>
            <p:ph idx="1"/>
          </p:nvPr>
        </p:nvSpPr>
        <p:spPr>
          <a:xfrm>
            <a:off x="180448" y="1249680"/>
            <a:ext cx="5140306" cy="5243193"/>
          </a:xfrm>
        </p:spPr>
        <p:txBody>
          <a:bodyPr>
            <a:normAutofit fontScale="62500" lnSpcReduction="20000"/>
          </a:bodyPr>
          <a:lstStyle/>
          <a:p>
            <a:pPr>
              <a:lnSpc>
                <a:spcPct val="110000"/>
              </a:lnSpc>
              <a:buFont typeface="Wingdings" panose="05000000000000000000" pitchFamily="2" charset="2"/>
              <a:buChar char="Ø"/>
            </a:pPr>
            <a:r>
              <a:rPr lang="zh-CN" altLang="en-US" b="1" dirty="0"/>
              <a:t>设计目标（考虑特定数据写入</a:t>
            </a:r>
            <a:r>
              <a:rPr lang="en-US" altLang="zh-CN" b="1" dirty="0"/>
              <a:t>/</a:t>
            </a:r>
            <a:r>
              <a:rPr lang="zh-CN" altLang="en-US" b="1" dirty="0"/>
              <a:t>访问模式）</a:t>
            </a:r>
            <a:endParaRPr lang="en-US" altLang="zh-CN" b="1" dirty="0"/>
          </a:p>
          <a:p>
            <a:pPr lvl="1">
              <a:lnSpc>
                <a:spcPct val="110000"/>
              </a:lnSpc>
            </a:pPr>
            <a:r>
              <a:rPr lang="zh-CN" altLang="en-US" dirty="0"/>
              <a:t>减少写入和查询时的磁盘（随机）</a:t>
            </a:r>
            <a:r>
              <a:rPr lang="en-US" altLang="zh-CN" dirty="0"/>
              <a:t>IO</a:t>
            </a:r>
          </a:p>
          <a:p>
            <a:pPr lvl="1">
              <a:lnSpc>
                <a:spcPct val="110000"/>
              </a:lnSpc>
            </a:pPr>
            <a:r>
              <a:rPr lang="zh-CN" altLang="en-US" dirty="0"/>
              <a:t>减少存储大小</a:t>
            </a:r>
            <a:endParaRPr lang="en-US" altLang="zh-CN" dirty="0"/>
          </a:p>
          <a:p>
            <a:pPr>
              <a:lnSpc>
                <a:spcPct val="110000"/>
              </a:lnSpc>
            </a:pPr>
            <a:r>
              <a:rPr lang="zh-CN" altLang="en-US" dirty="0"/>
              <a:t>考虑</a:t>
            </a:r>
            <a:r>
              <a:rPr lang="en-US" altLang="zh-CN" dirty="0"/>
              <a:t>Access pattern</a:t>
            </a:r>
            <a:endParaRPr lang="zh-CN" altLang="en-US" dirty="0"/>
          </a:p>
          <a:p>
            <a:pPr lvl="1">
              <a:lnSpc>
                <a:spcPct val="110000"/>
              </a:lnSpc>
            </a:pPr>
            <a:r>
              <a:rPr lang="zh-CN" altLang="en-US" dirty="0"/>
              <a:t>文件按时间排序，且时间不相交</a:t>
            </a:r>
            <a:endParaRPr lang="en-US" altLang="zh-CN" dirty="0"/>
          </a:p>
          <a:p>
            <a:pPr>
              <a:lnSpc>
                <a:spcPct val="110000"/>
              </a:lnSpc>
            </a:pPr>
            <a:r>
              <a:rPr lang="zh-CN" altLang="en-US" dirty="0"/>
              <a:t>减少</a:t>
            </a:r>
            <a:r>
              <a:rPr lang="en-US" altLang="zh-CN" dirty="0"/>
              <a:t>IO</a:t>
            </a:r>
          </a:p>
          <a:p>
            <a:pPr lvl="1">
              <a:lnSpc>
                <a:spcPct val="110000"/>
              </a:lnSpc>
            </a:pPr>
            <a:r>
              <a:rPr lang="zh-CN" altLang="en-US" dirty="0"/>
              <a:t>数据先写内存，到一定大小后批量写磁盘</a:t>
            </a:r>
            <a:endParaRPr lang="en-US" altLang="zh-CN" dirty="0"/>
          </a:p>
          <a:p>
            <a:pPr lvl="1">
              <a:lnSpc>
                <a:spcPct val="110000"/>
              </a:lnSpc>
            </a:pPr>
            <a:r>
              <a:rPr lang="zh-CN" altLang="en-US" dirty="0"/>
              <a:t>不修改磁盘上的已有数据文件</a:t>
            </a:r>
            <a:endParaRPr lang="en-US" altLang="zh-CN" dirty="0"/>
          </a:p>
          <a:p>
            <a:pPr lvl="1">
              <a:lnSpc>
                <a:spcPct val="110000"/>
              </a:lnSpc>
            </a:pPr>
            <a:r>
              <a:rPr lang="en-US" altLang="zh-CN" dirty="0"/>
              <a:t>FILE</a:t>
            </a:r>
            <a:r>
              <a:rPr lang="zh-CN" altLang="en-US" dirty="0"/>
              <a:t>的修改全部写入</a:t>
            </a:r>
            <a:r>
              <a:rPr lang="en-US" altLang="zh-CN" dirty="0"/>
              <a:t>Buffer</a:t>
            </a:r>
            <a:r>
              <a:rPr lang="zh-CN" altLang="en-US" dirty="0"/>
              <a:t>（类似于日志）</a:t>
            </a:r>
            <a:endParaRPr lang="en-US" altLang="zh-CN" dirty="0"/>
          </a:p>
          <a:p>
            <a:pPr lvl="1">
              <a:lnSpc>
                <a:spcPct val="110000"/>
              </a:lnSpc>
            </a:pPr>
            <a:r>
              <a:rPr lang="en-US" altLang="zh-CN" dirty="0"/>
              <a:t>Buffer</a:t>
            </a:r>
            <a:r>
              <a:rPr lang="zh-CN" altLang="en-US" dirty="0"/>
              <a:t>达到一定大小后与</a:t>
            </a:r>
            <a:r>
              <a:rPr lang="en-US" altLang="zh-CN" dirty="0"/>
              <a:t>FILE</a:t>
            </a:r>
            <a:r>
              <a:rPr lang="zh-CN" altLang="en-US" dirty="0"/>
              <a:t>合并</a:t>
            </a:r>
            <a:endParaRPr lang="en-US" altLang="zh-CN" dirty="0"/>
          </a:p>
          <a:p>
            <a:pPr lvl="1">
              <a:lnSpc>
                <a:spcPct val="110000"/>
              </a:lnSpc>
            </a:pPr>
            <a:r>
              <a:rPr lang="en-US" altLang="zh-CN" dirty="0" err="1"/>
              <a:t>Memtable</a:t>
            </a:r>
            <a:r>
              <a:rPr lang="zh-CN" altLang="en-US" dirty="0"/>
              <a:t>写磁盘及</a:t>
            </a:r>
            <a:r>
              <a:rPr lang="en-US" altLang="zh-CN" dirty="0"/>
              <a:t>File</a:t>
            </a:r>
            <a:r>
              <a:rPr lang="zh-CN" altLang="en-US" dirty="0"/>
              <a:t>合并均由后台线程完成</a:t>
            </a:r>
            <a:endParaRPr lang="en-US" altLang="zh-CN" dirty="0"/>
          </a:p>
          <a:p>
            <a:pPr>
              <a:lnSpc>
                <a:spcPct val="110000"/>
              </a:lnSpc>
            </a:pPr>
            <a:r>
              <a:rPr lang="en-US" altLang="zh-CN" dirty="0"/>
              <a:t>AS</a:t>
            </a:r>
            <a:r>
              <a:rPr lang="zh-CN" altLang="en-US" dirty="0"/>
              <a:t>限制：</a:t>
            </a:r>
            <a:r>
              <a:rPr lang="en-US" altLang="zh-CN" dirty="0"/>
              <a:t>FILE</a:t>
            </a:r>
            <a:r>
              <a:rPr lang="zh-CN" altLang="en-US" dirty="0"/>
              <a:t>合并、打</a:t>
            </a:r>
            <a:r>
              <a:rPr lang="en-US" altLang="zh-CN" dirty="0"/>
              <a:t>Checkpoint</a:t>
            </a:r>
          </a:p>
          <a:p>
            <a:pPr>
              <a:lnSpc>
                <a:spcPct val="110000"/>
              </a:lnSpc>
            </a:pPr>
            <a:r>
              <a:rPr lang="zh-CN" altLang="en-US" dirty="0"/>
              <a:t>其他</a:t>
            </a:r>
            <a:endParaRPr lang="en-US" altLang="zh-CN" dirty="0"/>
          </a:p>
          <a:p>
            <a:pPr lvl="1">
              <a:lnSpc>
                <a:spcPct val="110000"/>
              </a:lnSpc>
            </a:pPr>
            <a:r>
              <a:rPr lang="zh-CN" altLang="en-US" dirty="0"/>
              <a:t>查询时需要联合查</a:t>
            </a:r>
            <a:r>
              <a:rPr lang="en-US" altLang="zh-CN" dirty="0"/>
              <a:t>FILE</a:t>
            </a:r>
            <a:r>
              <a:rPr lang="zh-CN" altLang="en-US" dirty="0"/>
              <a:t>、</a:t>
            </a:r>
            <a:r>
              <a:rPr lang="en-US" altLang="zh-CN" dirty="0"/>
              <a:t>Buffer</a:t>
            </a:r>
            <a:r>
              <a:rPr lang="zh-CN" altLang="en-US" dirty="0"/>
              <a:t>、</a:t>
            </a:r>
            <a:r>
              <a:rPr lang="en-US" altLang="zh-CN" dirty="0" err="1"/>
              <a:t>Memtable</a:t>
            </a:r>
            <a:endParaRPr lang="en-US" altLang="zh-CN" dirty="0"/>
          </a:p>
          <a:p>
            <a:pPr lvl="1">
              <a:lnSpc>
                <a:spcPct val="110000"/>
              </a:lnSpc>
            </a:pPr>
            <a:r>
              <a:rPr lang="en-US" altLang="zh-CN" dirty="0"/>
              <a:t>Index</a:t>
            </a:r>
            <a:r>
              <a:rPr lang="zh-CN" altLang="en-US" dirty="0"/>
              <a:t>可选，存储</a:t>
            </a:r>
            <a:r>
              <a:rPr lang="en-US" altLang="zh-CN" dirty="0"/>
              <a:t>Time Value</a:t>
            </a:r>
            <a:r>
              <a:rPr lang="zh-CN" altLang="en-US" dirty="0"/>
              <a:t>或</a:t>
            </a:r>
            <a:r>
              <a:rPr lang="en-US" altLang="zh-CN" dirty="0"/>
              <a:t>Temporal </a:t>
            </a:r>
            <a:r>
              <a:rPr lang="en-US" altLang="zh-CN" dirty="0" err="1"/>
              <a:t>Aggr</a:t>
            </a:r>
            <a:r>
              <a:rPr lang="en-US" altLang="zh-CN" dirty="0"/>
              <a:t> </a:t>
            </a:r>
            <a:r>
              <a:rPr lang="zh-CN" altLang="en-US" dirty="0"/>
              <a:t>索引</a:t>
            </a:r>
            <a:endParaRPr lang="en-US" altLang="zh-CN" dirty="0"/>
          </a:p>
          <a:p>
            <a:pPr lvl="2">
              <a:lnSpc>
                <a:spcPct val="110000"/>
              </a:lnSpc>
            </a:pPr>
            <a:r>
              <a:rPr lang="en-US" altLang="zh-CN" dirty="0"/>
              <a:t>Time Value</a:t>
            </a:r>
            <a:r>
              <a:rPr lang="zh-CN" altLang="en-US" dirty="0"/>
              <a:t>索引内容和</a:t>
            </a:r>
            <a:r>
              <a:rPr lang="en-US" altLang="zh-CN" dirty="0"/>
              <a:t>FILE</a:t>
            </a:r>
            <a:r>
              <a:rPr lang="zh-CN" altLang="en-US" dirty="0"/>
              <a:t>相同，但是另一种</a:t>
            </a:r>
            <a:r>
              <a:rPr lang="en-US" altLang="zh-CN" dirty="0"/>
              <a:t>AS</a:t>
            </a:r>
            <a:endParaRPr lang="zh-CN" altLang="en-US" dirty="0"/>
          </a:p>
          <a:p>
            <a:pPr lvl="1">
              <a:lnSpc>
                <a:spcPct val="110000"/>
              </a:lnSpc>
            </a:pPr>
            <a:r>
              <a:rPr lang="zh-CN" altLang="en-US" dirty="0"/>
              <a:t>点和边的时态属性分别放在两个时态属性存储</a:t>
            </a:r>
            <a:r>
              <a:rPr lang="en-US" altLang="zh-CN" dirty="0"/>
              <a:t>instance</a:t>
            </a:r>
            <a:endParaRPr lang="zh-CN" altLang="en-US" dirty="0"/>
          </a:p>
        </p:txBody>
      </p:sp>
      <p:sp>
        <p:nvSpPr>
          <p:cNvPr id="4" name="右箭头 11">
            <a:extLst>
              <a:ext uri="{FF2B5EF4-FFF2-40B4-BE49-F238E27FC236}">
                <a16:creationId xmlns:a16="http://schemas.microsoft.com/office/drawing/2014/main" id="{D815D0E7-DCB8-49F0-B944-3DDEC165209A}"/>
              </a:ext>
            </a:extLst>
          </p:cNvPr>
          <p:cNvSpPr/>
          <p:nvPr/>
        </p:nvSpPr>
        <p:spPr>
          <a:xfrm>
            <a:off x="5488586" y="4316066"/>
            <a:ext cx="3391636" cy="167161"/>
          </a:xfrm>
          <a:prstGeom prst="rightArrow">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5D0C137-C7CA-4FB7-9111-7063D155F75C}"/>
              </a:ext>
            </a:extLst>
          </p:cNvPr>
          <p:cNvSpPr/>
          <p:nvPr/>
        </p:nvSpPr>
        <p:spPr>
          <a:xfrm>
            <a:off x="5672152" y="4891697"/>
            <a:ext cx="655809" cy="2572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600" dirty="0"/>
              <a:t>FILE</a:t>
            </a:r>
            <a:endParaRPr lang="zh-CN" altLang="en-US" sz="1600" dirty="0"/>
          </a:p>
        </p:txBody>
      </p:sp>
      <p:sp>
        <p:nvSpPr>
          <p:cNvPr id="6" name="矩形 5">
            <a:extLst>
              <a:ext uri="{FF2B5EF4-FFF2-40B4-BE49-F238E27FC236}">
                <a16:creationId xmlns:a16="http://schemas.microsoft.com/office/drawing/2014/main" id="{D08D8F56-0C40-4E9F-8E71-E46B37B36D4C}"/>
              </a:ext>
            </a:extLst>
          </p:cNvPr>
          <p:cNvSpPr/>
          <p:nvPr/>
        </p:nvSpPr>
        <p:spPr>
          <a:xfrm>
            <a:off x="6829250" y="4891698"/>
            <a:ext cx="539206" cy="2572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200" dirty="0"/>
              <a:t>FILE</a:t>
            </a:r>
            <a:endParaRPr lang="zh-CN" altLang="en-US" sz="1200" dirty="0"/>
          </a:p>
        </p:txBody>
      </p:sp>
      <p:sp>
        <p:nvSpPr>
          <p:cNvPr id="7" name="矩形 6">
            <a:extLst>
              <a:ext uri="{FF2B5EF4-FFF2-40B4-BE49-F238E27FC236}">
                <a16:creationId xmlns:a16="http://schemas.microsoft.com/office/drawing/2014/main" id="{578F0572-8FD6-4ED7-903D-516127A82BD8}"/>
              </a:ext>
            </a:extLst>
          </p:cNvPr>
          <p:cNvSpPr/>
          <p:nvPr/>
        </p:nvSpPr>
        <p:spPr>
          <a:xfrm>
            <a:off x="8263990" y="4891698"/>
            <a:ext cx="655809" cy="25721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1600" dirty="0"/>
              <a:t>FILE</a:t>
            </a:r>
            <a:endParaRPr lang="zh-CN" altLang="en-US" sz="1600" dirty="0"/>
          </a:p>
        </p:txBody>
      </p:sp>
      <p:sp>
        <p:nvSpPr>
          <p:cNvPr id="8" name="平行四边形 7">
            <a:extLst>
              <a:ext uri="{FF2B5EF4-FFF2-40B4-BE49-F238E27FC236}">
                <a16:creationId xmlns:a16="http://schemas.microsoft.com/office/drawing/2014/main" id="{504A3F9D-3707-40F5-833B-50BB3BCBB05E}"/>
              </a:ext>
            </a:extLst>
          </p:cNvPr>
          <p:cNvSpPr/>
          <p:nvPr/>
        </p:nvSpPr>
        <p:spPr>
          <a:xfrm>
            <a:off x="5672152" y="4440946"/>
            <a:ext cx="944783" cy="442046"/>
          </a:xfrm>
          <a:prstGeom prst="parallelogram">
            <a:avLst>
              <a:gd name="adj" fmla="val 63396"/>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a:extLst>
              <a:ext uri="{FF2B5EF4-FFF2-40B4-BE49-F238E27FC236}">
                <a16:creationId xmlns:a16="http://schemas.microsoft.com/office/drawing/2014/main" id="{35E90D09-0D24-49EE-AD49-7491902432A0}"/>
              </a:ext>
            </a:extLst>
          </p:cNvPr>
          <p:cNvSpPr/>
          <p:nvPr/>
        </p:nvSpPr>
        <p:spPr>
          <a:xfrm rot="14669698">
            <a:off x="6635606" y="4430505"/>
            <a:ext cx="714178" cy="471823"/>
          </a:xfrm>
          <a:prstGeom prst="parallelogram">
            <a:avLst>
              <a:gd name="adj" fmla="val 47681"/>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平行四边形 9">
            <a:extLst>
              <a:ext uri="{FF2B5EF4-FFF2-40B4-BE49-F238E27FC236}">
                <a16:creationId xmlns:a16="http://schemas.microsoft.com/office/drawing/2014/main" id="{F33644BB-D066-4342-A704-0AD073A1D950}"/>
              </a:ext>
            </a:extLst>
          </p:cNvPr>
          <p:cNvSpPr/>
          <p:nvPr/>
        </p:nvSpPr>
        <p:spPr>
          <a:xfrm rot="3084504">
            <a:off x="7926411" y="4431764"/>
            <a:ext cx="930630" cy="467862"/>
          </a:xfrm>
          <a:prstGeom prst="parallelogram">
            <a:avLst>
              <a:gd name="adj" fmla="val 79773"/>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A16EE1A-8F3B-4A4D-A479-E3B2EC09DBB7}"/>
              </a:ext>
            </a:extLst>
          </p:cNvPr>
          <p:cNvSpPr txBox="1"/>
          <p:nvPr/>
        </p:nvSpPr>
        <p:spPr>
          <a:xfrm>
            <a:off x="8366882" y="4033755"/>
            <a:ext cx="676788" cy="369332"/>
          </a:xfrm>
          <a:prstGeom prst="rect">
            <a:avLst/>
          </a:prstGeom>
          <a:noFill/>
        </p:spPr>
        <p:txBody>
          <a:bodyPr wrap="none" rtlCol="0">
            <a:spAutoFit/>
          </a:bodyPr>
          <a:lstStyle/>
          <a:p>
            <a:r>
              <a:rPr lang="en-US" altLang="zh-CN" dirty="0"/>
              <a:t>TIME</a:t>
            </a:r>
            <a:endParaRPr lang="zh-CN" altLang="en-US" dirty="0"/>
          </a:p>
        </p:txBody>
      </p:sp>
      <p:sp>
        <p:nvSpPr>
          <p:cNvPr id="12" name="矩形 11">
            <a:extLst>
              <a:ext uri="{FF2B5EF4-FFF2-40B4-BE49-F238E27FC236}">
                <a16:creationId xmlns:a16="http://schemas.microsoft.com/office/drawing/2014/main" id="{7E5FAB92-C220-4AAD-8A19-CDEDF494FE72}"/>
              </a:ext>
            </a:extLst>
          </p:cNvPr>
          <p:cNvSpPr/>
          <p:nvPr/>
        </p:nvSpPr>
        <p:spPr>
          <a:xfrm>
            <a:off x="5323839" y="2174240"/>
            <a:ext cx="3657599" cy="288106"/>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dirty="0">
                <a:solidFill>
                  <a:schemeClr val="tx1"/>
                </a:solidFill>
              </a:rPr>
              <a:t>时态属性存储</a:t>
            </a:r>
            <a:r>
              <a:rPr lang="en-US" altLang="zh-CN" dirty="0">
                <a:solidFill>
                  <a:schemeClr val="tx1"/>
                </a:solidFill>
              </a:rPr>
              <a:t>/</a:t>
            </a:r>
            <a:r>
              <a:rPr lang="zh-CN" altLang="en-US" dirty="0">
                <a:solidFill>
                  <a:schemeClr val="tx1"/>
                </a:solidFill>
              </a:rPr>
              <a:t>索引管理器</a:t>
            </a:r>
          </a:p>
        </p:txBody>
      </p:sp>
      <p:sp>
        <p:nvSpPr>
          <p:cNvPr id="13" name="矩形 12">
            <a:extLst>
              <a:ext uri="{FF2B5EF4-FFF2-40B4-BE49-F238E27FC236}">
                <a16:creationId xmlns:a16="http://schemas.microsoft.com/office/drawing/2014/main" id="{AECBF9F7-13D3-4076-A951-59F241217CED}"/>
              </a:ext>
            </a:extLst>
          </p:cNvPr>
          <p:cNvSpPr/>
          <p:nvPr/>
        </p:nvSpPr>
        <p:spPr>
          <a:xfrm>
            <a:off x="5323840" y="2174240"/>
            <a:ext cx="3657600" cy="3810000"/>
          </a:xfrm>
          <a:prstGeom prst="rect">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14" name="箭头: 下 13">
            <a:extLst>
              <a:ext uri="{FF2B5EF4-FFF2-40B4-BE49-F238E27FC236}">
                <a16:creationId xmlns:a16="http://schemas.microsoft.com/office/drawing/2014/main" id="{B0B3FE55-D7BF-4BE2-BFF0-3D8771965D27}"/>
              </a:ext>
            </a:extLst>
          </p:cNvPr>
          <p:cNvSpPr/>
          <p:nvPr/>
        </p:nvSpPr>
        <p:spPr>
          <a:xfrm>
            <a:off x="6901423" y="1782860"/>
            <a:ext cx="502428" cy="308833"/>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5" name="箭头: 下 14">
            <a:extLst>
              <a:ext uri="{FF2B5EF4-FFF2-40B4-BE49-F238E27FC236}">
                <a16:creationId xmlns:a16="http://schemas.microsoft.com/office/drawing/2014/main" id="{7B7E9D62-686A-49B7-AF11-11AF5BFFCD63}"/>
              </a:ext>
            </a:extLst>
          </p:cNvPr>
          <p:cNvSpPr/>
          <p:nvPr/>
        </p:nvSpPr>
        <p:spPr>
          <a:xfrm>
            <a:off x="5656614" y="3139906"/>
            <a:ext cx="267124" cy="170688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7370CAFB-3891-4A32-807F-6BA22216A420}"/>
              </a:ext>
            </a:extLst>
          </p:cNvPr>
          <p:cNvSpPr txBox="1"/>
          <p:nvPr/>
        </p:nvSpPr>
        <p:spPr>
          <a:xfrm>
            <a:off x="6136975" y="6029151"/>
            <a:ext cx="2031325" cy="369332"/>
          </a:xfrm>
          <a:prstGeom prst="rect">
            <a:avLst/>
          </a:prstGeom>
          <a:noFill/>
        </p:spPr>
        <p:txBody>
          <a:bodyPr wrap="none" rtlCol="0">
            <a:spAutoFit/>
          </a:bodyPr>
          <a:lstStyle/>
          <a:p>
            <a:r>
              <a:rPr lang="zh-CN" altLang="en-US" dirty="0"/>
              <a:t>时态属性存储实例</a:t>
            </a:r>
          </a:p>
        </p:txBody>
      </p:sp>
      <p:sp>
        <p:nvSpPr>
          <p:cNvPr id="17" name="矩形 16">
            <a:extLst>
              <a:ext uri="{FF2B5EF4-FFF2-40B4-BE49-F238E27FC236}">
                <a16:creationId xmlns:a16="http://schemas.microsoft.com/office/drawing/2014/main" id="{15A26C7E-CFF5-418D-846C-7487FABFECB5}"/>
              </a:ext>
            </a:extLst>
          </p:cNvPr>
          <p:cNvSpPr/>
          <p:nvPr/>
        </p:nvSpPr>
        <p:spPr>
          <a:xfrm>
            <a:off x="5672152" y="5190150"/>
            <a:ext cx="655809" cy="2572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400" dirty="0"/>
              <a:t>Buffer</a:t>
            </a:r>
            <a:endParaRPr lang="zh-CN" altLang="en-US" sz="1400" dirty="0"/>
          </a:p>
        </p:txBody>
      </p:sp>
      <p:sp>
        <p:nvSpPr>
          <p:cNvPr id="18" name="矩形 17">
            <a:extLst>
              <a:ext uri="{FF2B5EF4-FFF2-40B4-BE49-F238E27FC236}">
                <a16:creationId xmlns:a16="http://schemas.microsoft.com/office/drawing/2014/main" id="{54B67C5B-A8BB-4F5B-B0E3-627D4D36ED8C}"/>
              </a:ext>
            </a:extLst>
          </p:cNvPr>
          <p:cNvSpPr/>
          <p:nvPr/>
        </p:nvSpPr>
        <p:spPr>
          <a:xfrm>
            <a:off x="5673773" y="5492280"/>
            <a:ext cx="655809" cy="2572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dirty="0"/>
              <a:t>Index</a:t>
            </a:r>
            <a:endParaRPr lang="zh-CN" altLang="en-US" sz="1400" dirty="0"/>
          </a:p>
        </p:txBody>
      </p:sp>
      <p:sp>
        <p:nvSpPr>
          <p:cNvPr id="19" name="矩形 18">
            <a:extLst>
              <a:ext uri="{FF2B5EF4-FFF2-40B4-BE49-F238E27FC236}">
                <a16:creationId xmlns:a16="http://schemas.microsoft.com/office/drawing/2014/main" id="{08DCB1D5-1907-4A25-90AD-C7D9101A57A9}"/>
              </a:ext>
            </a:extLst>
          </p:cNvPr>
          <p:cNvSpPr/>
          <p:nvPr/>
        </p:nvSpPr>
        <p:spPr>
          <a:xfrm>
            <a:off x="6829250" y="5186530"/>
            <a:ext cx="539206" cy="2572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050" dirty="0"/>
              <a:t>Buffer</a:t>
            </a:r>
            <a:endParaRPr lang="zh-CN" altLang="en-US" sz="1050" dirty="0"/>
          </a:p>
        </p:txBody>
      </p:sp>
      <p:sp>
        <p:nvSpPr>
          <p:cNvPr id="20" name="矩形 19">
            <a:extLst>
              <a:ext uri="{FF2B5EF4-FFF2-40B4-BE49-F238E27FC236}">
                <a16:creationId xmlns:a16="http://schemas.microsoft.com/office/drawing/2014/main" id="{D1E39542-5CCC-4F33-9C10-1D1FB619AEC1}"/>
              </a:ext>
            </a:extLst>
          </p:cNvPr>
          <p:cNvSpPr/>
          <p:nvPr/>
        </p:nvSpPr>
        <p:spPr>
          <a:xfrm>
            <a:off x="6829250" y="5490058"/>
            <a:ext cx="539206" cy="2572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100" dirty="0"/>
              <a:t>Index</a:t>
            </a:r>
            <a:endParaRPr lang="zh-CN" altLang="en-US" sz="1100" dirty="0"/>
          </a:p>
        </p:txBody>
      </p:sp>
      <p:sp>
        <p:nvSpPr>
          <p:cNvPr id="21" name="矩形 20">
            <a:extLst>
              <a:ext uri="{FF2B5EF4-FFF2-40B4-BE49-F238E27FC236}">
                <a16:creationId xmlns:a16="http://schemas.microsoft.com/office/drawing/2014/main" id="{5D1C5BC2-F795-48DD-AB03-F10D7B5B38ED}"/>
              </a:ext>
            </a:extLst>
          </p:cNvPr>
          <p:cNvSpPr/>
          <p:nvPr/>
        </p:nvSpPr>
        <p:spPr>
          <a:xfrm>
            <a:off x="8263990" y="5186529"/>
            <a:ext cx="655809" cy="25721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200" dirty="0"/>
              <a:t>Buffer</a:t>
            </a:r>
            <a:endParaRPr lang="zh-CN" altLang="en-US" sz="1200" dirty="0"/>
          </a:p>
        </p:txBody>
      </p:sp>
      <p:sp>
        <p:nvSpPr>
          <p:cNvPr id="22" name="矩形 21">
            <a:extLst>
              <a:ext uri="{FF2B5EF4-FFF2-40B4-BE49-F238E27FC236}">
                <a16:creationId xmlns:a16="http://schemas.microsoft.com/office/drawing/2014/main" id="{39AB1DCD-C7C4-4E11-8F4A-DEE3AE3ED350}"/>
              </a:ext>
            </a:extLst>
          </p:cNvPr>
          <p:cNvSpPr/>
          <p:nvPr/>
        </p:nvSpPr>
        <p:spPr>
          <a:xfrm>
            <a:off x="8263990" y="5490058"/>
            <a:ext cx="655809" cy="2572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dirty="0"/>
              <a:t>Index</a:t>
            </a:r>
            <a:endParaRPr lang="zh-CN" altLang="en-US" sz="1400" dirty="0"/>
          </a:p>
        </p:txBody>
      </p:sp>
      <p:sp>
        <p:nvSpPr>
          <p:cNvPr id="24" name="文本框 23">
            <a:extLst>
              <a:ext uri="{FF2B5EF4-FFF2-40B4-BE49-F238E27FC236}">
                <a16:creationId xmlns:a16="http://schemas.microsoft.com/office/drawing/2014/main" id="{B911E5BB-64B7-49F2-A2BA-A3C54A73C061}"/>
              </a:ext>
            </a:extLst>
          </p:cNvPr>
          <p:cNvSpPr txBox="1"/>
          <p:nvPr/>
        </p:nvSpPr>
        <p:spPr>
          <a:xfrm>
            <a:off x="6969" y="6492874"/>
            <a:ext cx="5006499" cy="369332"/>
          </a:xfrm>
          <a:prstGeom prst="rect">
            <a:avLst/>
          </a:prstGeom>
          <a:noFill/>
        </p:spPr>
        <p:txBody>
          <a:bodyPr wrap="none" rtlCol="0">
            <a:spAutoFit/>
          </a:bodyPr>
          <a:lstStyle/>
          <a:p>
            <a:r>
              <a:rPr lang="zh-CN" altLang="en-US" dirty="0"/>
              <a:t>借鉴了</a:t>
            </a:r>
            <a:r>
              <a:rPr lang="en-US" altLang="zh-CN" dirty="0"/>
              <a:t>Level DB</a:t>
            </a:r>
            <a:r>
              <a:rPr lang="zh-CN" altLang="en-US" dirty="0"/>
              <a:t>、</a:t>
            </a:r>
            <a:r>
              <a:rPr lang="en-US" altLang="zh-CN" dirty="0"/>
              <a:t>Cassandra</a:t>
            </a:r>
            <a:r>
              <a:rPr lang="zh-CN" altLang="en-US" dirty="0"/>
              <a:t>等存储系统的特点</a:t>
            </a:r>
            <a:endParaRPr lang="en-US" altLang="zh-CN" dirty="0"/>
          </a:p>
        </p:txBody>
      </p:sp>
      <p:cxnSp>
        <p:nvCxnSpPr>
          <p:cNvPr id="26" name="直接箭头连接符 25">
            <a:extLst>
              <a:ext uri="{FF2B5EF4-FFF2-40B4-BE49-F238E27FC236}">
                <a16:creationId xmlns:a16="http://schemas.microsoft.com/office/drawing/2014/main" id="{064BE8C1-52C0-463F-AA08-C66B61F79689}"/>
              </a:ext>
            </a:extLst>
          </p:cNvPr>
          <p:cNvCxnSpPr/>
          <p:nvPr/>
        </p:nvCxnSpPr>
        <p:spPr>
          <a:xfrm flipV="1">
            <a:off x="5923738" y="3139906"/>
            <a:ext cx="0" cy="11761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任意多边形: 形状 30">
            <a:extLst>
              <a:ext uri="{FF2B5EF4-FFF2-40B4-BE49-F238E27FC236}">
                <a16:creationId xmlns:a16="http://schemas.microsoft.com/office/drawing/2014/main" id="{45F1FCA0-CECC-405C-BE5D-9E58B23EF1A4}"/>
              </a:ext>
            </a:extLst>
          </p:cNvPr>
          <p:cNvSpPr/>
          <p:nvPr/>
        </p:nvSpPr>
        <p:spPr>
          <a:xfrm>
            <a:off x="6073913" y="3261786"/>
            <a:ext cx="2292955" cy="993637"/>
          </a:xfrm>
          <a:custGeom>
            <a:avLst/>
            <a:gdLst>
              <a:gd name="connsiteX0" fmla="*/ 0 w 2113280"/>
              <a:gd name="connsiteY0" fmla="*/ 0 h 965200"/>
              <a:gd name="connsiteX1" fmla="*/ 2113280 w 2113280"/>
              <a:gd name="connsiteY1" fmla="*/ 965200 h 965200"/>
              <a:gd name="connsiteX0" fmla="*/ 0 w 2113280"/>
              <a:gd name="connsiteY0" fmla="*/ 0 h 965200"/>
              <a:gd name="connsiteX1" fmla="*/ 366819 w 2113280"/>
              <a:gd name="connsiteY1" fmla="*/ 848340 h 965200"/>
              <a:gd name="connsiteX2" fmla="*/ 2113280 w 2113280"/>
              <a:gd name="connsiteY2" fmla="*/ 965200 h 965200"/>
              <a:gd name="connsiteX0" fmla="*/ 0 w 2113280"/>
              <a:gd name="connsiteY0" fmla="*/ 0 h 965200"/>
              <a:gd name="connsiteX1" fmla="*/ 778829 w 2113280"/>
              <a:gd name="connsiteY1" fmla="*/ 769386 h 965200"/>
              <a:gd name="connsiteX2" fmla="*/ 2113280 w 2113280"/>
              <a:gd name="connsiteY2" fmla="*/ 965200 h 965200"/>
              <a:gd name="connsiteX0" fmla="*/ 0 w 2113280"/>
              <a:gd name="connsiteY0" fmla="*/ 0 h 965200"/>
              <a:gd name="connsiteX1" fmla="*/ 835013 w 2113280"/>
              <a:gd name="connsiteY1" fmla="*/ 749648 h 965200"/>
              <a:gd name="connsiteX2" fmla="*/ 2113280 w 2113280"/>
              <a:gd name="connsiteY2" fmla="*/ 965200 h 965200"/>
              <a:gd name="connsiteX0" fmla="*/ 0 w 2113280"/>
              <a:gd name="connsiteY0" fmla="*/ 0 h 965200"/>
              <a:gd name="connsiteX1" fmla="*/ 835013 w 2113280"/>
              <a:gd name="connsiteY1" fmla="*/ 749648 h 965200"/>
              <a:gd name="connsiteX2" fmla="*/ 2113280 w 2113280"/>
              <a:gd name="connsiteY2" fmla="*/ 965200 h 965200"/>
              <a:gd name="connsiteX0" fmla="*/ 0 w 2113280"/>
              <a:gd name="connsiteY0" fmla="*/ 0 h 965200"/>
              <a:gd name="connsiteX1" fmla="*/ 835013 w 2113280"/>
              <a:gd name="connsiteY1" fmla="*/ 749648 h 965200"/>
              <a:gd name="connsiteX2" fmla="*/ 2113280 w 2113280"/>
              <a:gd name="connsiteY2" fmla="*/ 965200 h 965200"/>
              <a:gd name="connsiteX0" fmla="*/ 0 w 2113280"/>
              <a:gd name="connsiteY0" fmla="*/ 0 h 965200"/>
              <a:gd name="connsiteX1" fmla="*/ 835013 w 2113280"/>
              <a:gd name="connsiteY1" fmla="*/ 749648 h 965200"/>
              <a:gd name="connsiteX2" fmla="*/ 2113280 w 2113280"/>
              <a:gd name="connsiteY2" fmla="*/ 965200 h 965200"/>
              <a:gd name="connsiteX0" fmla="*/ 0 w 2113280"/>
              <a:gd name="connsiteY0" fmla="*/ 0 h 965200"/>
              <a:gd name="connsiteX1" fmla="*/ 835013 w 2113280"/>
              <a:gd name="connsiteY1" fmla="*/ 749648 h 965200"/>
              <a:gd name="connsiteX2" fmla="*/ 2113280 w 2113280"/>
              <a:gd name="connsiteY2" fmla="*/ 965200 h 965200"/>
            </a:gdLst>
            <a:ahLst/>
            <a:cxnLst>
              <a:cxn ang="0">
                <a:pos x="connsiteX0" y="connsiteY0"/>
              </a:cxn>
              <a:cxn ang="0">
                <a:pos x="connsiteX1" y="connsiteY1"/>
              </a:cxn>
              <a:cxn ang="0">
                <a:pos x="connsiteX2" y="connsiteY2"/>
              </a:cxn>
            </a:cxnLst>
            <a:rect l="l" t="t" r="r" b="b"/>
            <a:pathLst>
              <a:path w="2113280" h="965200">
                <a:moveTo>
                  <a:pt x="0" y="0"/>
                </a:moveTo>
                <a:cubicBezTo>
                  <a:pt x="432960" y="94511"/>
                  <a:pt x="368432" y="554406"/>
                  <a:pt x="835013" y="749648"/>
                </a:cubicBezTo>
                <a:cubicBezTo>
                  <a:pt x="1371559" y="938761"/>
                  <a:pt x="1855893" y="944880"/>
                  <a:pt x="2113280" y="965200"/>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dirty="0">
                <a:solidFill>
                  <a:schemeClr val="tx1"/>
                </a:solidFill>
              </a:rPr>
              <a:t>访问频繁程度</a:t>
            </a:r>
          </a:p>
        </p:txBody>
      </p:sp>
      <p:sp>
        <p:nvSpPr>
          <p:cNvPr id="32" name="文本框 31">
            <a:extLst>
              <a:ext uri="{FF2B5EF4-FFF2-40B4-BE49-F238E27FC236}">
                <a16:creationId xmlns:a16="http://schemas.microsoft.com/office/drawing/2014/main" id="{2DB4DE93-A6C9-4407-81CC-882D78258CFC}"/>
              </a:ext>
            </a:extLst>
          </p:cNvPr>
          <p:cNvSpPr txBox="1"/>
          <p:nvPr/>
        </p:nvSpPr>
        <p:spPr>
          <a:xfrm>
            <a:off x="7469386" y="4432644"/>
            <a:ext cx="415498" cy="369332"/>
          </a:xfrm>
          <a:prstGeom prst="rect">
            <a:avLst/>
          </a:prstGeom>
          <a:noFill/>
        </p:spPr>
        <p:txBody>
          <a:bodyPr wrap="none" rtlCol="0">
            <a:spAutoFit/>
          </a:bodyPr>
          <a:lstStyle/>
          <a:p>
            <a:r>
              <a:rPr lang="en-US" altLang="zh-CN" dirty="0"/>
              <a:t>…</a:t>
            </a:r>
            <a:endParaRPr lang="zh-CN" altLang="en-US" dirty="0"/>
          </a:p>
        </p:txBody>
      </p:sp>
      <p:sp>
        <p:nvSpPr>
          <p:cNvPr id="33" name="矩形: 圆角 32">
            <a:extLst>
              <a:ext uri="{FF2B5EF4-FFF2-40B4-BE49-F238E27FC236}">
                <a16:creationId xmlns:a16="http://schemas.microsoft.com/office/drawing/2014/main" id="{417B3640-239E-4244-A072-E126D7E46BB8}"/>
              </a:ext>
            </a:extLst>
          </p:cNvPr>
          <p:cNvSpPr/>
          <p:nvPr/>
        </p:nvSpPr>
        <p:spPr>
          <a:xfrm>
            <a:off x="5428055" y="2682034"/>
            <a:ext cx="1564640" cy="3954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Memtable</a:t>
            </a:r>
            <a:endParaRPr lang="zh-CN" altLang="en-US" dirty="0"/>
          </a:p>
        </p:txBody>
      </p:sp>
    </p:spTree>
    <p:extLst>
      <p:ext uri="{BB962C8B-B14F-4D97-AF65-F5344CB8AC3E}">
        <p14:creationId xmlns:p14="http://schemas.microsoft.com/office/powerpoint/2010/main" val="26610607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270000"/>
          </a:xfrm>
        </p:spPr>
        <p:txBody>
          <a:bodyPr>
            <a:normAutofit fontScale="90000"/>
          </a:bodyPr>
          <a:lstStyle/>
          <a:p>
            <a:r>
              <a:rPr lang="zh-CN" altLang="en-US" dirty="0"/>
              <a:t>存储文件结构</a:t>
            </a:r>
            <a:r>
              <a:rPr lang="en-US" altLang="zh-CN" dirty="0"/>
              <a:t>&amp;</a:t>
            </a:r>
            <a:br>
              <a:rPr lang="en-US" altLang="zh-CN" dirty="0"/>
            </a:br>
            <a:r>
              <a:rPr lang="zh-CN" altLang="en-US" dirty="0"/>
              <a:t>存储</a:t>
            </a:r>
            <a:r>
              <a:rPr lang="en-US" altLang="zh-CN" dirty="0"/>
              <a:t>AS</a:t>
            </a:r>
            <a:r>
              <a:rPr lang="zh-CN" altLang="en-US" dirty="0"/>
              <a:t>时空复杂度分析（略）</a:t>
            </a:r>
          </a:p>
        </p:txBody>
      </p:sp>
      <p:sp>
        <p:nvSpPr>
          <p:cNvPr id="3" name="内容占位符 2"/>
          <p:cNvSpPr>
            <a:spLocks noGrp="1"/>
          </p:cNvSpPr>
          <p:nvPr>
            <p:ph idx="1"/>
          </p:nvPr>
        </p:nvSpPr>
        <p:spPr/>
        <p:txBody>
          <a:bodyPr>
            <a:normAutofit/>
          </a:bodyPr>
          <a:lstStyle/>
          <a:p>
            <a:pPr>
              <a:lnSpc>
                <a:spcPct val="150000"/>
              </a:lnSpc>
            </a:pPr>
            <a:endParaRPr lang="en-US" altLang="zh-CN" dirty="0"/>
          </a:p>
        </p:txBody>
      </p:sp>
    </p:spTree>
    <p:extLst>
      <p:ext uri="{BB962C8B-B14F-4D97-AF65-F5344CB8AC3E}">
        <p14:creationId xmlns:p14="http://schemas.microsoft.com/office/powerpoint/2010/main" val="4212920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14961" y="0"/>
            <a:ext cx="3992879" cy="1012785"/>
          </a:xfrm>
        </p:spPr>
        <p:txBody>
          <a:bodyPr>
            <a:normAutofit fontScale="90000"/>
          </a:bodyPr>
          <a:lstStyle/>
          <a:p>
            <a:r>
              <a:rPr lang="en-US" altLang="zh-CN" dirty="0"/>
              <a:t>Time Value Index</a:t>
            </a:r>
            <a:br>
              <a:rPr lang="en-US" altLang="zh-CN" dirty="0"/>
            </a:br>
            <a:r>
              <a:rPr lang="en-US" altLang="zh-CN" sz="2700" dirty="0"/>
              <a:t>Secondary access structure</a:t>
            </a:r>
            <a:endParaRPr lang="zh-CN" altLang="en-US" dirty="0"/>
          </a:p>
        </p:txBody>
      </p:sp>
      <p:sp>
        <p:nvSpPr>
          <p:cNvPr id="3" name="内容占位符 2"/>
          <p:cNvSpPr>
            <a:spLocks noGrp="1"/>
          </p:cNvSpPr>
          <p:nvPr>
            <p:ph idx="1"/>
          </p:nvPr>
        </p:nvSpPr>
        <p:spPr>
          <a:xfrm>
            <a:off x="314961" y="1012784"/>
            <a:ext cx="8514078" cy="5327056"/>
          </a:xfrm>
        </p:spPr>
        <p:txBody>
          <a:bodyPr>
            <a:normAutofit fontScale="92500" lnSpcReduction="20000"/>
          </a:bodyPr>
          <a:lstStyle/>
          <a:p>
            <a:pPr>
              <a:lnSpc>
                <a:spcPct val="110000"/>
              </a:lnSpc>
            </a:pPr>
            <a:r>
              <a:rPr lang="zh-CN" altLang="en-US" dirty="0"/>
              <a:t>查询需求</a:t>
            </a:r>
          </a:p>
          <a:p>
            <a:pPr lvl="1">
              <a:lnSpc>
                <a:spcPct val="110000"/>
              </a:lnSpc>
            </a:pPr>
            <a:r>
              <a:rPr lang="en-US" altLang="zh-CN" dirty="0"/>
              <a:t>In</a:t>
            </a:r>
            <a:r>
              <a:rPr lang="zh-CN" altLang="en-US" dirty="0"/>
              <a:t>：</a:t>
            </a:r>
            <a:r>
              <a:rPr lang="en-US" altLang="zh-CN" dirty="0"/>
              <a:t>entity</a:t>
            </a:r>
            <a:r>
              <a:rPr lang="zh-CN" altLang="en-US" dirty="0"/>
              <a:t>，时态属性名，时间，值。</a:t>
            </a:r>
          </a:p>
          <a:p>
            <a:pPr lvl="1">
              <a:lnSpc>
                <a:spcPct val="110000"/>
              </a:lnSpc>
            </a:pPr>
            <a:r>
              <a:rPr lang="en-US" altLang="zh-CN" dirty="0"/>
              <a:t>Out: (entity id, start time, end time, value)</a:t>
            </a:r>
            <a:r>
              <a:rPr lang="zh-CN" altLang="en-US" dirty="0"/>
              <a:t>列表</a:t>
            </a:r>
            <a:endParaRPr lang="en-US" altLang="zh-CN" dirty="0"/>
          </a:p>
          <a:p>
            <a:pPr lvl="1">
              <a:lnSpc>
                <a:spcPct val="110000"/>
              </a:lnSpc>
            </a:pPr>
            <a:r>
              <a:rPr lang="en-US" altLang="zh-CN" dirty="0"/>
              <a:t>Example</a:t>
            </a:r>
          </a:p>
          <a:p>
            <a:pPr lvl="2">
              <a:lnSpc>
                <a:spcPct val="110000"/>
              </a:lnSpc>
            </a:pPr>
            <a:r>
              <a:rPr lang="zh-CN" altLang="en-US" dirty="0"/>
              <a:t>早晨</a:t>
            </a:r>
            <a:r>
              <a:rPr lang="en-US" altLang="zh-CN" dirty="0"/>
              <a:t>8</a:t>
            </a:r>
            <a:r>
              <a:rPr lang="zh-CN" altLang="en-US" dirty="0"/>
              <a:t>点拥堵的道路列表</a:t>
            </a:r>
          </a:p>
          <a:p>
            <a:pPr lvl="2">
              <a:lnSpc>
                <a:spcPct val="110000"/>
              </a:lnSpc>
            </a:pPr>
            <a:r>
              <a:rPr lang="zh-CN" altLang="en-US" dirty="0"/>
              <a:t>查学院路过去</a:t>
            </a:r>
            <a:r>
              <a:rPr lang="en-US" altLang="zh-CN" dirty="0"/>
              <a:t>100</a:t>
            </a:r>
            <a:r>
              <a:rPr lang="zh-CN" altLang="en-US" dirty="0"/>
              <a:t>小时何时处于拥堵状态</a:t>
            </a:r>
          </a:p>
          <a:p>
            <a:pPr>
              <a:lnSpc>
                <a:spcPct val="110000"/>
              </a:lnSpc>
            </a:pPr>
            <a:r>
              <a:rPr lang="zh-CN" altLang="en-US" dirty="0"/>
              <a:t>问题分析</a:t>
            </a:r>
          </a:p>
          <a:p>
            <a:pPr lvl="1">
              <a:lnSpc>
                <a:spcPct val="110000"/>
              </a:lnSpc>
            </a:pPr>
            <a:r>
              <a:rPr lang="zh-CN" altLang="en-US" dirty="0"/>
              <a:t>查询条件中可能有</a:t>
            </a:r>
            <a:r>
              <a:rPr lang="en-US" altLang="zh-CN" dirty="0"/>
              <a:t>entity, time, value</a:t>
            </a:r>
            <a:r>
              <a:rPr lang="zh-CN" altLang="en-US" dirty="0"/>
              <a:t>三类条件中任意</a:t>
            </a:r>
            <a:r>
              <a:rPr lang="en-US" altLang="zh-CN" dirty="0"/>
              <a:t>1~3</a:t>
            </a:r>
            <a:r>
              <a:rPr lang="zh-CN" altLang="en-US" dirty="0"/>
              <a:t>种</a:t>
            </a:r>
            <a:endParaRPr lang="en-US" altLang="zh-CN" dirty="0">
              <a:sym typeface="Wingdings" panose="05000000000000000000" pitchFamily="2" charset="2"/>
            </a:endParaRPr>
          </a:p>
          <a:p>
            <a:pPr lvl="2">
              <a:lnSpc>
                <a:spcPct val="110000"/>
              </a:lnSpc>
            </a:pPr>
            <a:r>
              <a:rPr lang="zh-CN" altLang="en-US" dirty="0">
                <a:sym typeface="Wingdings" panose="05000000000000000000" pitchFamily="2" charset="2"/>
              </a:rPr>
              <a:t>考虑多维索引</a:t>
            </a:r>
            <a:endParaRPr lang="en-US" altLang="zh-CN" dirty="0">
              <a:sym typeface="Wingdings" panose="05000000000000000000" pitchFamily="2" charset="2"/>
            </a:endParaRPr>
          </a:p>
          <a:p>
            <a:pPr lvl="3">
              <a:lnSpc>
                <a:spcPct val="110000"/>
              </a:lnSpc>
            </a:pPr>
            <a:r>
              <a:rPr lang="en-US" altLang="zh-CN" dirty="0"/>
              <a:t>R Tree</a:t>
            </a:r>
          </a:p>
          <a:p>
            <a:pPr lvl="3">
              <a:lnSpc>
                <a:spcPct val="110000"/>
              </a:lnSpc>
            </a:pPr>
            <a:r>
              <a:rPr lang="en-US" altLang="zh-CN" dirty="0"/>
              <a:t>MVBT</a:t>
            </a:r>
          </a:p>
          <a:p>
            <a:pPr lvl="3">
              <a:lnSpc>
                <a:spcPct val="110000"/>
              </a:lnSpc>
            </a:pPr>
            <a:r>
              <a:rPr lang="en-US" altLang="zh-CN" dirty="0"/>
              <a:t>KD Tree</a:t>
            </a:r>
          </a:p>
          <a:p>
            <a:pPr lvl="3">
              <a:lnSpc>
                <a:spcPct val="110000"/>
              </a:lnSpc>
            </a:pPr>
            <a:r>
              <a:rPr lang="zh-CN" altLang="en-US" dirty="0"/>
              <a:t>两层</a:t>
            </a:r>
            <a:r>
              <a:rPr lang="en-US" altLang="zh-CN" dirty="0"/>
              <a:t>B Tree</a:t>
            </a:r>
          </a:p>
          <a:p>
            <a:pPr lvl="2">
              <a:lnSpc>
                <a:spcPct val="110000"/>
              </a:lnSpc>
            </a:pPr>
            <a:r>
              <a:rPr lang="zh-CN" altLang="en-US" dirty="0"/>
              <a:t>其他现有时态索引？只针对时间条件</a:t>
            </a:r>
            <a:r>
              <a:rPr lang="en-US" altLang="zh-CN" dirty="0"/>
              <a:t>or</a:t>
            </a:r>
            <a:r>
              <a:rPr lang="zh-CN" altLang="en-US" dirty="0"/>
              <a:t>用于其他操作 </a:t>
            </a:r>
            <a:r>
              <a:rPr lang="en-US" altLang="zh-CN" dirty="0">
                <a:solidFill>
                  <a:srgbClr val="FF0000"/>
                </a:solidFill>
              </a:rPr>
              <a:t>*</a:t>
            </a:r>
          </a:p>
          <a:p>
            <a:pPr lvl="1">
              <a:lnSpc>
                <a:spcPct val="110000"/>
              </a:lnSpc>
            </a:pPr>
            <a:r>
              <a:rPr lang="zh-CN" altLang="en-US" dirty="0"/>
              <a:t>少量可枚举状态 </a:t>
            </a:r>
            <a:r>
              <a:rPr lang="en-US" altLang="zh-CN" dirty="0">
                <a:sym typeface="Wingdings" panose="05000000000000000000" pitchFamily="2" charset="2"/>
              </a:rPr>
              <a:t> </a:t>
            </a:r>
            <a:r>
              <a:rPr lang="zh-CN" altLang="en-US" dirty="0">
                <a:sym typeface="Wingdings" panose="05000000000000000000" pitchFamily="2" charset="2"/>
              </a:rPr>
              <a:t>位图</a:t>
            </a:r>
            <a:r>
              <a:rPr lang="en-US" altLang="zh-CN" dirty="0">
                <a:sym typeface="Wingdings" panose="05000000000000000000" pitchFamily="2" charset="2"/>
              </a:rPr>
              <a:t>or</a:t>
            </a:r>
            <a:r>
              <a:rPr lang="zh-CN" altLang="en-US" dirty="0">
                <a:sym typeface="Wingdings" panose="05000000000000000000" pitchFamily="2" charset="2"/>
              </a:rPr>
              <a:t>？</a:t>
            </a:r>
            <a:endParaRPr lang="en-US" altLang="zh-CN" dirty="0">
              <a:sym typeface="Wingdings" panose="05000000000000000000" pitchFamily="2" charset="2"/>
            </a:endParaRPr>
          </a:p>
        </p:txBody>
      </p:sp>
      <p:sp>
        <p:nvSpPr>
          <p:cNvPr id="11" name="文本框 10">
            <a:extLst>
              <a:ext uri="{FF2B5EF4-FFF2-40B4-BE49-F238E27FC236}">
                <a16:creationId xmlns:a16="http://schemas.microsoft.com/office/drawing/2014/main" id="{B55E8D8C-18BA-4905-9B25-971448C0B25E}"/>
              </a:ext>
            </a:extLst>
          </p:cNvPr>
          <p:cNvSpPr txBox="1"/>
          <p:nvPr/>
        </p:nvSpPr>
        <p:spPr>
          <a:xfrm>
            <a:off x="1" y="6581001"/>
            <a:ext cx="9143999" cy="27699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1200" dirty="0">
                <a:solidFill>
                  <a:srgbClr val="FF0000"/>
                </a:solidFill>
              </a:rPr>
              <a:t>*</a:t>
            </a:r>
            <a:r>
              <a:rPr lang="en-US" altLang="zh-CN" sz="1200" dirty="0"/>
              <a:t> </a:t>
            </a:r>
            <a:r>
              <a:rPr lang="en-US" altLang="zh-CN" sz="1200" dirty="0" err="1"/>
              <a:t>Salzberg</a:t>
            </a:r>
            <a:r>
              <a:rPr lang="en-US" altLang="zh-CN" sz="1200" dirty="0"/>
              <a:t>, Betty, </a:t>
            </a:r>
            <a:r>
              <a:rPr lang="en-US" altLang="zh-CN" sz="1200" dirty="0" err="1"/>
              <a:t>Vassilis</a:t>
            </a:r>
            <a:r>
              <a:rPr lang="en-US" altLang="zh-CN" sz="1200" dirty="0"/>
              <a:t> J. </a:t>
            </a:r>
            <a:r>
              <a:rPr lang="en-US" altLang="zh-CN" sz="1200" dirty="0" err="1"/>
              <a:t>Tsotras</a:t>
            </a:r>
            <a:r>
              <a:rPr lang="en-US" altLang="zh-CN" sz="1200" dirty="0"/>
              <a:t>. Comparison of Access Methods for Time-Evolving Data. </a:t>
            </a:r>
            <a:r>
              <a:rPr lang="en-US" altLang="zh-CN" sz="1200" i="1" dirty="0"/>
              <a:t>ACM Computing Surveys</a:t>
            </a:r>
            <a:endParaRPr lang="zh-CN" altLang="en-US" sz="1200" dirty="0"/>
          </a:p>
        </p:txBody>
      </p:sp>
    </p:spTree>
    <p:extLst>
      <p:ext uri="{BB962C8B-B14F-4D97-AF65-F5344CB8AC3E}">
        <p14:creationId xmlns:p14="http://schemas.microsoft.com/office/powerpoint/2010/main" val="3345208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47235F00-00FA-45BB-8FC8-4D23F83872FB}"/>
              </a:ext>
            </a:extLst>
          </p:cNvPr>
          <p:cNvSpPr/>
          <p:nvPr/>
        </p:nvSpPr>
        <p:spPr>
          <a:xfrm>
            <a:off x="609601" y="4982339"/>
            <a:ext cx="4529349" cy="7855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3"/>
          <a:srcRect l="2132" t="3010" r="3333" b="8500"/>
          <a:stretch/>
        </p:blipFill>
        <p:spPr>
          <a:xfrm>
            <a:off x="5966298" y="852083"/>
            <a:ext cx="3177702" cy="1673158"/>
          </a:xfrm>
          <a:prstGeom prst="rect">
            <a:avLst/>
          </a:prstGeom>
        </p:spPr>
      </p:pic>
      <p:pic>
        <p:nvPicPr>
          <p:cNvPr id="8" name="图片 7"/>
          <p:cNvPicPr>
            <a:picLocks noChangeAspect="1"/>
          </p:cNvPicPr>
          <p:nvPr/>
        </p:nvPicPr>
        <p:blipFill rotWithShape="1">
          <a:blip r:embed="rId4"/>
          <a:srcRect l="6663" t="2702" r="26492" b="4836"/>
          <a:stretch/>
        </p:blipFill>
        <p:spPr>
          <a:xfrm>
            <a:off x="5297528" y="3892240"/>
            <a:ext cx="3811791" cy="2965760"/>
          </a:xfrm>
          <a:prstGeom prst="rect">
            <a:avLst/>
          </a:prstGeom>
        </p:spPr>
      </p:pic>
      <p:sp>
        <p:nvSpPr>
          <p:cNvPr id="2" name="标题 1"/>
          <p:cNvSpPr>
            <a:spLocks noGrp="1"/>
          </p:cNvSpPr>
          <p:nvPr>
            <p:ph type="title"/>
          </p:nvPr>
        </p:nvSpPr>
        <p:spPr>
          <a:xfrm>
            <a:off x="314961" y="0"/>
            <a:ext cx="3992879" cy="1012785"/>
          </a:xfrm>
        </p:spPr>
        <p:txBody>
          <a:bodyPr>
            <a:normAutofit fontScale="90000"/>
          </a:bodyPr>
          <a:lstStyle/>
          <a:p>
            <a:r>
              <a:rPr lang="en-US" altLang="zh-CN" dirty="0"/>
              <a:t>Time Value Index</a:t>
            </a:r>
            <a:br>
              <a:rPr lang="en-US" altLang="zh-CN" dirty="0"/>
            </a:br>
            <a:r>
              <a:rPr lang="en-US" altLang="zh-CN" sz="2700" dirty="0"/>
              <a:t>Secondary access structure</a:t>
            </a:r>
            <a:endParaRPr lang="zh-CN" altLang="en-US" dirty="0"/>
          </a:p>
        </p:txBody>
      </p:sp>
      <p:sp>
        <p:nvSpPr>
          <p:cNvPr id="3" name="内容占位符 2"/>
          <p:cNvSpPr>
            <a:spLocks noGrp="1"/>
          </p:cNvSpPr>
          <p:nvPr>
            <p:ph idx="1"/>
          </p:nvPr>
        </p:nvSpPr>
        <p:spPr>
          <a:xfrm>
            <a:off x="69345" y="1158241"/>
            <a:ext cx="6676895" cy="3200399"/>
          </a:xfrm>
        </p:spPr>
        <p:txBody>
          <a:bodyPr>
            <a:normAutofit fontScale="85000" lnSpcReduction="20000"/>
          </a:bodyPr>
          <a:lstStyle/>
          <a:p>
            <a:pPr>
              <a:lnSpc>
                <a:spcPct val="110000"/>
              </a:lnSpc>
            </a:pPr>
            <a:r>
              <a:rPr lang="en-US" altLang="zh-CN" dirty="0"/>
              <a:t>entry</a:t>
            </a:r>
            <a:r>
              <a:rPr lang="zh-CN" altLang="en-US" dirty="0"/>
              <a:t>映射至高维的问题</a:t>
            </a:r>
            <a:endParaRPr lang="en-US" altLang="zh-CN" dirty="0"/>
          </a:p>
          <a:p>
            <a:pPr lvl="1">
              <a:lnSpc>
                <a:spcPct val="110000"/>
              </a:lnSpc>
            </a:pPr>
            <a:r>
              <a:rPr lang="en-US" altLang="zh-CN" dirty="0"/>
              <a:t>(start time, value) </a:t>
            </a:r>
            <a:r>
              <a:rPr lang="zh-CN" altLang="en-US" dirty="0"/>
              <a:t>映射至二维空间为线</a:t>
            </a:r>
            <a:endParaRPr lang="en-US" altLang="zh-CN" dirty="0"/>
          </a:p>
          <a:p>
            <a:pPr lvl="1">
              <a:lnSpc>
                <a:spcPct val="110000"/>
              </a:lnSpc>
            </a:pPr>
            <a:r>
              <a:rPr lang="zh-CN" altLang="en-US" dirty="0"/>
              <a:t>线段的索引问题？</a:t>
            </a:r>
            <a:r>
              <a:rPr lang="en-US" altLang="zh-CN" dirty="0"/>
              <a:t>interval tree</a:t>
            </a:r>
            <a:r>
              <a:rPr lang="zh-CN" altLang="en-US" dirty="0"/>
              <a:t>？</a:t>
            </a:r>
            <a:endParaRPr lang="en-US" altLang="zh-CN" dirty="0"/>
          </a:p>
          <a:p>
            <a:pPr lvl="1">
              <a:lnSpc>
                <a:spcPct val="110000"/>
              </a:lnSpc>
            </a:pPr>
            <a:r>
              <a:rPr lang="en-US" altLang="zh-CN" dirty="0"/>
              <a:t>entry</a:t>
            </a:r>
            <a:r>
              <a:rPr lang="zh-CN" altLang="en-US" dirty="0"/>
              <a:t>重构</a:t>
            </a:r>
            <a:endParaRPr lang="en-US" altLang="zh-CN" dirty="0"/>
          </a:p>
          <a:p>
            <a:pPr lvl="2">
              <a:lnSpc>
                <a:spcPct val="110000"/>
              </a:lnSpc>
            </a:pPr>
            <a:r>
              <a:rPr lang="en-US" altLang="zh-CN" dirty="0"/>
              <a:t>(entity id, property key, start time, end time, value)</a:t>
            </a:r>
            <a:endParaRPr lang="zh-CN" altLang="en-US" dirty="0"/>
          </a:p>
          <a:p>
            <a:pPr lvl="2">
              <a:lnSpc>
                <a:spcPct val="110000"/>
              </a:lnSpc>
            </a:pPr>
            <a:r>
              <a:rPr lang="en-US" altLang="zh-CN" dirty="0"/>
              <a:t>(start time, end time, value) </a:t>
            </a:r>
            <a:r>
              <a:rPr lang="zh-CN" altLang="en-US" dirty="0"/>
              <a:t>映射至三维空间为点</a:t>
            </a:r>
            <a:endParaRPr lang="en-US" altLang="zh-CN" dirty="0"/>
          </a:p>
          <a:p>
            <a:pPr>
              <a:lnSpc>
                <a:spcPct val="110000"/>
              </a:lnSpc>
            </a:pPr>
            <a:r>
              <a:rPr lang="zh-CN" altLang="en-US" dirty="0"/>
              <a:t>存储架构</a:t>
            </a:r>
            <a:endParaRPr lang="en-US" altLang="zh-CN" dirty="0">
              <a:sym typeface="Wingdings" panose="05000000000000000000" pitchFamily="2" charset="2"/>
            </a:endParaRPr>
          </a:p>
          <a:p>
            <a:pPr lvl="1">
              <a:lnSpc>
                <a:spcPct val="110000"/>
              </a:lnSpc>
            </a:pPr>
            <a:r>
              <a:rPr lang="zh-CN" altLang="en-US" dirty="0">
                <a:solidFill>
                  <a:srgbClr val="FF0000"/>
                </a:solidFill>
              </a:rPr>
              <a:t>使用</a:t>
            </a:r>
            <a:r>
              <a:rPr lang="en-US" altLang="zh-CN" dirty="0">
                <a:solidFill>
                  <a:srgbClr val="FF0000"/>
                </a:solidFill>
              </a:rPr>
              <a:t>STR R-Tree</a:t>
            </a:r>
            <a:r>
              <a:rPr lang="zh-CN" altLang="en-US" dirty="0">
                <a:solidFill>
                  <a:srgbClr val="FF0000"/>
                </a:solidFill>
              </a:rPr>
              <a:t>作为</a:t>
            </a:r>
            <a:r>
              <a:rPr lang="en-US" altLang="zh-CN" dirty="0">
                <a:solidFill>
                  <a:srgbClr val="FF0000"/>
                </a:solidFill>
              </a:rPr>
              <a:t>AS</a:t>
            </a:r>
          </a:p>
          <a:p>
            <a:pPr lvl="1">
              <a:lnSpc>
                <a:spcPct val="110000"/>
              </a:lnSpc>
            </a:pPr>
            <a:r>
              <a:rPr lang="zh-CN" altLang="en-US" dirty="0"/>
              <a:t>数据无修改，生成文件小（</a:t>
            </a:r>
            <a:r>
              <a:rPr lang="en-US" altLang="zh-CN" dirty="0"/>
              <a:t>block</a:t>
            </a:r>
            <a:r>
              <a:rPr lang="zh-CN" altLang="en-US" dirty="0"/>
              <a:t>利用率高）</a:t>
            </a:r>
          </a:p>
        </p:txBody>
      </p:sp>
      <p:sp>
        <p:nvSpPr>
          <p:cNvPr id="4" name="文本框 3">
            <a:extLst>
              <a:ext uri="{FF2B5EF4-FFF2-40B4-BE49-F238E27FC236}">
                <a16:creationId xmlns:a16="http://schemas.microsoft.com/office/drawing/2014/main" id="{BADDC3E1-4000-4470-A4BD-5F5AB55F5815}"/>
              </a:ext>
            </a:extLst>
          </p:cNvPr>
          <p:cNvSpPr txBox="1"/>
          <p:nvPr/>
        </p:nvSpPr>
        <p:spPr>
          <a:xfrm>
            <a:off x="609601" y="5051955"/>
            <a:ext cx="1680781" cy="646331"/>
          </a:xfrm>
          <a:prstGeom prst="rect">
            <a:avLst/>
          </a:prstGeom>
          <a:noFill/>
        </p:spPr>
        <p:txBody>
          <a:bodyPr wrap="none" rtlCol="0">
            <a:spAutoFit/>
          </a:bodyPr>
          <a:lstStyle/>
          <a:p>
            <a:r>
              <a:rPr lang="en-US" altLang="zh-CN" dirty="0"/>
              <a:t>(id,</a:t>
            </a:r>
            <a:r>
              <a:rPr lang="zh-CN" altLang="en-US" dirty="0"/>
              <a:t> </a:t>
            </a:r>
            <a:r>
              <a:rPr lang="en-US" altLang="zh-CN" dirty="0"/>
              <a:t>key,</a:t>
            </a:r>
            <a:r>
              <a:rPr lang="zh-CN" altLang="en-US" dirty="0"/>
              <a:t> </a:t>
            </a:r>
            <a:r>
              <a:rPr lang="en-US" altLang="zh-CN" dirty="0"/>
              <a:t>t0, v0)</a:t>
            </a:r>
          </a:p>
          <a:p>
            <a:r>
              <a:rPr lang="en-US" altLang="zh-CN" dirty="0"/>
              <a:t>(id, key, t1, v1)</a:t>
            </a:r>
            <a:endParaRPr lang="zh-CN" altLang="en-US" dirty="0"/>
          </a:p>
        </p:txBody>
      </p:sp>
      <p:sp>
        <p:nvSpPr>
          <p:cNvPr id="9" name="文本框 8">
            <a:extLst>
              <a:ext uri="{FF2B5EF4-FFF2-40B4-BE49-F238E27FC236}">
                <a16:creationId xmlns:a16="http://schemas.microsoft.com/office/drawing/2014/main" id="{03430F2F-8CA2-4282-B61E-443DD854E9D3}"/>
              </a:ext>
            </a:extLst>
          </p:cNvPr>
          <p:cNvSpPr txBox="1"/>
          <p:nvPr/>
        </p:nvSpPr>
        <p:spPr>
          <a:xfrm>
            <a:off x="2881024" y="5052405"/>
            <a:ext cx="2257926" cy="646331"/>
          </a:xfrm>
          <a:prstGeom prst="rect">
            <a:avLst/>
          </a:prstGeom>
          <a:noFill/>
        </p:spPr>
        <p:txBody>
          <a:bodyPr wrap="none" rtlCol="0">
            <a:spAutoFit/>
          </a:bodyPr>
          <a:lstStyle/>
          <a:p>
            <a:r>
              <a:rPr lang="en-US" altLang="zh-CN" dirty="0"/>
              <a:t>(id,</a:t>
            </a:r>
            <a:r>
              <a:rPr lang="zh-CN" altLang="en-US" dirty="0"/>
              <a:t> </a:t>
            </a:r>
            <a:r>
              <a:rPr lang="en-US" altLang="zh-CN" dirty="0"/>
              <a:t>key,</a:t>
            </a:r>
            <a:r>
              <a:rPr lang="zh-CN" altLang="en-US" dirty="0"/>
              <a:t> </a:t>
            </a:r>
            <a:r>
              <a:rPr lang="en-US" altLang="zh-CN" dirty="0"/>
              <a:t>t0, t1, v0)</a:t>
            </a:r>
          </a:p>
          <a:p>
            <a:r>
              <a:rPr lang="en-US" altLang="zh-CN" dirty="0"/>
              <a:t>(id, key, t1, Now, v1)</a:t>
            </a:r>
            <a:endParaRPr lang="zh-CN" altLang="en-US" dirty="0"/>
          </a:p>
        </p:txBody>
      </p:sp>
      <p:sp>
        <p:nvSpPr>
          <p:cNvPr id="7" name="箭头: 右 6">
            <a:extLst>
              <a:ext uri="{FF2B5EF4-FFF2-40B4-BE49-F238E27FC236}">
                <a16:creationId xmlns:a16="http://schemas.microsoft.com/office/drawing/2014/main" id="{53AF6048-EB23-4F47-96C8-36DC9A3CC709}"/>
              </a:ext>
            </a:extLst>
          </p:cNvPr>
          <p:cNvSpPr/>
          <p:nvPr/>
        </p:nvSpPr>
        <p:spPr>
          <a:xfrm>
            <a:off x="2448561" y="5214515"/>
            <a:ext cx="353495" cy="29785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925A2E95-B662-4870-806D-64F5BC9C317C}"/>
              </a:ext>
            </a:extLst>
          </p:cNvPr>
          <p:cNvSpPr txBox="1"/>
          <p:nvPr/>
        </p:nvSpPr>
        <p:spPr>
          <a:xfrm>
            <a:off x="-4167" y="6334780"/>
            <a:ext cx="4814651" cy="52322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CN" sz="1400" dirty="0" err="1"/>
              <a:t>Leutenegger</a:t>
            </a:r>
            <a:r>
              <a:rPr lang="en-US" altLang="zh-CN" sz="1400" dirty="0"/>
              <a:t>, S.T., M.A. Lopez,</a:t>
            </a:r>
            <a:r>
              <a:rPr lang="zh-CN" altLang="en-US" sz="1400" dirty="0"/>
              <a:t> </a:t>
            </a:r>
            <a:r>
              <a:rPr lang="en-US" altLang="zh-CN" sz="1400" dirty="0"/>
              <a:t>J. Edgington. ICDE1997</a:t>
            </a:r>
          </a:p>
          <a:p>
            <a:r>
              <a:rPr lang="en-US" altLang="zh-CN" sz="1400" dirty="0"/>
              <a:t>STR: A Simple and Efficient Algorithm for R-Tree Packing.</a:t>
            </a:r>
            <a:r>
              <a:rPr lang="zh-CN" altLang="en-US" sz="1400" dirty="0"/>
              <a:t> </a:t>
            </a:r>
          </a:p>
        </p:txBody>
      </p:sp>
    </p:spTree>
    <p:extLst>
      <p:ext uri="{BB962C8B-B14F-4D97-AF65-F5344CB8AC3E}">
        <p14:creationId xmlns:p14="http://schemas.microsoft.com/office/powerpoint/2010/main" val="27195531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圖片 17">
            <a:extLst>
              <a:ext uri="{FF2B5EF4-FFF2-40B4-BE49-F238E27FC236}">
                <a16:creationId xmlns:a16="http://schemas.microsoft.com/office/drawing/2014/main" id="{15D764E9-3BBB-4F1D-98A4-8D0AB08C0769}"/>
              </a:ext>
            </a:extLst>
          </p:cNvPr>
          <p:cNvPicPr>
            <a:picLocks noChangeAspect="1"/>
          </p:cNvPicPr>
          <p:nvPr/>
        </p:nvPicPr>
        <p:blipFill>
          <a:blip r:embed="rId3"/>
          <a:stretch>
            <a:fillRect/>
          </a:stretch>
        </p:blipFill>
        <p:spPr>
          <a:xfrm>
            <a:off x="4602261" y="822043"/>
            <a:ext cx="4541739" cy="2306168"/>
          </a:xfrm>
          <a:prstGeom prst="rect">
            <a:avLst/>
          </a:prstGeom>
        </p:spPr>
      </p:pic>
      <p:pic>
        <p:nvPicPr>
          <p:cNvPr id="5" name="圖片 4">
            <a:extLst>
              <a:ext uri="{FF2B5EF4-FFF2-40B4-BE49-F238E27FC236}">
                <a16:creationId xmlns:a16="http://schemas.microsoft.com/office/drawing/2014/main" id="{BE5C974D-1256-4DDE-AB32-94EE434E3ED4}"/>
              </a:ext>
            </a:extLst>
          </p:cNvPr>
          <p:cNvPicPr>
            <a:picLocks noChangeAspect="1"/>
          </p:cNvPicPr>
          <p:nvPr/>
        </p:nvPicPr>
        <p:blipFill rotWithShape="1">
          <a:blip r:embed="rId4">
            <a:extLst>
              <a:ext uri="{28A0092B-C50C-407E-A947-70E740481C1C}">
                <a14:useLocalDpi xmlns:a14="http://schemas.microsoft.com/office/drawing/2010/main" val="0"/>
              </a:ext>
            </a:extLst>
          </a:blip>
          <a:srcRect l="19768" r="18496"/>
          <a:stretch/>
        </p:blipFill>
        <p:spPr>
          <a:xfrm>
            <a:off x="7388500" y="3128211"/>
            <a:ext cx="1755500" cy="1973192"/>
          </a:xfrm>
          <a:prstGeom prst="rect">
            <a:avLst/>
          </a:prstGeom>
        </p:spPr>
      </p:pic>
      <p:sp>
        <p:nvSpPr>
          <p:cNvPr id="2" name="標題 1">
            <a:extLst>
              <a:ext uri="{FF2B5EF4-FFF2-40B4-BE49-F238E27FC236}">
                <a16:creationId xmlns:a16="http://schemas.microsoft.com/office/drawing/2014/main" id="{08D22B85-058E-4B28-AEB0-E6FE9C3D0F2D}"/>
              </a:ext>
            </a:extLst>
          </p:cNvPr>
          <p:cNvSpPr>
            <a:spLocks noGrp="1"/>
          </p:cNvSpPr>
          <p:nvPr>
            <p:ph type="title"/>
          </p:nvPr>
        </p:nvSpPr>
        <p:spPr/>
        <p:txBody>
          <a:bodyPr>
            <a:normAutofit/>
          </a:bodyPr>
          <a:lstStyle/>
          <a:p>
            <a:r>
              <a:rPr lang="en-US" altLang="zh-CN"/>
              <a:t>Temporal Graphs</a:t>
            </a:r>
            <a:r>
              <a:rPr lang="zh-CN" altLang="en-US"/>
              <a:t>（时态图）</a:t>
            </a:r>
            <a:endParaRPr lang="zh-CN" altLang="en-US" dirty="0"/>
          </a:p>
        </p:txBody>
      </p:sp>
      <p:sp>
        <p:nvSpPr>
          <p:cNvPr id="11" name="內容版面配置區 10">
            <a:extLst>
              <a:ext uri="{FF2B5EF4-FFF2-40B4-BE49-F238E27FC236}">
                <a16:creationId xmlns:a16="http://schemas.microsoft.com/office/drawing/2014/main" id="{4C5E33BC-093D-4D8E-8E04-AE571D91B88E}"/>
              </a:ext>
            </a:extLst>
          </p:cNvPr>
          <p:cNvSpPr>
            <a:spLocks noGrp="1"/>
          </p:cNvSpPr>
          <p:nvPr>
            <p:ph idx="1"/>
          </p:nvPr>
        </p:nvSpPr>
        <p:spPr>
          <a:xfrm>
            <a:off x="256674" y="1989221"/>
            <a:ext cx="7363326" cy="4503653"/>
          </a:xfrm>
        </p:spPr>
        <p:txBody>
          <a:bodyPr>
            <a:normAutofit fontScale="92500" lnSpcReduction="10000"/>
          </a:bodyPr>
          <a:lstStyle/>
          <a:p>
            <a:r>
              <a:rPr lang="zh-CN" altLang="en-US" dirty="0"/>
              <a:t>一个例子（航班运行</a:t>
            </a:r>
            <a:r>
              <a:rPr lang="en-US" altLang="zh-CN" dirty="0"/>
              <a:t>Graph</a:t>
            </a:r>
            <a:r>
              <a:rPr lang="zh-CN" altLang="en-US" dirty="0"/>
              <a:t>）</a:t>
            </a:r>
            <a:endParaRPr lang="en-US" altLang="zh-CN" dirty="0"/>
          </a:p>
          <a:p>
            <a:pPr lvl="1"/>
            <a:r>
              <a:rPr lang="zh-CN" altLang="en-US" dirty="0"/>
              <a:t>节点：机场</a:t>
            </a:r>
            <a:endParaRPr lang="en-US" altLang="zh-CN" dirty="0"/>
          </a:p>
          <a:p>
            <a:pPr lvl="1"/>
            <a:r>
              <a:rPr lang="zh-CN" altLang="en-US" dirty="0"/>
              <a:t>有向边：航线</a:t>
            </a:r>
            <a:endParaRPr lang="en-US" altLang="zh-CN" dirty="0"/>
          </a:p>
          <a:p>
            <a:pPr lvl="2"/>
            <a:r>
              <a:rPr lang="zh-CN" altLang="en-US" dirty="0"/>
              <a:t>边仅在某个航班运行时存在。</a:t>
            </a:r>
            <a:endParaRPr lang="en-US" altLang="zh-CN" dirty="0"/>
          </a:p>
          <a:p>
            <a:pPr lvl="2"/>
            <a:r>
              <a:rPr lang="zh-CN" altLang="en-US" dirty="0"/>
              <a:t>跨机场中转的路径规划需考虑边的有效时间。</a:t>
            </a:r>
            <a:endParaRPr lang="en-US" altLang="zh-CN" dirty="0"/>
          </a:p>
          <a:p>
            <a:r>
              <a:rPr lang="zh-CN" altLang="en-US" dirty="0"/>
              <a:t>另一个例子（微博传播</a:t>
            </a:r>
            <a:r>
              <a:rPr lang="en-US" altLang="zh-CN" dirty="0"/>
              <a:t>Graph</a:t>
            </a:r>
            <a:r>
              <a:rPr lang="zh-CN" altLang="en-US" dirty="0"/>
              <a:t>）</a:t>
            </a:r>
            <a:endParaRPr lang="en-US" altLang="zh-CN" dirty="0"/>
          </a:p>
          <a:p>
            <a:pPr lvl="1"/>
            <a:r>
              <a:rPr lang="zh-CN" altLang="en-US" dirty="0"/>
              <a:t>节点：微博用户</a:t>
            </a:r>
            <a:endParaRPr lang="en-US" altLang="zh-CN" dirty="0"/>
          </a:p>
          <a:p>
            <a:pPr lvl="1"/>
            <a:r>
              <a:rPr lang="zh-CN" altLang="en-US" dirty="0"/>
              <a:t>边：转发某一条微博</a:t>
            </a:r>
            <a:endParaRPr lang="en-US" altLang="zh-CN" dirty="0"/>
          </a:p>
          <a:p>
            <a:pPr lvl="2"/>
            <a:r>
              <a:rPr lang="zh-CN" altLang="en-US" dirty="0"/>
              <a:t>对某个热门微博的转发是在一段时间内完成的。</a:t>
            </a:r>
            <a:endParaRPr lang="en-US" altLang="zh-CN" dirty="0"/>
          </a:p>
          <a:p>
            <a:pPr lvl="2"/>
            <a:r>
              <a:rPr lang="zh-CN" altLang="en-US" dirty="0"/>
              <a:t>整个传播</a:t>
            </a:r>
            <a:r>
              <a:rPr lang="en-US" altLang="zh-CN" dirty="0"/>
              <a:t>Graph</a:t>
            </a:r>
            <a:r>
              <a:rPr lang="zh-CN" altLang="en-US" dirty="0"/>
              <a:t>的动态形成过程需要结合时间进行分析。</a:t>
            </a:r>
            <a:endParaRPr lang="en-US" altLang="zh-CN" dirty="0"/>
          </a:p>
          <a:p>
            <a:pPr lvl="3"/>
            <a:r>
              <a:rPr lang="zh-CN" altLang="en-US" dirty="0"/>
              <a:t>单位时间的转发次数会很快达到峰值，并迅速下降</a:t>
            </a:r>
            <a:endParaRPr lang="en-US" altLang="zh-CN" dirty="0"/>
          </a:p>
          <a:p>
            <a:pPr lvl="3"/>
            <a:r>
              <a:rPr lang="zh-CN" altLang="en-US" dirty="0"/>
              <a:t>某些大</a:t>
            </a:r>
            <a:r>
              <a:rPr lang="en-US" altLang="zh-CN" dirty="0"/>
              <a:t>V</a:t>
            </a:r>
            <a:r>
              <a:rPr lang="zh-CN" altLang="en-US" dirty="0"/>
              <a:t>的二次转发会形成新的转发高峰。</a:t>
            </a:r>
            <a:endParaRPr lang="en-US" altLang="zh-CN" dirty="0"/>
          </a:p>
          <a:p>
            <a:pPr marL="0" indent="0">
              <a:buNone/>
            </a:pPr>
            <a:r>
              <a:rPr lang="zh-CN" altLang="en-US" b="1" dirty="0"/>
              <a:t>时态图通过引入时间维度来建模图的演化</a:t>
            </a:r>
            <a:endParaRPr lang="en-US" altLang="zh-CN" b="1" dirty="0"/>
          </a:p>
        </p:txBody>
      </p:sp>
      <p:pic>
        <p:nvPicPr>
          <p:cNvPr id="12" name="圖片 11">
            <a:extLst>
              <a:ext uri="{FF2B5EF4-FFF2-40B4-BE49-F238E27FC236}">
                <a16:creationId xmlns:a16="http://schemas.microsoft.com/office/drawing/2014/main" id="{7F4B129E-511B-40B6-85F2-BE2F6B355689}"/>
              </a:ext>
            </a:extLst>
          </p:cNvPr>
          <p:cNvPicPr>
            <a:picLocks noChangeAspect="1"/>
          </p:cNvPicPr>
          <p:nvPr/>
        </p:nvPicPr>
        <p:blipFill>
          <a:blip r:embed="rId5"/>
          <a:stretch>
            <a:fillRect/>
          </a:stretch>
        </p:blipFill>
        <p:spPr>
          <a:xfrm>
            <a:off x="6898105" y="5296159"/>
            <a:ext cx="2245896" cy="1561840"/>
          </a:xfrm>
          <a:prstGeom prst="rect">
            <a:avLst/>
          </a:prstGeom>
        </p:spPr>
      </p:pic>
      <p:sp>
        <p:nvSpPr>
          <p:cNvPr id="15" name="文字方塊 14">
            <a:extLst>
              <a:ext uri="{FF2B5EF4-FFF2-40B4-BE49-F238E27FC236}">
                <a16:creationId xmlns:a16="http://schemas.microsoft.com/office/drawing/2014/main" id="{8BCE66C4-7BE3-46E1-8D5E-B2D67DCB2978}"/>
              </a:ext>
            </a:extLst>
          </p:cNvPr>
          <p:cNvSpPr txBox="1"/>
          <p:nvPr/>
        </p:nvSpPr>
        <p:spPr>
          <a:xfrm>
            <a:off x="222249" y="1173238"/>
            <a:ext cx="4380012" cy="70788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zh-CN" altLang="en-US" sz="2000" dirty="0">
                <a:solidFill>
                  <a:schemeClr val="tx1"/>
                </a:solidFill>
                <a:latin typeface="微软雅黑" panose="020B0503020204020204" pitchFamily="34" charset="-122"/>
                <a:ea typeface="微软雅黑" panose="020B0503020204020204" pitchFamily="34" charset="-122"/>
              </a:rPr>
              <a:t>时态图是一类特殊的图，</a:t>
            </a:r>
            <a:r>
              <a:rPr lang="zh-CN" altLang="en-US" sz="2000">
                <a:solidFill>
                  <a:schemeClr val="tx1"/>
                </a:solidFill>
                <a:latin typeface="微软雅黑" panose="020B0503020204020204" pitchFamily="34" charset="-122"/>
                <a:ea typeface="微软雅黑" panose="020B0503020204020204" pitchFamily="34" charset="-122"/>
              </a:rPr>
              <a:t>其结构或点、边上属性</a:t>
            </a:r>
            <a:r>
              <a:rPr lang="zh-CN" altLang="en-US" sz="2000" dirty="0">
                <a:solidFill>
                  <a:schemeClr val="tx1"/>
                </a:solidFill>
                <a:latin typeface="微软雅黑" panose="020B0503020204020204" pitchFamily="34" charset="-122"/>
                <a:ea typeface="微软雅黑" panose="020B0503020204020204" pitchFamily="34" charset="-122"/>
              </a:rPr>
              <a:t>的值</a:t>
            </a:r>
            <a:r>
              <a:rPr lang="zh-CN" altLang="en-US" sz="2000">
                <a:solidFill>
                  <a:schemeClr val="tx1"/>
                </a:solidFill>
                <a:latin typeface="微软雅黑" panose="020B0503020204020204" pitchFamily="34" charset="-122"/>
                <a:ea typeface="微软雅黑" panose="020B0503020204020204" pitchFamily="34" charset="-122"/>
              </a:rPr>
              <a:t>会随时间动态</a:t>
            </a:r>
            <a:r>
              <a:rPr lang="zh-CN" altLang="en-US" sz="2000" dirty="0">
                <a:solidFill>
                  <a:schemeClr val="tx1"/>
                </a:solidFill>
                <a:latin typeface="微软雅黑" panose="020B0503020204020204" pitchFamily="34" charset="-122"/>
                <a:ea typeface="微软雅黑" panose="020B0503020204020204" pitchFamily="34" charset="-122"/>
              </a:rPr>
              <a:t>变化。</a:t>
            </a:r>
          </a:p>
        </p:txBody>
      </p:sp>
      <p:sp>
        <p:nvSpPr>
          <p:cNvPr id="7" name="灯片编号占位符 6">
            <a:extLst>
              <a:ext uri="{FF2B5EF4-FFF2-40B4-BE49-F238E27FC236}">
                <a16:creationId xmlns:a16="http://schemas.microsoft.com/office/drawing/2014/main" id="{AB31B30E-E623-46D3-B682-336853C88203}"/>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4</a:t>
            </a:fld>
            <a:endParaRPr lang="zh-CN" altLang="en-US"/>
          </a:p>
        </p:txBody>
      </p:sp>
      <p:sp>
        <p:nvSpPr>
          <p:cNvPr id="19" name="文本占位符 4">
            <a:extLst>
              <a:ext uri="{FF2B5EF4-FFF2-40B4-BE49-F238E27FC236}">
                <a16:creationId xmlns:a16="http://schemas.microsoft.com/office/drawing/2014/main" id="{0D84EA71-A2DA-42BE-A0A9-D74A083E7CCB}"/>
              </a:ext>
            </a:extLst>
          </p:cNvPr>
          <p:cNvSpPr>
            <a:spLocks noGrp="1"/>
          </p:cNvSpPr>
          <p:nvPr>
            <p:ph type="body" sz="quarter" idx="10"/>
          </p:nvPr>
        </p:nvSpPr>
        <p:spPr>
          <a:xfrm>
            <a:off x="476518" y="0"/>
            <a:ext cx="1740902" cy="291600"/>
          </a:xfrm>
        </p:spPr>
        <p:txBody>
          <a:bodyPr>
            <a:normAutofit/>
          </a:bodyPr>
          <a:lstStyle/>
          <a:p>
            <a:r>
              <a:rPr lang="en-US" altLang="zh-CN" b="1"/>
              <a:t>Introduction</a:t>
            </a:r>
            <a:endParaRPr lang="zh-CN" altLang="en-US" b="1"/>
          </a:p>
        </p:txBody>
      </p:sp>
      <p:sp>
        <p:nvSpPr>
          <p:cNvPr id="20" name="文本占位符 5">
            <a:extLst>
              <a:ext uri="{FF2B5EF4-FFF2-40B4-BE49-F238E27FC236}">
                <a16:creationId xmlns:a16="http://schemas.microsoft.com/office/drawing/2014/main" id="{5B73397D-4086-469A-977B-0DF2B9A50A72}"/>
              </a:ext>
            </a:extLst>
          </p:cNvPr>
          <p:cNvSpPr>
            <a:spLocks noGrp="1"/>
          </p:cNvSpPr>
          <p:nvPr>
            <p:ph type="body" sz="quarter" idx="14"/>
          </p:nvPr>
        </p:nvSpPr>
        <p:spPr>
          <a:xfrm>
            <a:off x="2151844" y="0"/>
            <a:ext cx="2331255" cy="291600"/>
          </a:xfrm>
        </p:spPr>
        <p:txBody>
          <a:bodyPr>
            <a:normAutofit/>
          </a:bodyPr>
          <a:lstStyle/>
          <a:p>
            <a:r>
              <a:rPr lang="zh-CN" altLang="en-US" b="1"/>
              <a:t>基本背景</a:t>
            </a:r>
          </a:p>
          <a:p>
            <a:endParaRPr lang="zh-CN" altLang="en-US" b="1"/>
          </a:p>
        </p:txBody>
      </p:sp>
    </p:spTree>
    <p:extLst>
      <p:ext uri="{BB962C8B-B14F-4D97-AF65-F5344CB8AC3E}">
        <p14:creationId xmlns:p14="http://schemas.microsoft.com/office/powerpoint/2010/main" val="2596623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0"/>
            <a:ext cx="7886700" cy="1158240"/>
          </a:xfrm>
        </p:spPr>
        <p:txBody>
          <a:bodyPr>
            <a:normAutofit fontScale="90000"/>
          </a:bodyPr>
          <a:lstStyle/>
          <a:p>
            <a:r>
              <a:rPr lang="zh-CN" altLang="en-US" dirty="0"/>
              <a:t>索引文件结构</a:t>
            </a:r>
            <a:r>
              <a:rPr lang="en-US" altLang="zh-CN" dirty="0"/>
              <a:t>&amp;</a:t>
            </a:r>
            <a:br>
              <a:rPr lang="en-US" altLang="zh-CN" dirty="0"/>
            </a:br>
            <a:r>
              <a:rPr lang="zh-CN" altLang="en-US" dirty="0"/>
              <a:t>索引</a:t>
            </a:r>
            <a:r>
              <a:rPr lang="en-US" altLang="zh-CN" dirty="0"/>
              <a:t>AS</a:t>
            </a:r>
            <a:r>
              <a:rPr lang="zh-CN" altLang="en-US" dirty="0"/>
              <a:t>时空复杂度分析（略）</a:t>
            </a:r>
          </a:p>
        </p:txBody>
      </p:sp>
      <p:sp>
        <p:nvSpPr>
          <p:cNvPr id="3" name="内容占位符 2"/>
          <p:cNvSpPr>
            <a:spLocks noGrp="1"/>
          </p:cNvSpPr>
          <p:nvPr>
            <p:ph idx="1"/>
          </p:nvPr>
        </p:nvSpPr>
        <p:spPr/>
        <p:txBody>
          <a:bodyPr>
            <a:normAutofit/>
          </a:bodyPr>
          <a:lstStyle/>
          <a:p>
            <a:pPr>
              <a:lnSpc>
                <a:spcPct val="150000"/>
              </a:lnSpc>
            </a:pPr>
            <a:endParaRPr lang="en-US" altLang="zh-CN" dirty="0"/>
          </a:p>
        </p:txBody>
      </p:sp>
    </p:spTree>
    <p:extLst>
      <p:ext uri="{BB962C8B-B14F-4D97-AF65-F5344CB8AC3E}">
        <p14:creationId xmlns:p14="http://schemas.microsoft.com/office/powerpoint/2010/main" val="3956049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161" y="70487"/>
            <a:ext cx="7886700" cy="981042"/>
          </a:xfrm>
        </p:spPr>
        <p:txBody>
          <a:bodyPr>
            <a:normAutofit fontScale="90000"/>
          </a:bodyPr>
          <a:lstStyle/>
          <a:p>
            <a:r>
              <a:rPr lang="en-US" altLang="zh-CN" dirty="0"/>
              <a:t>Temporal Aggregation Index</a:t>
            </a:r>
            <a:br>
              <a:rPr lang="en-US" altLang="zh-CN" dirty="0"/>
            </a:br>
            <a:r>
              <a:rPr lang="en-US" altLang="zh-CN" sz="2700" dirty="0"/>
              <a:t>Secondary access structure </a:t>
            </a:r>
            <a:r>
              <a:rPr lang="zh-CN" altLang="en-US" sz="2700" dirty="0"/>
              <a:t>时态值聚合查询索引</a:t>
            </a:r>
          </a:p>
        </p:txBody>
      </p:sp>
      <p:sp>
        <p:nvSpPr>
          <p:cNvPr id="3" name="内容占位符 2"/>
          <p:cNvSpPr>
            <a:spLocks noGrp="1"/>
          </p:cNvSpPr>
          <p:nvPr>
            <p:ph idx="1"/>
          </p:nvPr>
        </p:nvSpPr>
        <p:spPr>
          <a:xfrm>
            <a:off x="628650" y="1198108"/>
            <a:ext cx="7886700" cy="5172846"/>
          </a:xfrm>
        </p:spPr>
        <p:txBody>
          <a:bodyPr>
            <a:normAutofit fontScale="92500" lnSpcReduction="10000"/>
          </a:bodyPr>
          <a:lstStyle/>
          <a:p>
            <a:pPr>
              <a:lnSpc>
                <a:spcPct val="110000"/>
              </a:lnSpc>
            </a:pPr>
            <a:r>
              <a:rPr lang="en-US" altLang="zh-CN" dirty="0"/>
              <a:t>Motivation</a:t>
            </a:r>
          </a:p>
          <a:p>
            <a:pPr lvl="1">
              <a:lnSpc>
                <a:spcPct val="110000"/>
              </a:lnSpc>
            </a:pPr>
            <a:r>
              <a:rPr lang="en-US" altLang="zh-CN" dirty="0"/>
              <a:t>Example</a:t>
            </a:r>
            <a:r>
              <a:rPr lang="zh-CN" altLang="en-US" dirty="0"/>
              <a:t>：过去一周学院路拥堵时间最长的一天</a:t>
            </a:r>
            <a:endParaRPr lang="en-US" altLang="zh-CN" dirty="0"/>
          </a:p>
          <a:p>
            <a:pPr lvl="1">
              <a:lnSpc>
                <a:spcPct val="110000"/>
              </a:lnSpc>
            </a:pPr>
            <a:r>
              <a:rPr lang="zh-CN" altLang="en-US" dirty="0"/>
              <a:t>当时间很长时，此类计算速度慢</a:t>
            </a:r>
          </a:p>
          <a:p>
            <a:pPr>
              <a:lnSpc>
                <a:spcPct val="110000"/>
              </a:lnSpc>
            </a:pPr>
            <a:r>
              <a:rPr lang="zh-CN" altLang="en-US" dirty="0"/>
              <a:t>查询需求</a:t>
            </a:r>
          </a:p>
          <a:p>
            <a:pPr lvl="1">
              <a:lnSpc>
                <a:spcPct val="110000"/>
              </a:lnSpc>
            </a:pPr>
            <a:r>
              <a:rPr lang="en-US" altLang="zh-CN" dirty="0"/>
              <a:t>In</a:t>
            </a:r>
            <a:r>
              <a:rPr lang="zh-CN" altLang="en-US" dirty="0"/>
              <a:t>：</a:t>
            </a:r>
            <a:r>
              <a:rPr lang="en-US" altLang="zh-CN" dirty="0"/>
              <a:t>entity</a:t>
            </a:r>
            <a:r>
              <a:rPr lang="zh-CN" altLang="en-US" dirty="0"/>
              <a:t>，时态属性名，时间区间，聚合函数</a:t>
            </a:r>
          </a:p>
          <a:p>
            <a:pPr lvl="1">
              <a:lnSpc>
                <a:spcPct val="110000"/>
              </a:lnSpc>
            </a:pPr>
            <a:r>
              <a:rPr lang="en-US" altLang="zh-CN" dirty="0"/>
              <a:t>Out</a:t>
            </a:r>
            <a:r>
              <a:rPr lang="zh-CN" altLang="en-US" dirty="0"/>
              <a:t>：</a:t>
            </a:r>
            <a:r>
              <a:rPr lang="en-US" altLang="zh-CN" dirty="0"/>
              <a:t>entry</a:t>
            </a:r>
            <a:r>
              <a:rPr lang="zh-CN" altLang="en-US" dirty="0"/>
              <a:t>在指定时间区间上聚合的结果</a:t>
            </a:r>
            <a:endParaRPr lang="en-US" altLang="zh-CN" dirty="0"/>
          </a:p>
          <a:p>
            <a:pPr>
              <a:lnSpc>
                <a:spcPct val="110000"/>
              </a:lnSpc>
            </a:pPr>
            <a:r>
              <a:rPr lang="zh-CN" altLang="en-US" dirty="0"/>
              <a:t>使用预计算方式加速查询</a:t>
            </a:r>
            <a:endParaRPr lang="en-US" altLang="zh-CN" dirty="0"/>
          </a:p>
          <a:p>
            <a:pPr lvl="1">
              <a:lnSpc>
                <a:spcPct val="120000"/>
              </a:lnSpc>
            </a:pPr>
            <a:r>
              <a:rPr lang="zh-CN" altLang="en-US" dirty="0"/>
              <a:t>在生成存储文件时顺便把这些聚集结果计算出来</a:t>
            </a:r>
            <a:endParaRPr lang="en-US" altLang="zh-CN" dirty="0"/>
          </a:p>
          <a:p>
            <a:pPr lvl="2">
              <a:lnSpc>
                <a:spcPct val="120000"/>
              </a:lnSpc>
            </a:pPr>
            <a:r>
              <a:rPr lang="zh-CN" altLang="en-US" dirty="0"/>
              <a:t>若磁盘文件更新则相应时间段内的索引失效</a:t>
            </a:r>
            <a:endParaRPr lang="en-US" altLang="zh-CN" dirty="0"/>
          </a:p>
          <a:p>
            <a:pPr lvl="2">
              <a:lnSpc>
                <a:spcPct val="120000"/>
              </a:lnSpc>
            </a:pPr>
            <a:r>
              <a:rPr lang="zh-CN" altLang="en-US" dirty="0"/>
              <a:t>相当于新建了一个属性并且用触发器动态更新</a:t>
            </a:r>
            <a:endParaRPr lang="en-US" altLang="zh-CN" dirty="0"/>
          </a:p>
          <a:p>
            <a:pPr lvl="1">
              <a:lnSpc>
                <a:spcPct val="120000"/>
              </a:lnSpc>
            </a:pPr>
            <a:r>
              <a:rPr lang="zh-CN" altLang="en-US" dirty="0"/>
              <a:t>支持</a:t>
            </a:r>
            <a:r>
              <a:rPr lang="en-US" altLang="zh-CN" dirty="0"/>
              <a:t>MIN</a:t>
            </a:r>
            <a:r>
              <a:rPr lang="zh-CN" altLang="en-US" dirty="0"/>
              <a:t>，</a:t>
            </a:r>
            <a:r>
              <a:rPr lang="en-US" altLang="zh-CN" dirty="0"/>
              <a:t>MAX</a:t>
            </a:r>
            <a:r>
              <a:rPr lang="zh-CN" altLang="en-US" dirty="0"/>
              <a:t>，</a:t>
            </a:r>
            <a:r>
              <a:rPr lang="en-US" altLang="zh-CN" dirty="0"/>
              <a:t>DURATION</a:t>
            </a:r>
            <a:r>
              <a:rPr lang="zh-CN" altLang="en-US" dirty="0"/>
              <a:t>聚合操作</a:t>
            </a:r>
            <a:endParaRPr lang="en-US" altLang="zh-CN" dirty="0"/>
          </a:p>
          <a:p>
            <a:pPr lvl="2">
              <a:lnSpc>
                <a:spcPct val="120000"/>
              </a:lnSpc>
            </a:pPr>
            <a:r>
              <a:rPr lang="en-US" altLang="zh-CN" dirty="0"/>
              <a:t>MIN</a:t>
            </a:r>
            <a:r>
              <a:rPr lang="zh-CN" altLang="en-US" dirty="0"/>
              <a:t>、</a:t>
            </a:r>
            <a:r>
              <a:rPr lang="en-US" altLang="zh-CN" dirty="0"/>
              <a:t>MAX</a:t>
            </a:r>
            <a:r>
              <a:rPr lang="zh-CN" altLang="en-US" dirty="0"/>
              <a:t>仅支持数值型时态属性</a:t>
            </a:r>
            <a:endParaRPr lang="en-US" altLang="zh-CN" dirty="0"/>
          </a:p>
        </p:txBody>
      </p:sp>
    </p:spTree>
    <p:extLst>
      <p:ext uri="{BB962C8B-B14F-4D97-AF65-F5344CB8AC3E}">
        <p14:creationId xmlns:p14="http://schemas.microsoft.com/office/powerpoint/2010/main" val="11390307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BFD471-3347-4D3B-9EC3-ECEE255B9C07}"/>
              </a:ext>
            </a:extLst>
          </p:cNvPr>
          <p:cNvSpPr>
            <a:spLocks noGrp="1"/>
          </p:cNvSpPr>
          <p:nvPr>
            <p:ph type="title"/>
          </p:nvPr>
        </p:nvSpPr>
        <p:spPr>
          <a:xfrm>
            <a:off x="628650" y="365127"/>
            <a:ext cx="7886700" cy="1016634"/>
          </a:xfrm>
        </p:spPr>
        <p:txBody>
          <a:bodyPr>
            <a:normAutofit/>
          </a:bodyPr>
          <a:lstStyle/>
          <a:p>
            <a:r>
              <a:rPr lang="en-US" altLang="zh-CN" dirty="0"/>
              <a:t>Content</a:t>
            </a:r>
            <a:endParaRPr lang="zh-CN" altLang="en-US" dirty="0"/>
          </a:p>
        </p:txBody>
      </p:sp>
      <p:sp>
        <p:nvSpPr>
          <p:cNvPr id="11" name="内容占位符 10">
            <a:extLst>
              <a:ext uri="{FF2B5EF4-FFF2-40B4-BE49-F238E27FC236}">
                <a16:creationId xmlns:a16="http://schemas.microsoft.com/office/drawing/2014/main" id="{1111E43C-0290-4743-B213-68C3C2EFDCB3}"/>
              </a:ext>
            </a:extLst>
          </p:cNvPr>
          <p:cNvSpPr>
            <a:spLocks noGrp="1"/>
          </p:cNvSpPr>
          <p:nvPr>
            <p:ph idx="1"/>
          </p:nvPr>
        </p:nvSpPr>
        <p:spPr>
          <a:xfrm>
            <a:off x="628650" y="1381761"/>
            <a:ext cx="7886700" cy="4795202"/>
          </a:xfrm>
        </p:spPr>
        <p:txBody>
          <a:bodyPr>
            <a:normAutofit/>
          </a:bodyPr>
          <a:lstStyle/>
          <a:p>
            <a:r>
              <a:rPr lang="en-US" altLang="zh-CN" b="1" dirty="0"/>
              <a:t>Introduction</a:t>
            </a:r>
          </a:p>
          <a:p>
            <a:pPr lvl="1"/>
            <a:r>
              <a:rPr lang="zh-CN" altLang="en-US" dirty="0"/>
              <a:t>基本背景介绍</a:t>
            </a:r>
            <a:endParaRPr lang="en-US" altLang="zh-CN" dirty="0"/>
          </a:p>
          <a:p>
            <a:pPr lvl="1"/>
            <a:r>
              <a:rPr lang="zh-CN" altLang="en-US" dirty="0"/>
              <a:t>需求分析：交通数据管理场景</a:t>
            </a:r>
            <a:endParaRPr lang="en-US" altLang="zh-CN" dirty="0"/>
          </a:p>
          <a:p>
            <a:pPr lvl="1"/>
            <a:r>
              <a:rPr lang="zh-CN" altLang="en-US" dirty="0"/>
              <a:t>现有模型（技术方案）及优缺点</a:t>
            </a:r>
            <a:endParaRPr lang="en-US" altLang="zh-CN" dirty="0"/>
          </a:p>
          <a:p>
            <a:pPr lvl="1"/>
            <a:r>
              <a:rPr lang="zh-CN" altLang="en-US" dirty="0"/>
              <a:t>我们的模型 </a:t>
            </a:r>
            <a:r>
              <a:rPr lang="en-US" altLang="zh-CN" dirty="0"/>
              <a:t>&amp; </a:t>
            </a:r>
            <a:r>
              <a:rPr lang="zh-CN" altLang="en-US" dirty="0"/>
              <a:t>方案 </a:t>
            </a:r>
            <a:r>
              <a:rPr lang="en-US" altLang="zh-CN" dirty="0"/>
              <a:t>&amp; Contribution</a:t>
            </a:r>
          </a:p>
          <a:p>
            <a:r>
              <a:rPr lang="zh-CN" altLang="en-US" b="1" dirty="0"/>
              <a:t>技术方案详情</a:t>
            </a:r>
            <a:endParaRPr lang="en-US" altLang="zh-CN" b="1" dirty="0"/>
          </a:p>
          <a:p>
            <a:pPr lvl="1"/>
            <a:r>
              <a:rPr lang="zh-CN" altLang="en-US" dirty="0"/>
              <a:t>架构</a:t>
            </a:r>
            <a:endParaRPr lang="en-US" altLang="zh-CN" dirty="0"/>
          </a:p>
          <a:p>
            <a:pPr lvl="1"/>
            <a:r>
              <a:rPr lang="zh-CN" altLang="en-US" dirty="0"/>
              <a:t>存储 </a:t>
            </a:r>
            <a:r>
              <a:rPr lang="en-US" altLang="zh-CN" dirty="0"/>
              <a:t>&amp; </a:t>
            </a:r>
            <a:r>
              <a:rPr lang="zh-CN" altLang="en-US" dirty="0"/>
              <a:t>索引</a:t>
            </a:r>
            <a:endParaRPr lang="en-US" altLang="zh-CN" dirty="0"/>
          </a:p>
          <a:p>
            <a:pPr lvl="1"/>
            <a:r>
              <a:rPr lang="zh-CN" altLang="en-US" b="1" dirty="0">
                <a:solidFill>
                  <a:srgbClr val="FF0000"/>
                </a:solidFill>
              </a:rPr>
              <a:t>事务 </a:t>
            </a:r>
            <a:r>
              <a:rPr lang="en-US" altLang="zh-CN" b="1" dirty="0">
                <a:solidFill>
                  <a:srgbClr val="FF0000"/>
                </a:solidFill>
              </a:rPr>
              <a:t>&amp; </a:t>
            </a:r>
            <a:r>
              <a:rPr lang="zh-CN" altLang="en-US" b="1" dirty="0">
                <a:solidFill>
                  <a:srgbClr val="FF0000"/>
                </a:solidFill>
              </a:rPr>
              <a:t>锁 </a:t>
            </a:r>
            <a:r>
              <a:rPr lang="en-US" altLang="zh-CN" b="1" dirty="0">
                <a:solidFill>
                  <a:srgbClr val="FF0000"/>
                </a:solidFill>
              </a:rPr>
              <a:t>&amp; </a:t>
            </a:r>
            <a:r>
              <a:rPr lang="zh-CN" altLang="en-US" b="1" dirty="0">
                <a:solidFill>
                  <a:srgbClr val="FF0000"/>
                </a:solidFill>
              </a:rPr>
              <a:t>日志 </a:t>
            </a:r>
            <a:r>
              <a:rPr lang="en-US" altLang="zh-CN" b="1" dirty="0">
                <a:solidFill>
                  <a:srgbClr val="FF0000"/>
                </a:solidFill>
              </a:rPr>
              <a:t>&amp; </a:t>
            </a:r>
            <a:r>
              <a:rPr lang="zh-CN" altLang="en-US" b="1" dirty="0">
                <a:solidFill>
                  <a:srgbClr val="FF0000"/>
                </a:solidFill>
              </a:rPr>
              <a:t>故障恢复</a:t>
            </a:r>
            <a:endParaRPr lang="en-US" altLang="zh-CN" b="1" dirty="0">
              <a:solidFill>
                <a:srgbClr val="FF0000"/>
              </a:solidFill>
            </a:endParaRPr>
          </a:p>
          <a:p>
            <a:pPr lvl="1"/>
            <a:r>
              <a:rPr lang="zh-CN" altLang="en-US" dirty="0">
                <a:solidFill>
                  <a:schemeClr val="bg1">
                    <a:lumMod val="85000"/>
                  </a:schemeClr>
                </a:solidFill>
              </a:rPr>
              <a:t>语言</a:t>
            </a:r>
            <a:endParaRPr lang="en-US" altLang="zh-CN" dirty="0">
              <a:solidFill>
                <a:schemeClr val="bg1">
                  <a:lumMod val="85000"/>
                </a:schemeClr>
              </a:solidFill>
            </a:endParaRPr>
          </a:p>
          <a:p>
            <a:r>
              <a:rPr lang="zh-CN" altLang="en-US" dirty="0">
                <a:solidFill>
                  <a:schemeClr val="bg1">
                    <a:lumMod val="85000"/>
                  </a:schemeClr>
                </a:solidFill>
              </a:rPr>
              <a:t>部分测试结果</a:t>
            </a:r>
            <a:endParaRPr lang="en-US" altLang="zh-CN" dirty="0">
              <a:solidFill>
                <a:schemeClr val="bg1">
                  <a:lumMod val="85000"/>
                </a:schemeClr>
              </a:solidFill>
            </a:endParaRPr>
          </a:p>
        </p:txBody>
      </p:sp>
    </p:spTree>
    <p:extLst>
      <p:ext uri="{BB962C8B-B14F-4D97-AF65-F5344CB8AC3E}">
        <p14:creationId xmlns:p14="http://schemas.microsoft.com/office/powerpoint/2010/main" val="8267211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47F4E1-5668-4135-8626-D9DD4C453C10}"/>
              </a:ext>
            </a:extLst>
          </p:cNvPr>
          <p:cNvSpPr>
            <a:spLocks noGrp="1"/>
          </p:cNvSpPr>
          <p:nvPr>
            <p:ph type="title"/>
          </p:nvPr>
        </p:nvSpPr>
        <p:spPr>
          <a:xfrm>
            <a:off x="628650" y="365126"/>
            <a:ext cx="7886700" cy="927875"/>
          </a:xfrm>
        </p:spPr>
        <p:txBody>
          <a:bodyPr/>
          <a:lstStyle/>
          <a:p>
            <a:r>
              <a:rPr lang="zh-CN" altLang="en-US" dirty="0"/>
              <a:t>事务运行和提交流程</a:t>
            </a:r>
          </a:p>
        </p:txBody>
      </p:sp>
      <p:sp>
        <p:nvSpPr>
          <p:cNvPr id="3" name="内容占位符 2">
            <a:extLst>
              <a:ext uri="{FF2B5EF4-FFF2-40B4-BE49-F238E27FC236}">
                <a16:creationId xmlns:a16="http://schemas.microsoft.com/office/drawing/2014/main" id="{942C61E6-9E68-4476-B6A3-736BC059A21A}"/>
              </a:ext>
            </a:extLst>
          </p:cNvPr>
          <p:cNvSpPr>
            <a:spLocks noGrp="1"/>
          </p:cNvSpPr>
          <p:nvPr>
            <p:ph idx="1"/>
          </p:nvPr>
        </p:nvSpPr>
        <p:spPr>
          <a:xfrm>
            <a:off x="5157194" y="1553379"/>
            <a:ext cx="3468645" cy="1525101"/>
          </a:xfrm>
        </p:spPr>
        <p:txBody>
          <a:bodyPr>
            <a:normAutofit fontScale="70000" lnSpcReduction="20000"/>
          </a:bodyPr>
          <a:lstStyle/>
          <a:p>
            <a:pPr>
              <a:lnSpc>
                <a:spcPct val="120000"/>
              </a:lnSpc>
            </a:pPr>
            <a:r>
              <a:rPr lang="zh-CN" altLang="en-US" dirty="0"/>
              <a:t>事务的</a:t>
            </a:r>
            <a:r>
              <a:rPr lang="en-US" altLang="zh-CN" dirty="0"/>
              <a:t>ACID</a:t>
            </a:r>
            <a:r>
              <a:rPr lang="zh-CN" altLang="en-US" dirty="0"/>
              <a:t>特性通过锁、日志、缓存区等机制实现</a:t>
            </a:r>
            <a:endParaRPr lang="en-US" altLang="zh-CN" dirty="0"/>
          </a:p>
          <a:p>
            <a:pPr>
              <a:lnSpc>
                <a:spcPct val="120000"/>
              </a:lnSpc>
            </a:pPr>
            <a:r>
              <a:rPr lang="zh-CN" altLang="en-US" dirty="0"/>
              <a:t>每个事务在创建时都会在内存中分配一块缓存区</a:t>
            </a:r>
            <a:endParaRPr lang="en-US" altLang="zh-CN" dirty="0"/>
          </a:p>
        </p:txBody>
      </p:sp>
      <p:sp>
        <p:nvSpPr>
          <p:cNvPr id="4" name="矩形 3">
            <a:extLst>
              <a:ext uri="{FF2B5EF4-FFF2-40B4-BE49-F238E27FC236}">
                <a16:creationId xmlns:a16="http://schemas.microsoft.com/office/drawing/2014/main" id="{6CEE180A-238A-4400-8A58-588C18BC1DC2}"/>
              </a:ext>
            </a:extLst>
          </p:cNvPr>
          <p:cNvSpPr/>
          <p:nvPr/>
        </p:nvSpPr>
        <p:spPr>
          <a:xfrm>
            <a:off x="612414" y="1575874"/>
            <a:ext cx="667745" cy="6293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事务开始</a:t>
            </a:r>
          </a:p>
        </p:txBody>
      </p:sp>
      <p:sp>
        <p:nvSpPr>
          <p:cNvPr id="5" name="矩形 4">
            <a:extLst>
              <a:ext uri="{FF2B5EF4-FFF2-40B4-BE49-F238E27FC236}">
                <a16:creationId xmlns:a16="http://schemas.microsoft.com/office/drawing/2014/main" id="{DAAAA4B9-10CE-4B30-BE0E-7634B82BF8B2}"/>
              </a:ext>
            </a:extLst>
          </p:cNvPr>
          <p:cNvSpPr/>
          <p:nvPr/>
        </p:nvSpPr>
        <p:spPr>
          <a:xfrm>
            <a:off x="612415" y="2595000"/>
            <a:ext cx="667745" cy="6293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数据</a:t>
            </a:r>
            <a:endParaRPr lang="en-US" altLang="zh-CN" dirty="0"/>
          </a:p>
          <a:p>
            <a:pPr algn="ctr"/>
            <a:r>
              <a:rPr lang="zh-CN" altLang="en-US" dirty="0"/>
              <a:t>读取</a:t>
            </a:r>
          </a:p>
        </p:txBody>
      </p:sp>
      <p:sp>
        <p:nvSpPr>
          <p:cNvPr id="6" name="矩形: 圆角 5">
            <a:extLst>
              <a:ext uri="{FF2B5EF4-FFF2-40B4-BE49-F238E27FC236}">
                <a16:creationId xmlns:a16="http://schemas.microsoft.com/office/drawing/2014/main" id="{5E4E472C-4720-4936-BC6A-D71DA66C3497}"/>
              </a:ext>
            </a:extLst>
          </p:cNvPr>
          <p:cNvSpPr/>
          <p:nvPr/>
        </p:nvSpPr>
        <p:spPr>
          <a:xfrm>
            <a:off x="3830320" y="1711009"/>
            <a:ext cx="914400" cy="3277551"/>
          </a:xfrm>
          <a:prstGeom prst="roundRect">
            <a:avLst>
              <a:gd name="adj" fmla="val 583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持久化</a:t>
            </a:r>
            <a:endParaRPr lang="en-US" altLang="zh-CN" dirty="0"/>
          </a:p>
          <a:p>
            <a:pPr algn="ctr"/>
            <a:r>
              <a:rPr lang="zh-CN" altLang="en-US" dirty="0"/>
              <a:t>数据</a:t>
            </a:r>
            <a:endParaRPr lang="en-US" altLang="zh-CN" dirty="0"/>
          </a:p>
          <a:p>
            <a:pPr algn="ctr"/>
            <a:r>
              <a:rPr lang="zh-CN" altLang="en-US" dirty="0"/>
              <a:t>存储</a:t>
            </a:r>
          </a:p>
        </p:txBody>
      </p:sp>
      <p:sp>
        <p:nvSpPr>
          <p:cNvPr id="8" name="矩形 7">
            <a:extLst>
              <a:ext uri="{FF2B5EF4-FFF2-40B4-BE49-F238E27FC236}">
                <a16:creationId xmlns:a16="http://schemas.microsoft.com/office/drawing/2014/main" id="{E9CE50D7-DECA-4BC0-8339-97F583670FEC}"/>
              </a:ext>
            </a:extLst>
          </p:cNvPr>
          <p:cNvSpPr/>
          <p:nvPr/>
        </p:nvSpPr>
        <p:spPr>
          <a:xfrm>
            <a:off x="612415" y="3593677"/>
            <a:ext cx="667745" cy="6293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数据写入</a:t>
            </a:r>
          </a:p>
        </p:txBody>
      </p:sp>
      <p:sp>
        <p:nvSpPr>
          <p:cNvPr id="9" name="箭头: 右 8">
            <a:extLst>
              <a:ext uri="{FF2B5EF4-FFF2-40B4-BE49-F238E27FC236}">
                <a16:creationId xmlns:a16="http://schemas.microsoft.com/office/drawing/2014/main" id="{CCE55F15-9635-4EC8-86B0-01D0F0227D0A}"/>
              </a:ext>
            </a:extLst>
          </p:cNvPr>
          <p:cNvSpPr/>
          <p:nvPr/>
        </p:nvSpPr>
        <p:spPr>
          <a:xfrm>
            <a:off x="1367515" y="3897225"/>
            <a:ext cx="487680" cy="34512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57C776B1-9C41-461B-87CD-DDD1669395AB}"/>
              </a:ext>
            </a:extLst>
          </p:cNvPr>
          <p:cNvSpPr/>
          <p:nvPr/>
        </p:nvSpPr>
        <p:spPr>
          <a:xfrm>
            <a:off x="1935480" y="3929489"/>
            <a:ext cx="914400" cy="2563385"/>
          </a:xfrm>
          <a:prstGeom prst="roundRect">
            <a:avLst>
              <a:gd name="adj" fmla="val 58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事务</a:t>
            </a:r>
            <a:endParaRPr lang="en-US" altLang="zh-CN" dirty="0"/>
          </a:p>
          <a:p>
            <a:pPr algn="ctr"/>
            <a:r>
              <a:rPr lang="zh-CN" altLang="en-US" dirty="0"/>
              <a:t>缓存区</a:t>
            </a:r>
            <a:endParaRPr lang="en-US" altLang="zh-CN" dirty="0"/>
          </a:p>
          <a:p>
            <a:pPr algn="ctr"/>
            <a:r>
              <a:rPr lang="en-US" altLang="zh-CN" dirty="0"/>
              <a:t>(</a:t>
            </a:r>
            <a:r>
              <a:rPr lang="zh-CN" altLang="en-US" dirty="0"/>
              <a:t>内存</a:t>
            </a:r>
            <a:r>
              <a:rPr lang="en-US" altLang="zh-CN" dirty="0"/>
              <a:t>)</a:t>
            </a:r>
            <a:endParaRPr lang="zh-CN" altLang="en-US" dirty="0"/>
          </a:p>
        </p:txBody>
      </p:sp>
      <p:sp>
        <p:nvSpPr>
          <p:cNvPr id="11" name="箭头: 左右 10">
            <a:extLst>
              <a:ext uri="{FF2B5EF4-FFF2-40B4-BE49-F238E27FC236}">
                <a16:creationId xmlns:a16="http://schemas.microsoft.com/office/drawing/2014/main" id="{F71ED537-E44E-44C3-9BC7-5B1F1A563935}"/>
              </a:ext>
            </a:extLst>
          </p:cNvPr>
          <p:cNvSpPr/>
          <p:nvPr/>
        </p:nvSpPr>
        <p:spPr>
          <a:xfrm>
            <a:off x="1367515" y="3573049"/>
            <a:ext cx="2025925" cy="345129"/>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600" dirty="0"/>
              <a:t>1</a:t>
            </a:r>
            <a:endParaRPr lang="zh-CN" altLang="en-US" sz="1600" dirty="0"/>
          </a:p>
        </p:txBody>
      </p:sp>
      <p:sp>
        <p:nvSpPr>
          <p:cNvPr id="12" name="矩形 11">
            <a:extLst>
              <a:ext uri="{FF2B5EF4-FFF2-40B4-BE49-F238E27FC236}">
                <a16:creationId xmlns:a16="http://schemas.microsoft.com/office/drawing/2014/main" id="{3A85A7FD-528D-422E-B4DF-96298CB025F5}"/>
              </a:ext>
            </a:extLst>
          </p:cNvPr>
          <p:cNvSpPr/>
          <p:nvPr/>
        </p:nvSpPr>
        <p:spPr>
          <a:xfrm>
            <a:off x="3505200" y="1972020"/>
            <a:ext cx="294639" cy="2913786"/>
          </a:xfrm>
          <a:prstGeom prst="rect">
            <a:avLst/>
          </a:prstGeom>
          <a:ln w="38100">
            <a:solidFill>
              <a:schemeClr val="accent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400" dirty="0"/>
              <a:t>对象锁</a:t>
            </a:r>
          </a:p>
        </p:txBody>
      </p:sp>
      <p:sp>
        <p:nvSpPr>
          <p:cNvPr id="13" name="矩形 12">
            <a:extLst>
              <a:ext uri="{FF2B5EF4-FFF2-40B4-BE49-F238E27FC236}">
                <a16:creationId xmlns:a16="http://schemas.microsoft.com/office/drawing/2014/main" id="{7658DAF1-EB65-4CBC-8B60-D242EE9A2874}"/>
              </a:ext>
            </a:extLst>
          </p:cNvPr>
          <p:cNvSpPr/>
          <p:nvPr/>
        </p:nvSpPr>
        <p:spPr>
          <a:xfrm>
            <a:off x="612415" y="4533271"/>
            <a:ext cx="667745" cy="62938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事务提交</a:t>
            </a:r>
          </a:p>
        </p:txBody>
      </p:sp>
      <p:sp>
        <p:nvSpPr>
          <p:cNvPr id="14" name="箭头: 右 13">
            <a:extLst>
              <a:ext uri="{FF2B5EF4-FFF2-40B4-BE49-F238E27FC236}">
                <a16:creationId xmlns:a16="http://schemas.microsoft.com/office/drawing/2014/main" id="{6EC48416-A8FE-4896-A837-7E142C4262D5}"/>
              </a:ext>
            </a:extLst>
          </p:cNvPr>
          <p:cNvSpPr/>
          <p:nvPr/>
        </p:nvSpPr>
        <p:spPr>
          <a:xfrm>
            <a:off x="2930165" y="5504291"/>
            <a:ext cx="751840" cy="368189"/>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a:t>5-8</a:t>
            </a:r>
            <a:endParaRPr lang="zh-CN" altLang="en-US" dirty="0"/>
          </a:p>
        </p:txBody>
      </p:sp>
      <p:sp>
        <p:nvSpPr>
          <p:cNvPr id="15" name="箭头: 下 14">
            <a:extLst>
              <a:ext uri="{FF2B5EF4-FFF2-40B4-BE49-F238E27FC236}">
                <a16:creationId xmlns:a16="http://schemas.microsoft.com/office/drawing/2014/main" id="{691BBFE9-C901-417C-884A-4976AE651877}"/>
              </a:ext>
            </a:extLst>
          </p:cNvPr>
          <p:cNvSpPr/>
          <p:nvPr/>
        </p:nvSpPr>
        <p:spPr>
          <a:xfrm>
            <a:off x="729478" y="3325816"/>
            <a:ext cx="416560" cy="2087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6" name="箭头: 下 15">
            <a:extLst>
              <a:ext uri="{FF2B5EF4-FFF2-40B4-BE49-F238E27FC236}">
                <a16:creationId xmlns:a16="http://schemas.microsoft.com/office/drawing/2014/main" id="{7DB775A7-2507-4C59-ACE2-60A9804F3201}"/>
              </a:ext>
            </a:extLst>
          </p:cNvPr>
          <p:cNvSpPr/>
          <p:nvPr/>
        </p:nvSpPr>
        <p:spPr>
          <a:xfrm>
            <a:off x="742675" y="4273775"/>
            <a:ext cx="416560" cy="2087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7" name="箭头: 下 16">
            <a:extLst>
              <a:ext uri="{FF2B5EF4-FFF2-40B4-BE49-F238E27FC236}">
                <a16:creationId xmlns:a16="http://schemas.microsoft.com/office/drawing/2014/main" id="{4B15DCF3-C998-48A4-9E21-6EF7722A035E}"/>
              </a:ext>
            </a:extLst>
          </p:cNvPr>
          <p:cNvSpPr/>
          <p:nvPr/>
        </p:nvSpPr>
        <p:spPr>
          <a:xfrm>
            <a:off x="751840" y="2280422"/>
            <a:ext cx="416560" cy="20877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8" name="矩形: 圆角 17">
            <a:extLst>
              <a:ext uri="{FF2B5EF4-FFF2-40B4-BE49-F238E27FC236}">
                <a16:creationId xmlns:a16="http://schemas.microsoft.com/office/drawing/2014/main" id="{D53710A6-C162-42A6-9E40-475AA306B407}"/>
              </a:ext>
            </a:extLst>
          </p:cNvPr>
          <p:cNvSpPr/>
          <p:nvPr/>
        </p:nvSpPr>
        <p:spPr>
          <a:xfrm>
            <a:off x="254000" y="1402080"/>
            <a:ext cx="4785360" cy="2913786"/>
          </a:xfrm>
          <a:prstGeom prst="roundRect">
            <a:avLst>
              <a:gd name="adj" fmla="val 3417"/>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811027C4-9890-44C0-8A20-CA873B933932}"/>
              </a:ext>
            </a:extLst>
          </p:cNvPr>
          <p:cNvSpPr/>
          <p:nvPr/>
        </p:nvSpPr>
        <p:spPr>
          <a:xfrm>
            <a:off x="254000" y="4455682"/>
            <a:ext cx="4785360" cy="2158478"/>
          </a:xfrm>
          <a:prstGeom prst="roundRect">
            <a:avLst>
              <a:gd name="adj" fmla="val 3417"/>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zh-CN" altLang="en-US"/>
          </a:p>
        </p:txBody>
      </p:sp>
      <p:sp>
        <p:nvSpPr>
          <p:cNvPr id="20" name="箭头: 左右 19">
            <a:extLst>
              <a:ext uri="{FF2B5EF4-FFF2-40B4-BE49-F238E27FC236}">
                <a16:creationId xmlns:a16="http://schemas.microsoft.com/office/drawing/2014/main" id="{84A5BA50-E24A-41C5-B042-3590B89C586E}"/>
              </a:ext>
            </a:extLst>
          </p:cNvPr>
          <p:cNvSpPr/>
          <p:nvPr/>
        </p:nvSpPr>
        <p:spPr>
          <a:xfrm>
            <a:off x="1361440" y="2857600"/>
            <a:ext cx="2025925" cy="365061"/>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sz="1600" dirty="0"/>
          </a:p>
        </p:txBody>
      </p:sp>
      <p:sp>
        <p:nvSpPr>
          <p:cNvPr id="7" name="箭头: 左 6">
            <a:extLst>
              <a:ext uri="{FF2B5EF4-FFF2-40B4-BE49-F238E27FC236}">
                <a16:creationId xmlns:a16="http://schemas.microsoft.com/office/drawing/2014/main" id="{51D11CAA-1990-4DDC-9E8F-BBF1EBCEA7F6}"/>
              </a:ext>
            </a:extLst>
          </p:cNvPr>
          <p:cNvSpPr/>
          <p:nvPr/>
        </p:nvSpPr>
        <p:spPr>
          <a:xfrm>
            <a:off x="1367515" y="2580726"/>
            <a:ext cx="2025925" cy="365061"/>
          </a:xfrm>
          <a:prstGeom prst="lef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sz="1400" dirty="0"/>
          </a:p>
        </p:txBody>
      </p:sp>
      <p:sp>
        <p:nvSpPr>
          <p:cNvPr id="21" name="矩形: 圆角 20">
            <a:extLst>
              <a:ext uri="{FF2B5EF4-FFF2-40B4-BE49-F238E27FC236}">
                <a16:creationId xmlns:a16="http://schemas.microsoft.com/office/drawing/2014/main" id="{78E27729-C14A-4153-827A-F22B56F912D0}"/>
              </a:ext>
            </a:extLst>
          </p:cNvPr>
          <p:cNvSpPr/>
          <p:nvPr/>
        </p:nvSpPr>
        <p:spPr>
          <a:xfrm>
            <a:off x="3830320" y="5458108"/>
            <a:ext cx="914400" cy="1015185"/>
          </a:xfrm>
          <a:prstGeom prst="roundRect">
            <a:avLst>
              <a:gd name="adj" fmla="val 583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t>持久化</a:t>
            </a:r>
            <a:endParaRPr lang="en-US" altLang="zh-CN" dirty="0"/>
          </a:p>
          <a:p>
            <a:pPr algn="ctr"/>
            <a:r>
              <a:rPr lang="zh-CN" altLang="en-US" dirty="0"/>
              <a:t>日志</a:t>
            </a:r>
            <a:endParaRPr lang="en-US" altLang="zh-CN" dirty="0"/>
          </a:p>
          <a:p>
            <a:pPr algn="ctr"/>
            <a:r>
              <a:rPr lang="zh-CN" altLang="en-US" dirty="0"/>
              <a:t>存储</a:t>
            </a:r>
          </a:p>
        </p:txBody>
      </p:sp>
      <p:sp>
        <p:nvSpPr>
          <p:cNvPr id="22" name="箭头: 上 21">
            <a:extLst>
              <a:ext uri="{FF2B5EF4-FFF2-40B4-BE49-F238E27FC236}">
                <a16:creationId xmlns:a16="http://schemas.microsoft.com/office/drawing/2014/main" id="{784A58DE-E74D-4015-A7E6-69C3D0BA5BBB}"/>
              </a:ext>
            </a:extLst>
          </p:cNvPr>
          <p:cNvSpPr/>
          <p:nvPr/>
        </p:nvSpPr>
        <p:spPr>
          <a:xfrm>
            <a:off x="3830320" y="4995945"/>
            <a:ext cx="914400" cy="355600"/>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sz="800" dirty="0"/>
              <a:t>9-11</a:t>
            </a:r>
            <a:endParaRPr lang="zh-CN" altLang="en-US" sz="800" dirty="0"/>
          </a:p>
        </p:txBody>
      </p:sp>
      <p:sp>
        <p:nvSpPr>
          <p:cNvPr id="23" name="箭头: 左右 22">
            <a:extLst>
              <a:ext uri="{FF2B5EF4-FFF2-40B4-BE49-F238E27FC236}">
                <a16:creationId xmlns:a16="http://schemas.microsoft.com/office/drawing/2014/main" id="{C560A7D4-445A-4AE0-9209-19B8A26491AB}"/>
              </a:ext>
            </a:extLst>
          </p:cNvPr>
          <p:cNvSpPr/>
          <p:nvPr/>
        </p:nvSpPr>
        <p:spPr>
          <a:xfrm>
            <a:off x="1366520" y="4493689"/>
            <a:ext cx="2025925" cy="345129"/>
          </a:xfrm>
          <a:prstGeom prst="lef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1600" dirty="0"/>
              <a:t>13</a:t>
            </a:r>
            <a:endParaRPr lang="zh-CN" altLang="en-US" sz="1600" dirty="0"/>
          </a:p>
        </p:txBody>
      </p:sp>
      <p:sp>
        <p:nvSpPr>
          <p:cNvPr id="24" name="箭头: 右 23">
            <a:extLst>
              <a:ext uri="{FF2B5EF4-FFF2-40B4-BE49-F238E27FC236}">
                <a16:creationId xmlns:a16="http://schemas.microsoft.com/office/drawing/2014/main" id="{033A254E-7481-42FE-85ED-2AAB3F74F534}"/>
              </a:ext>
            </a:extLst>
          </p:cNvPr>
          <p:cNvSpPr/>
          <p:nvPr/>
        </p:nvSpPr>
        <p:spPr>
          <a:xfrm>
            <a:off x="1361440" y="4885806"/>
            <a:ext cx="487680" cy="34512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tLang="zh-CN" dirty="0"/>
              <a:t>3</a:t>
            </a:r>
            <a:endParaRPr lang="zh-CN" altLang="en-US" dirty="0"/>
          </a:p>
        </p:txBody>
      </p:sp>
      <p:sp>
        <p:nvSpPr>
          <p:cNvPr id="25" name="文本框 24">
            <a:extLst>
              <a:ext uri="{FF2B5EF4-FFF2-40B4-BE49-F238E27FC236}">
                <a16:creationId xmlns:a16="http://schemas.microsoft.com/office/drawing/2014/main" id="{B501DA3D-C3D3-4ED1-B673-2F51B690FCB5}"/>
              </a:ext>
            </a:extLst>
          </p:cNvPr>
          <p:cNvSpPr txBox="1"/>
          <p:nvPr/>
        </p:nvSpPr>
        <p:spPr>
          <a:xfrm>
            <a:off x="5209043" y="3090581"/>
            <a:ext cx="3680958" cy="3293209"/>
          </a:xfrm>
          <a:prstGeom prst="rect">
            <a:avLst/>
          </a:prstGeom>
          <a:noFill/>
          <a:ln w="9525">
            <a:solidFill>
              <a:schemeClr val="tx1"/>
            </a:solidFill>
          </a:ln>
        </p:spPr>
        <p:txBody>
          <a:bodyPr wrap="square" rtlCol="0">
            <a:spAutoFit/>
          </a:bodyPr>
          <a:lstStyle/>
          <a:p>
            <a:pPr marL="342900" indent="-342900">
              <a:buSzPct val="80000"/>
              <a:buFont typeface="+mj-lt"/>
              <a:buAutoNum type="arabicPeriod"/>
            </a:pPr>
            <a:r>
              <a:rPr lang="en-US" altLang="zh-CN" sz="1600" dirty="0">
                <a:latin typeface="Times New Roman" panose="02020603050405020304" pitchFamily="18" charset="0"/>
                <a:ea typeface="宋体" panose="02010600030101010101" pitchFamily="2" charset="-122"/>
              </a:rPr>
              <a:t> Lock_X (entity_id)</a:t>
            </a:r>
          </a:p>
          <a:p>
            <a:pPr marL="342900" indent="-342900">
              <a:buSzPct val="80000"/>
              <a:buFont typeface="+mj-lt"/>
              <a:buAutoNum type="arabicPeriod"/>
            </a:pPr>
            <a:r>
              <a:rPr lang="zh-CN" altLang="en-US" sz="1600" dirty="0">
                <a:latin typeface="Times New Roman" panose="02020603050405020304" pitchFamily="18" charset="0"/>
                <a:ea typeface="宋体" panose="02010600030101010101" pitchFamily="2" charset="-122"/>
              </a:rPr>
              <a:t> </a:t>
            </a:r>
            <a:r>
              <a:rPr lang="en-US" altLang="zh-CN" sz="1600" dirty="0">
                <a:latin typeface="Times New Roman" panose="02020603050405020304" pitchFamily="18" charset="0"/>
                <a:ea typeface="宋体" panose="02010600030101010101" pitchFamily="2" charset="-122"/>
              </a:rPr>
              <a:t>     </a:t>
            </a:r>
            <a:r>
              <a:rPr lang="zh-CN" altLang="en-US" sz="1600" dirty="0">
                <a:latin typeface="Times New Roman" panose="02020603050405020304" pitchFamily="18" charset="0"/>
                <a:ea typeface="宋体" panose="02010600030101010101" pitchFamily="2" charset="-122"/>
              </a:rPr>
              <a:t>将数据更新写入事务缓存区</a:t>
            </a:r>
            <a:endParaRPr lang="en-US" altLang="zh-CN" sz="1600" dirty="0">
              <a:latin typeface="Times New Roman" panose="02020603050405020304" pitchFamily="18" charset="0"/>
              <a:ea typeface="宋体" panose="02010600030101010101" pitchFamily="2" charset="-122"/>
            </a:endParaRPr>
          </a:p>
          <a:p>
            <a:pPr marL="342900" indent="-342900">
              <a:buSzPct val="80000"/>
              <a:buFont typeface="+mj-lt"/>
              <a:buAutoNum type="arabicPeriod"/>
            </a:pPr>
            <a:r>
              <a:rPr lang="en-US" altLang="zh-CN" sz="1600" dirty="0">
                <a:latin typeface="Times New Roman" panose="02020603050405020304" pitchFamily="18" charset="0"/>
                <a:ea typeface="宋体" panose="02010600030101010101" pitchFamily="2" charset="-122"/>
              </a:rPr>
              <a:t>       //</a:t>
            </a:r>
            <a:r>
              <a:rPr lang="zh-CN" altLang="en-US" sz="1600" dirty="0">
                <a:latin typeface="Times New Roman" panose="02020603050405020304" pitchFamily="18" charset="0"/>
                <a:ea typeface="宋体" panose="02010600030101010101" pitchFamily="2" charset="-122"/>
              </a:rPr>
              <a:t>开始提交</a:t>
            </a:r>
            <a:endParaRPr lang="en-US" altLang="zh-CN" sz="1600" dirty="0">
              <a:latin typeface="Times New Roman" panose="02020603050405020304" pitchFamily="18" charset="0"/>
              <a:ea typeface="宋体" panose="02010600030101010101" pitchFamily="2" charset="-122"/>
            </a:endParaRPr>
          </a:p>
          <a:p>
            <a:pPr marL="342900" indent="-342900">
              <a:buSzPct val="80000"/>
              <a:buFont typeface="+mj-lt"/>
              <a:buAutoNum type="arabicPeriod"/>
            </a:pPr>
            <a:r>
              <a:rPr lang="en-US" altLang="zh-CN" sz="1600" dirty="0">
                <a:latin typeface="Times New Roman" panose="02020603050405020304" pitchFamily="18" charset="0"/>
                <a:ea typeface="宋体" panose="02010600030101010101" pitchFamily="2" charset="-122"/>
              </a:rPr>
              <a:t>       </a:t>
            </a:r>
            <a:r>
              <a:rPr lang="en-US" altLang="zh-CN" sz="1600" dirty="0" err="1">
                <a:latin typeface="Times New Roman" panose="02020603050405020304" pitchFamily="18" charset="0"/>
                <a:ea typeface="宋体" panose="02010600030101010101" pitchFamily="2" charset="-122"/>
              </a:rPr>
              <a:t>Lock_X</a:t>
            </a:r>
            <a:r>
              <a:rPr lang="en-US" altLang="zh-CN" sz="1600" dirty="0">
                <a:latin typeface="Times New Roman" panose="02020603050405020304" pitchFamily="18" charset="0"/>
                <a:ea typeface="宋体" panose="02010600030101010101" pitchFamily="2" charset="-122"/>
              </a:rPr>
              <a:t> (journal)</a:t>
            </a:r>
          </a:p>
          <a:p>
            <a:pPr marL="342900" indent="-342900">
              <a:buSzPct val="80000"/>
              <a:buFont typeface="+mj-lt"/>
              <a:buAutoNum type="arabicPeriod"/>
            </a:pPr>
            <a:r>
              <a:rPr lang="zh-CN" altLang="en-US" sz="1600" dirty="0">
                <a:latin typeface="Times New Roman" panose="02020603050405020304" pitchFamily="18" charset="0"/>
                <a:ea typeface="宋体" panose="02010600030101010101" pitchFamily="2" charset="-122"/>
              </a:rPr>
              <a:t>             写入事务的</a:t>
            </a:r>
            <a:r>
              <a:rPr lang="en-US" altLang="zh-CN" sz="1600" dirty="0">
                <a:latin typeface="Times New Roman" panose="02020603050405020304" pitchFamily="18" charset="0"/>
                <a:ea typeface="宋体" panose="02010600030101010101" pitchFamily="2" charset="-122"/>
              </a:rPr>
              <a:t>start</a:t>
            </a:r>
            <a:r>
              <a:rPr lang="zh-CN" altLang="en-US" sz="1600" dirty="0">
                <a:latin typeface="Times New Roman" panose="02020603050405020304" pitchFamily="18" charset="0"/>
                <a:ea typeface="宋体" panose="02010600030101010101" pitchFamily="2" charset="-122"/>
              </a:rPr>
              <a:t>到日志</a:t>
            </a:r>
            <a:endParaRPr lang="en-US" altLang="zh-CN" sz="1600" dirty="0">
              <a:latin typeface="Times New Roman" panose="02020603050405020304" pitchFamily="18" charset="0"/>
              <a:ea typeface="宋体" panose="02010600030101010101" pitchFamily="2" charset="-122"/>
            </a:endParaRPr>
          </a:p>
          <a:p>
            <a:pPr marL="342900" indent="-342900">
              <a:buSzPct val="80000"/>
              <a:buFont typeface="+mj-lt"/>
              <a:buAutoNum type="arabicPeriod"/>
            </a:pPr>
            <a:r>
              <a:rPr lang="zh-CN" altLang="en-US" sz="1600" dirty="0">
                <a:latin typeface="Times New Roman" panose="02020603050405020304" pitchFamily="18" charset="0"/>
                <a:ea typeface="宋体" panose="02010600030101010101" pitchFamily="2" charset="-122"/>
              </a:rPr>
              <a:t> </a:t>
            </a:r>
            <a:r>
              <a:rPr lang="en-US" altLang="zh-CN" sz="1600" dirty="0">
                <a:latin typeface="Times New Roman" panose="02020603050405020304" pitchFamily="18" charset="0"/>
                <a:ea typeface="宋体" panose="02010600030101010101" pitchFamily="2" charset="-122"/>
              </a:rPr>
              <a:t>            </a:t>
            </a:r>
            <a:r>
              <a:rPr lang="zh-CN" altLang="en-US" sz="1600" dirty="0">
                <a:latin typeface="Times New Roman" panose="02020603050405020304" pitchFamily="18" charset="0"/>
                <a:ea typeface="宋体" panose="02010600030101010101" pitchFamily="2" charset="-122"/>
              </a:rPr>
              <a:t>所有数据更新写入日志</a:t>
            </a:r>
            <a:endParaRPr lang="en-US" altLang="zh-CN" sz="1600" dirty="0">
              <a:latin typeface="Times New Roman" panose="02020603050405020304" pitchFamily="18" charset="0"/>
              <a:ea typeface="宋体" panose="02010600030101010101" pitchFamily="2" charset="-122"/>
            </a:endParaRPr>
          </a:p>
          <a:p>
            <a:pPr marL="342900" indent="-342900">
              <a:buSzPct val="80000"/>
              <a:buFont typeface="+mj-lt"/>
              <a:buAutoNum type="arabicPeriod"/>
            </a:pPr>
            <a:r>
              <a:rPr lang="en-US" altLang="zh-CN" sz="1600" dirty="0">
                <a:latin typeface="Times New Roman" panose="02020603050405020304" pitchFamily="18" charset="0"/>
                <a:ea typeface="宋体" panose="02010600030101010101" pitchFamily="2" charset="-122"/>
              </a:rPr>
              <a:t>             </a:t>
            </a:r>
            <a:r>
              <a:rPr lang="zh-CN" altLang="en-US" sz="1600" dirty="0">
                <a:latin typeface="Times New Roman" panose="02020603050405020304" pitchFamily="18" charset="0"/>
                <a:ea typeface="宋体" panose="02010600030101010101" pitchFamily="2" charset="-122"/>
              </a:rPr>
              <a:t>写入事务</a:t>
            </a:r>
            <a:r>
              <a:rPr lang="en-US" altLang="zh-CN" sz="1600" dirty="0">
                <a:latin typeface="Times New Roman" panose="02020603050405020304" pitchFamily="18" charset="0"/>
                <a:ea typeface="宋体" panose="02010600030101010101" pitchFamily="2" charset="-122"/>
              </a:rPr>
              <a:t>end</a:t>
            </a:r>
            <a:r>
              <a:rPr lang="zh-CN" altLang="en-US" sz="1600" dirty="0">
                <a:latin typeface="Times New Roman" panose="02020603050405020304" pitchFamily="18" charset="0"/>
                <a:ea typeface="宋体" panose="02010600030101010101" pitchFamily="2" charset="-122"/>
              </a:rPr>
              <a:t>标志</a:t>
            </a:r>
            <a:endParaRPr lang="en-US" altLang="zh-CN" sz="1600" dirty="0">
              <a:latin typeface="Times New Roman" panose="02020603050405020304" pitchFamily="18" charset="0"/>
              <a:ea typeface="宋体" panose="02010600030101010101" pitchFamily="2" charset="-122"/>
            </a:endParaRPr>
          </a:p>
          <a:p>
            <a:pPr marL="342900" indent="-342900">
              <a:buSzPct val="80000"/>
              <a:buFont typeface="+mj-lt"/>
              <a:buAutoNum type="arabicPeriod"/>
            </a:pPr>
            <a:r>
              <a:rPr lang="zh-CN" altLang="en-US" sz="1600" dirty="0">
                <a:latin typeface="Times New Roman" panose="02020603050405020304" pitchFamily="18" charset="0"/>
                <a:ea typeface="宋体" panose="02010600030101010101" pitchFamily="2" charset="-122"/>
              </a:rPr>
              <a:t> </a:t>
            </a:r>
            <a:r>
              <a:rPr lang="en-US" altLang="zh-CN" sz="1600" dirty="0">
                <a:latin typeface="Times New Roman" panose="02020603050405020304" pitchFamily="18" charset="0"/>
                <a:ea typeface="宋体" panose="02010600030101010101" pitchFamily="2" charset="-122"/>
              </a:rPr>
              <a:t>            </a:t>
            </a:r>
            <a:r>
              <a:rPr lang="zh-CN" altLang="en-US" sz="1600" dirty="0">
                <a:latin typeface="Times New Roman" panose="02020603050405020304" pitchFamily="18" charset="0"/>
                <a:ea typeface="宋体" panose="02010600030101010101" pitchFamily="2" charset="-122"/>
              </a:rPr>
              <a:t>将日志</a:t>
            </a:r>
            <a:r>
              <a:rPr lang="en-US" altLang="zh-CN" sz="1600" dirty="0">
                <a:latin typeface="Times New Roman" panose="02020603050405020304" pitchFamily="18" charset="0"/>
                <a:ea typeface="宋体" panose="02010600030101010101" pitchFamily="2" charset="-122"/>
              </a:rPr>
              <a:t>flush</a:t>
            </a:r>
            <a:r>
              <a:rPr lang="zh-CN" altLang="en-US" sz="1600" dirty="0">
                <a:latin typeface="Times New Roman" panose="02020603050405020304" pitchFamily="18" charset="0"/>
                <a:ea typeface="宋体" panose="02010600030101010101" pitchFamily="2" charset="-122"/>
              </a:rPr>
              <a:t>到磁盘</a:t>
            </a:r>
            <a:endParaRPr lang="en-US" altLang="zh-CN" sz="1600" dirty="0">
              <a:latin typeface="Times New Roman" panose="02020603050405020304" pitchFamily="18" charset="0"/>
              <a:ea typeface="宋体" panose="02010600030101010101" pitchFamily="2" charset="-122"/>
            </a:endParaRPr>
          </a:p>
          <a:p>
            <a:pPr marL="342900" indent="-342900">
              <a:buSzPct val="80000"/>
              <a:buFont typeface="+mj-lt"/>
              <a:buAutoNum type="arabicPeriod"/>
            </a:pPr>
            <a:r>
              <a:rPr lang="en-US" altLang="zh-CN" sz="1600" dirty="0">
                <a:latin typeface="Times New Roman" panose="02020603050405020304" pitchFamily="18" charset="0"/>
                <a:ea typeface="宋体" panose="02010600030101010101" pitchFamily="2" charset="-122"/>
              </a:rPr>
              <a:t>             </a:t>
            </a:r>
            <a:r>
              <a:rPr lang="en-US" altLang="zh-CN" sz="1600" dirty="0" err="1">
                <a:latin typeface="Times New Roman" panose="02020603050405020304" pitchFamily="18" charset="0"/>
                <a:ea typeface="宋体" panose="02010600030101010101" pitchFamily="2" charset="-122"/>
              </a:rPr>
              <a:t>Lock_X</a:t>
            </a:r>
            <a:r>
              <a:rPr lang="en-US" altLang="zh-CN" sz="1600" dirty="0">
                <a:latin typeface="Times New Roman" panose="02020603050405020304" pitchFamily="18" charset="0"/>
                <a:ea typeface="宋体" panose="02010600030101010101" pitchFamily="2" charset="-122"/>
              </a:rPr>
              <a:t> (Storage)</a:t>
            </a:r>
          </a:p>
          <a:p>
            <a:pPr marL="342900" indent="-342900">
              <a:buSzPct val="80000"/>
              <a:buFont typeface="+mj-lt"/>
              <a:buAutoNum type="arabicPeriod"/>
            </a:pPr>
            <a:r>
              <a:rPr lang="zh-CN" altLang="en-US" sz="1600" dirty="0">
                <a:latin typeface="Times New Roman" panose="02020603050405020304" pitchFamily="18" charset="0"/>
                <a:ea typeface="宋体" panose="02010600030101010101" pitchFamily="2" charset="-122"/>
              </a:rPr>
              <a:t> </a:t>
            </a:r>
            <a:r>
              <a:rPr lang="en-US" altLang="zh-CN" sz="1600" dirty="0">
                <a:latin typeface="Times New Roman" panose="02020603050405020304" pitchFamily="18" charset="0"/>
                <a:ea typeface="宋体" panose="02010600030101010101" pitchFamily="2" charset="-122"/>
              </a:rPr>
              <a:t>	      </a:t>
            </a:r>
            <a:r>
              <a:rPr lang="zh-CN" altLang="en-US" sz="1600" dirty="0">
                <a:latin typeface="Times New Roman" panose="02020603050405020304" pitchFamily="18" charset="0"/>
                <a:ea typeface="宋体" panose="02010600030101010101" pitchFamily="2" charset="-122"/>
              </a:rPr>
              <a:t>将数据更新写到存储系统</a:t>
            </a:r>
            <a:endParaRPr lang="en-US" altLang="zh-CN" sz="1600" dirty="0">
              <a:latin typeface="Times New Roman" panose="02020603050405020304" pitchFamily="18" charset="0"/>
              <a:ea typeface="宋体" panose="02010600030101010101" pitchFamily="2" charset="-122"/>
            </a:endParaRPr>
          </a:p>
          <a:p>
            <a:pPr marL="342900" indent="-342900">
              <a:buSzPct val="80000"/>
              <a:buFont typeface="+mj-lt"/>
              <a:buAutoNum type="arabicPeriod"/>
            </a:pPr>
            <a:r>
              <a:rPr lang="en-US" altLang="zh-CN" sz="1600" dirty="0">
                <a:latin typeface="Times New Roman" panose="02020603050405020304" pitchFamily="18" charset="0"/>
                <a:ea typeface="宋体" panose="02010600030101010101" pitchFamily="2" charset="-122"/>
              </a:rPr>
              <a:t>             Unlock_X (Storage)</a:t>
            </a:r>
          </a:p>
          <a:p>
            <a:pPr marL="342900" indent="-342900">
              <a:buSzPct val="80000"/>
              <a:buFont typeface="+mj-lt"/>
              <a:buAutoNum type="arabicPeriod"/>
            </a:pPr>
            <a:r>
              <a:rPr lang="en-US" altLang="zh-CN" sz="1600" dirty="0">
                <a:latin typeface="Times New Roman" panose="02020603050405020304" pitchFamily="18" charset="0"/>
                <a:ea typeface="宋体" panose="02010600030101010101" pitchFamily="2" charset="-122"/>
              </a:rPr>
              <a:t>       Unlock_X (journal)</a:t>
            </a:r>
          </a:p>
          <a:p>
            <a:pPr marL="342900" indent="-342900">
              <a:buSzPct val="80000"/>
              <a:buFont typeface="+mj-lt"/>
              <a:buAutoNum type="arabicPeriod"/>
            </a:pPr>
            <a:r>
              <a:rPr lang="en-US" altLang="zh-CN" sz="1600" dirty="0">
                <a:latin typeface="Times New Roman" panose="02020603050405020304" pitchFamily="18" charset="0"/>
                <a:ea typeface="宋体" panose="02010600030101010101" pitchFamily="2" charset="-122"/>
              </a:rPr>
              <a:t> Unlock_X (entity_id)</a:t>
            </a:r>
            <a:endParaRPr lang="zh-CN" altLang="en-US" sz="16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575717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82F166-6177-46BE-9E0D-0B405F96A1BA}"/>
              </a:ext>
            </a:extLst>
          </p:cNvPr>
          <p:cNvSpPr>
            <a:spLocks noGrp="1"/>
          </p:cNvSpPr>
          <p:nvPr>
            <p:ph type="title"/>
          </p:nvPr>
        </p:nvSpPr>
        <p:spPr>
          <a:xfrm>
            <a:off x="486410" y="151767"/>
            <a:ext cx="7886700" cy="762634"/>
          </a:xfrm>
        </p:spPr>
        <p:txBody>
          <a:bodyPr/>
          <a:lstStyle/>
          <a:p>
            <a:r>
              <a:rPr lang="zh-CN" altLang="en-US" dirty="0"/>
              <a:t>日志 </a:t>
            </a:r>
            <a:r>
              <a:rPr lang="en-US" altLang="zh-CN" dirty="0"/>
              <a:t>&amp; </a:t>
            </a:r>
            <a:r>
              <a:rPr lang="zh-CN" altLang="en-US" dirty="0"/>
              <a:t>检查点 </a:t>
            </a:r>
            <a:r>
              <a:rPr lang="en-US" altLang="zh-CN" dirty="0"/>
              <a:t>&amp; </a:t>
            </a:r>
            <a:r>
              <a:rPr lang="zh-CN" altLang="en-US" dirty="0"/>
              <a:t>恢复</a:t>
            </a:r>
          </a:p>
        </p:txBody>
      </p:sp>
      <p:sp>
        <p:nvSpPr>
          <p:cNvPr id="3" name="内容占位符 2">
            <a:extLst>
              <a:ext uri="{FF2B5EF4-FFF2-40B4-BE49-F238E27FC236}">
                <a16:creationId xmlns:a16="http://schemas.microsoft.com/office/drawing/2014/main" id="{6E9C5763-0E90-411B-AD23-89021A3846CB}"/>
              </a:ext>
            </a:extLst>
          </p:cNvPr>
          <p:cNvSpPr>
            <a:spLocks noGrp="1"/>
          </p:cNvSpPr>
          <p:nvPr>
            <p:ph idx="1"/>
          </p:nvPr>
        </p:nvSpPr>
        <p:spPr>
          <a:xfrm>
            <a:off x="306816" y="1127762"/>
            <a:ext cx="8207263" cy="2905838"/>
          </a:xfrm>
        </p:spPr>
        <p:txBody>
          <a:bodyPr>
            <a:normAutofit fontScale="70000" lnSpcReduction="20000"/>
          </a:bodyPr>
          <a:lstStyle/>
          <a:p>
            <a:r>
              <a:rPr lang="en-US" altLang="zh-CN" dirty="0"/>
              <a:t>Redo</a:t>
            </a:r>
            <a:r>
              <a:rPr lang="zh-CN" altLang="en-US" dirty="0"/>
              <a:t>日志（格式见下）</a:t>
            </a:r>
            <a:endParaRPr lang="en-US" altLang="zh-CN" dirty="0"/>
          </a:p>
          <a:p>
            <a:pPr lvl="1"/>
            <a:r>
              <a:rPr lang="zh-CN" altLang="en-US" dirty="0"/>
              <a:t>重复</a:t>
            </a:r>
            <a:r>
              <a:rPr lang="en-US" altLang="zh-CN" dirty="0"/>
              <a:t>apply</a:t>
            </a:r>
            <a:r>
              <a:rPr lang="zh-CN" altLang="en-US" dirty="0"/>
              <a:t>到存储多次的结果一样。</a:t>
            </a:r>
            <a:endParaRPr lang="en-US" altLang="zh-CN" dirty="0"/>
          </a:p>
          <a:p>
            <a:r>
              <a:rPr lang="en-US" altLang="zh-CN" dirty="0"/>
              <a:t>Check Point</a:t>
            </a:r>
          </a:p>
          <a:p>
            <a:pPr lvl="1"/>
            <a:r>
              <a:rPr lang="zh-CN" altLang="en-US" dirty="0"/>
              <a:t>有一些数据没有及时写磁盘</a:t>
            </a:r>
            <a:endParaRPr lang="en-US" altLang="zh-CN" dirty="0"/>
          </a:p>
          <a:p>
            <a:pPr lvl="1"/>
            <a:r>
              <a:rPr lang="zh-CN" altLang="en-US" dirty="0"/>
              <a:t>不用每次从日志最开始恢复</a:t>
            </a:r>
            <a:endParaRPr lang="en-US" altLang="zh-CN" dirty="0"/>
          </a:p>
          <a:p>
            <a:pPr lvl="1"/>
            <a:r>
              <a:rPr lang="zh-CN" altLang="en-US" dirty="0"/>
              <a:t>系统正常关闭时会写一个</a:t>
            </a:r>
            <a:r>
              <a:rPr lang="en-US" altLang="zh-CN" dirty="0"/>
              <a:t>check point</a:t>
            </a:r>
          </a:p>
          <a:p>
            <a:r>
              <a:rPr lang="zh-CN" altLang="en-US" dirty="0"/>
              <a:t>故障恢复流程（系统启动时）</a:t>
            </a:r>
            <a:endParaRPr lang="en-US" altLang="zh-CN" dirty="0"/>
          </a:p>
          <a:p>
            <a:pPr lvl="1"/>
            <a:r>
              <a:rPr lang="zh-CN" altLang="en-US" dirty="0"/>
              <a:t>反向读取日志，找到最新的检查点</a:t>
            </a:r>
          </a:p>
          <a:p>
            <a:pPr lvl="1"/>
            <a:r>
              <a:rPr lang="zh-CN" altLang="en-US" dirty="0"/>
              <a:t>正向读取日志，将已提交事务（有</a:t>
            </a:r>
            <a:r>
              <a:rPr lang="en-US" altLang="zh-CN" dirty="0"/>
              <a:t>end</a:t>
            </a:r>
            <a:r>
              <a:rPr lang="zh-CN" altLang="en-US" dirty="0"/>
              <a:t>标记的）</a:t>
            </a:r>
            <a:r>
              <a:rPr lang="en-US" altLang="zh-CN" dirty="0"/>
              <a:t>redo </a:t>
            </a:r>
          </a:p>
          <a:p>
            <a:pPr lvl="1"/>
            <a:r>
              <a:rPr lang="zh-CN" altLang="en-US" dirty="0"/>
              <a:t>所有内存数据输出到磁盘并打一个</a:t>
            </a:r>
            <a:r>
              <a:rPr lang="en-US" altLang="zh-CN" dirty="0"/>
              <a:t>checkpoint</a:t>
            </a:r>
          </a:p>
          <a:p>
            <a:endParaRPr lang="zh-CN" altLang="en-US" dirty="0"/>
          </a:p>
        </p:txBody>
      </p:sp>
      <p:sp>
        <p:nvSpPr>
          <p:cNvPr id="5" name="文本框 4">
            <a:extLst>
              <a:ext uri="{FF2B5EF4-FFF2-40B4-BE49-F238E27FC236}">
                <a16:creationId xmlns:a16="http://schemas.microsoft.com/office/drawing/2014/main" id="{557AFFCF-9C42-4584-AEB5-E00D220606ED}"/>
              </a:ext>
            </a:extLst>
          </p:cNvPr>
          <p:cNvSpPr txBox="1"/>
          <p:nvPr/>
        </p:nvSpPr>
        <p:spPr>
          <a:xfrm>
            <a:off x="486410" y="4363729"/>
            <a:ext cx="5751830" cy="1384995"/>
          </a:xfrm>
          <a:prstGeom prst="rect">
            <a:avLst/>
          </a:prstGeom>
          <a:noFill/>
          <a:ln w="9525">
            <a:solidFill>
              <a:schemeClr val="tx1"/>
            </a:solidFill>
          </a:ln>
        </p:spPr>
        <p:txBody>
          <a:bodyPr wrap="square" rtlCol="0">
            <a:spAutoFit/>
          </a:bodyPr>
          <a:lstStyle/>
          <a:p>
            <a:r>
              <a:rPr lang="en-US" altLang="zh-CN" sz="1400" dirty="0">
                <a:latin typeface="Times New Roman" panose="02020603050405020304" pitchFamily="18" charset="0"/>
                <a:ea typeface="微软雅黑" panose="020B0503020204020204" pitchFamily="34" charset="-122"/>
              </a:rPr>
              <a:t>&lt;entity_id, property_id, </a:t>
            </a:r>
            <a:r>
              <a:rPr lang="en-US" altLang="zh-CN" sz="1400" dirty="0" err="1">
                <a:latin typeface="Times New Roman" panose="02020603050405020304" pitchFamily="18" charset="0"/>
                <a:ea typeface="微软雅黑" panose="020B0503020204020204" pitchFamily="34" charset="-122"/>
              </a:rPr>
              <a:t>new_value</a:t>
            </a:r>
            <a:r>
              <a:rPr lang="en-US" altLang="zh-CN" sz="1400" dirty="0">
                <a:latin typeface="Times New Roman" panose="02020603050405020304" pitchFamily="18" charset="0"/>
                <a:ea typeface="微软雅黑" panose="020B0503020204020204" pitchFamily="34" charset="-122"/>
              </a:rPr>
              <a:t>&gt;  //</a:t>
            </a:r>
            <a:r>
              <a:rPr lang="zh-CN" altLang="en-US" sz="1400" dirty="0">
                <a:latin typeface="Times New Roman" panose="02020603050405020304" pitchFamily="18" charset="0"/>
                <a:ea typeface="微软雅黑" panose="020B0503020204020204" pitchFamily="34" charset="-122"/>
              </a:rPr>
              <a:t>静态属性更新</a:t>
            </a:r>
            <a:endParaRPr lang="en-US" altLang="zh-CN" sz="1400" dirty="0">
              <a:latin typeface="Times New Roman" panose="02020603050405020304" pitchFamily="18" charset="0"/>
              <a:ea typeface="微软雅黑" panose="020B0503020204020204" pitchFamily="34" charset="-122"/>
            </a:endParaRPr>
          </a:p>
          <a:p>
            <a:r>
              <a:rPr lang="en-US" altLang="zh-CN" sz="1400" dirty="0">
                <a:latin typeface="Times New Roman" panose="02020603050405020304" pitchFamily="18" charset="0"/>
                <a:ea typeface="微软雅黑" panose="020B0503020204020204" pitchFamily="34" charset="-122"/>
              </a:rPr>
              <a:t>&lt;entity_id, property_id, time_start, time_end, </a:t>
            </a:r>
            <a:r>
              <a:rPr lang="en-US" altLang="zh-CN" sz="1400" dirty="0" err="1">
                <a:latin typeface="Times New Roman" panose="02020603050405020304" pitchFamily="18" charset="0"/>
                <a:ea typeface="微软雅黑" panose="020B0503020204020204" pitchFamily="34" charset="-122"/>
              </a:rPr>
              <a:t>new_value</a:t>
            </a:r>
            <a:r>
              <a:rPr lang="en-US" altLang="zh-CN" sz="1400" dirty="0">
                <a:latin typeface="Times New Roman" panose="02020603050405020304" pitchFamily="18" charset="0"/>
                <a:ea typeface="微软雅黑" panose="020B0503020204020204" pitchFamily="34" charset="-122"/>
              </a:rPr>
              <a:t>&gt;  //</a:t>
            </a:r>
            <a:r>
              <a:rPr lang="zh-CN" altLang="en-US" sz="1400" dirty="0">
                <a:latin typeface="Times New Roman" panose="02020603050405020304" pitchFamily="18" charset="0"/>
                <a:ea typeface="微软雅黑" panose="020B0503020204020204" pitchFamily="34" charset="-122"/>
              </a:rPr>
              <a:t>时态属性更新</a:t>
            </a:r>
            <a:endParaRPr lang="en-US" altLang="zh-CN" sz="1400" dirty="0">
              <a:latin typeface="Times New Roman" panose="02020603050405020304" pitchFamily="18" charset="0"/>
              <a:ea typeface="微软雅黑" panose="020B0503020204020204" pitchFamily="34" charset="-122"/>
            </a:endParaRPr>
          </a:p>
          <a:p>
            <a:r>
              <a:rPr lang="en-US" altLang="zh-CN" sz="1400" dirty="0">
                <a:latin typeface="Times New Roman" panose="02020603050405020304" pitchFamily="18" charset="0"/>
                <a:ea typeface="微软雅黑" panose="020B0503020204020204" pitchFamily="34" charset="-122"/>
              </a:rPr>
              <a:t>&lt;property id list</a:t>
            </a:r>
            <a:r>
              <a:rPr lang="zh-CN" altLang="en-US" sz="1400" dirty="0">
                <a:latin typeface="Times New Roman" panose="02020603050405020304" pitchFamily="18" charset="0"/>
                <a:ea typeface="微软雅黑" panose="020B0503020204020204" pitchFamily="34" charset="-122"/>
              </a:rPr>
              <a:t>，索引类型，时间区间</a:t>
            </a:r>
            <a:r>
              <a:rPr lang="en-US" altLang="zh-CN" sz="1400" dirty="0">
                <a:latin typeface="Times New Roman" panose="02020603050405020304" pitchFamily="18" charset="0"/>
                <a:ea typeface="微软雅黑" panose="020B0503020204020204" pitchFamily="34" charset="-122"/>
              </a:rPr>
              <a:t>&gt;  //</a:t>
            </a:r>
            <a:r>
              <a:rPr lang="zh-CN" altLang="en-US" sz="1400" dirty="0">
                <a:latin typeface="Times New Roman" panose="02020603050405020304" pitchFamily="18" charset="0"/>
                <a:ea typeface="微软雅黑" panose="020B0503020204020204" pitchFamily="34" charset="-122"/>
              </a:rPr>
              <a:t>时态属性索引创建</a:t>
            </a:r>
            <a:r>
              <a:rPr lang="en-US" altLang="zh-CN" sz="1400" dirty="0">
                <a:latin typeface="Times New Roman" panose="02020603050405020304" pitchFamily="18" charset="0"/>
                <a:ea typeface="微软雅黑" panose="020B0503020204020204" pitchFamily="34" charset="-122"/>
              </a:rPr>
              <a:t>/</a:t>
            </a:r>
            <a:r>
              <a:rPr lang="zh-CN" altLang="en-US" sz="1400" dirty="0">
                <a:latin typeface="Times New Roman" panose="02020603050405020304" pitchFamily="18" charset="0"/>
                <a:ea typeface="微软雅黑" panose="020B0503020204020204" pitchFamily="34" charset="-122"/>
              </a:rPr>
              <a:t>更新</a:t>
            </a:r>
            <a:endParaRPr lang="en-US" altLang="zh-CN" sz="1400" dirty="0">
              <a:latin typeface="Times New Roman" panose="02020603050405020304" pitchFamily="18" charset="0"/>
              <a:ea typeface="微软雅黑" panose="020B0503020204020204" pitchFamily="34" charset="-122"/>
            </a:endParaRPr>
          </a:p>
          <a:p>
            <a:r>
              <a:rPr lang="en-US" altLang="zh-CN" sz="1400" dirty="0">
                <a:latin typeface="Times New Roman" panose="02020603050405020304" pitchFamily="18" charset="0"/>
                <a:ea typeface="微软雅黑" panose="020B0503020204020204" pitchFamily="34" charset="-122"/>
              </a:rPr>
              <a:t>&lt;Tx, start&gt; //</a:t>
            </a:r>
            <a:r>
              <a:rPr lang="zh-CN" altLang="en-US" sz="1400" dirty="0">
                <a:latin typeface="Times New Roman" panose="02020603050405020304" pitchFamily="18" charset="0"/>
                <a:ea typeface="微软雅黑" panose="020B0503020204020204" pitchFamily="34" charset="-122"/>
              </a:rPr>
              <a:t>事务</a:t>
            </a:r>
            <a:r>
              <a:rPr lang="en-US" altLang="zh-CN" sz="1400" dirty="0">
                <a:latin typeface="Times New Roman" panose="02020603050405020304" pitchFamily="18" charset="0"/>
                <a:ea typeface="微软雅黑" panose="020B0503020204020204" pitchFamily="34" charset="-122"/>
              </a:rPr>
              <a:t>start</a:t>
            </a:r>
          </a:p>
          <a:p>
            <a:r>
              <a:rPr lang="en-US" altLang="zh-CN" sz="1400" dirty="0">
                <a:latin typeface="Times New Roman" panose="02020603050405020304" pitchFamily="18" charset="0"/>
                <a:ea typeface="微软雅黑" panose="020B0503020204020204" pitchFamily="34" charset="-122"/>
              </a:rPr>
              <a:t>&lt;Tx, commit&gt;  //</a:t>
            </a:r>
            <a:r>
              <a:rPr lang="zh-CN" altLang="en-US" sz="1400" dirty="0">
                <a:latin typeface="Times New Roman" panose="02020603050405020304" pitchFamily="18" charset="0"/>
                <a:ea typeface="微软雅黑" panose="020B0503020204020204" pitchFamily="34" charset="-122"/>
              </a:rPr>
              <a:t>事务</a:t>
            </a:r>
            <a:r>
              <a:rPr lang="en-US" altLang="zh-CN" sz="1400" dirty="0">
                <a:latin typeface="Times New Roman" panose="02020603050405020304" pitchFamily="18" charset="0"/>
                <a:ea typeface="微软雅黑" panose="020B0503020204020204" pitchFamily="34" charset="-122"/>
              </a:rPr>
              <a:t>end </a:t>
            </a:r>
            <a:r>
              <a:rPr lang="zh-CN" altLang="en-US" sz="1400" dirty="0">
                <a:latin typeface="Times New Roman" panose="02020603050405020304" pitchFamily="18" charset="0"/>
                <a:ea typeface="微软雅黑" panose="020B0503020204020204" pitchFamily="34" charset="-122"/>
              </a:rPr>
              <a:t>标志</a:t>
            </a:r>
            <a:endParaRPr lang="en-US" altLang="zh-CN" sz="1400" dirty="0">
              <a:latin typeface="Times New Roman" panose="02020603050405020304" pitchFamily="18" charset="0"/>
              <a:ea typeface="微软雅黑" panose="020B0503020204020204" pitchFamily="34" charset="-122"/>
            </a:endParaRPr>
          </a:p>
          <a:p>
            <a:r>
              <a:rPr lang="en-US" altLang="zh-CN" sz="1400" dirty="0">
                <a:latin typeface="Times New Roman" panose="02020603050405020304" pitchFamily="18" charset="0"/>
                <a:ea typeface="微软雅黑" panose="020B0503020204020204" pitchFamily="34" charset="-122"/>
              </a:rPr>
              <a:t>&lt;Tx, checkpoint&gt;  </a:t>
            </a:r>
            <a:r>
              <a:rPr lang="en-US" altLang="zh-CN" sz="1400" dirty="0">
                <a:latin typeface="Times New Roman" panose="02020603050405020304" pitchFamily="18" charset="0"/>
                <a:ea typeface="微软雅黑" panose="020B0503020204020204" pitchFamily="34" charset="-122"/>
                <a:sym typeface="Wingdings" panose="05000000000000000000" pitchFamily="2" charset="2"/>
              </a:rPr>
              <a:t>//</a:t>
            </a:r>
            <a:r>
              <a:rPr lang="zh-CN" altLang="en-US" sz="1400" dirty="0">
                <a:latin typeface="Times New Roman" panose="02020603050405020304" pitchFamily="18" charset="0"/>
                <a:ea typeface="微软雅黑" panose="020B0503020204020204" pitchFamily="34" charset="-122"/>
                <a:sym typeface="Wingdings" panose="05000000000000000000" pitchFamily="2" charset="2"/>
              </a:rPr>
              <a:t>检查点</a:t>
            </a:r>
            <a:endParaRPr lang="en-US" altLang="zh-CN" sz="1400" dirty="0">
              <a:latin typeface="Times New Roman" panose="02020603050405020304" pitchFamily="18" charset="0"/>
              <a:ea typeface="微软雅黑" panose="020B0503020204020204" pitchFamily="34" charset="-122"/>
              <a:sym typeface="Wingdings" panose="05000000000000000000" pitchFamily="2" charset="2"/>
            </a:endParaRPr>
          </a:p>
        </p:txBody>
      </p:sp>
      <p:sp>
        <p:nvSpPr>
          <p:cNvPr id="6" name="文本框 5">
            <a:extLst>
              <a:ext uri="{FF2B5EF4-FFF2-40B4-BE49-F238E27FC236}">
                <a16:creationId xmlns:a16="http://schemas.microsoft.com/office/drawing/2014/main" id="{BFB537DB-CFF7-4C2A-85FB-BCEFF3DC99B6}"/>
              </a:ext>
            </a:extLst>
          </p:cNvPr>
          <p:cNvSpPr txBox="1"/>
          <p:nvPr/>
        </p:nvSpPr>
        <p:spPr>
          <a:xfrm>
            <a:off x="3293133" y="5252720"/>
            <a:ext cx="2723823"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zh-CN" altLang="en-US" dirty="0"/>
              <a:t>部分操作的日志记录示意</a:t>
            </a:r>
          </a:p>
        </p:txBody>
      </p:sp>
      <p:sp>
        <p:nvSpPr>
          <p:cNvPr id="7" name="矩形 6">
            <a:extLst>
              <a:ext uri="{FF2B5EF4-FFF2-40B4-BE49-F238E27FC236}">
                <a16:creationId xmlns:a16="http://schemas.microsoft.com/office/drawing/2014/main" id="{EB034170-A968-4B7B-9424-C620B6EC9E93}"/>
              </a:ext>
            </a:extLst>
          </p:cNvPr>
          <p:cNvSpPr/>
          <p:nvPr/>
        </p:nvSpPr>
        <p:spPr>
          <a:xfrm>
            <a:off x="4856922" y="1129598"/>
            <a:ext cx="3980262" cy="199266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342900" indent="-342900">
              <a:lnSpc>
                <a:spcPct val="150000"/>
              </a:lnSpc>
              <a:buSzPct val="80000"/>
              <a:buFont typeface="+mj-lt"/>
              <a:buAutoNum type="arabicPeriod"/>
            </a:pPr>
            <a:r>
              <a:rPr lang="en-US" altLang="zh-CN" sz="1400" dirty="0" err="1">
                <a:latin typeface="Times New Roman" panose="02020603050405020304" pitchFamily="18" charset="0"/>
                <a:ea typeface="宋体" panose="02010600030101010101" pitchFamily="2" charset="-122"/>
              </a:rPr>
              <a:t>Lock_X</a:t>
            </a:r>
            <a:r>
              <a:rPr lang="en-US" altLang="zh-CN" sz="1400" dirty="0">
                <a:latin typeface="Times New Roman" panose="02020603050405020304" pitchFamily="18" charset="0"/>
                <a:ea typeface="宋体" panose="02010600030101010101" pitchFamily="2" charset="-122"/>
              </a:rPr>
              <a:t> (journal)</a:t>
            </a:r>
          </a:p>
          <a:p>
            <a:pPr marL="342900" indent="-342900">
              <a:lnSpc>
                <a:spcPct val="150000"/>
              </a:lnSpc>
              <a:buSzPct val="80000"/>
              <a:buFont typeface="+mj-lt"/>
              <a:buAutoNum type="arabicPeriod"/>
            </a:pPr>
            <a:r>
              <a:rPr lang="en-US" altLang="zh-CN" sz="1400" dirty="0">
                <a:latin typeface="Times New Roman" panose="02020603050405020304" pitchFamily="18" charset="0"/>
                <a:ea typeface="宋体" panose="02010600030101010101" pitchFamily="2" charset="-122"/>
              </a:rPr>
              <a:t>   </a:t>
            </a:r>
            <a:r>
              <a:rPr lang="en-US" altLang="zh-CN" sz="1400" dirty="0" err="1">
                <a:latin typeface="Times New Roman" panose="02020603050405020304" pitchFamily="18" charset="0"/>
                <a:ea typeface="宋体" panose="02010600030101010101" pitchFamily="2" charset="-122"/>
              </a:rPr>
              <a:t>Lock_X</a:t>
            </a:r>
            <a:r>
              <a:rPr lang="en-US" altLang="zh-CN" sz="1400" dirty="0">
                <a:latin typeface="Times New Roman" panose="02020603050405020304" pitchFamily="18" charset="0"/>
                <a:ea typeface="宋体" panose="02010600030101010101" pitchFamily="2" charset="-122"/>
              </a:rPr>
              <a:t> (</a:t>
            </a:r>
            <a:r>
              <a:rPr lang="zh-CN" altLang="en-US" sz="1400" dirty="0">
                <a:latin typeface="Times New Roman" panose="02020603050405020304" pitchFamily="18" charset="0"/>
                <a:ea typeface="宋体" panose="02010600030101010101" pitchFamily="2" charset="-122"/>
              </a:rPr>
              <a:t>内存</a:t>
            </a:r>
            <a:r>
              <a:rPr lang="zh-CN" altLang="en-US" sz="1400" dirty="0">
                <a:latin typeface="Times New Roman" panose="02020603050405020304" pitchFamily="18" charset="0"/>
              </a:rPr>
              <a:t>数据</a:t>
            </a:r>
            <a:r>
              <a:rPr lang="en-US" altLang="zh-CN" sz="1400" dirty="0">
                <a:latin typeface="Times New Roman" panose="02020603050405020304" pitchFamily="18" charset="0"/>
                <a:ea typeface="宋体" panose="02010600030101010101" pitchFamily="2" charset="-122"/>
              </a:rPr>
              <a:t>)</a:t>
            </a:r>
          </a:p>
          <a:p>
            <a:pPr marL="342900" indent="-342900">
              <a:lnSpc>
                <a:spcPct val="150000"/>
              </a:lnSpc>
              <a:buSzPct val="80000"/>
              <a:buFont typeface="+mj-lt"/>
              <a:buAutoNum type="arabicPeriod"/>
            </a:pPr>
            <a:r>
              <a:rPr lang="zh-CN" altLang="en-US" sz="1400" dirty="0">
                <a:latin typeface="Times New Roman" panose="02020603050405020304" pitchFamily="18" charset="0"/>
              </a:rPr>
              <a:t>      将所有内存数据</a:t>
            </a:r>
            <a:r>
              <a:rPr lang="en-US" altLang="zh-CN" sz="1400" dirty="0">
                <a:latin typeface="Times New Roman" panose="02020603050405020304" pitchFamily="18" charset="0"/>
              </a:rPr>
              <a:t>flush</a:t>
            </a:r>
            <a:r>
              <a:rPr lang="zh-CN" altLang="en-US" sz="1400" dirty="0">
                <a:latin typeface="Times New Roman" panose="02020603050405020304" pitchFamily="18" charset="0"/>
              </a:rPr>
              <a:t>到磁盘</a:t>
            </a:r>
            <a:endParaRPr lang="en-US" altLang="zh-CN" sz="1400" dirty="0">
              <a:latin typeface="Times New Roman" panose="02020603050405020304" pitchFamily="18" charset="0"/>
            </a:endParaRPr>
          </a:p>
          <a:p>
            <a:pPr marL="342900" indent="-342900">
              <a:lnSpc>
                <a:spcPct val="150000"/>
              </a:lnSpc>
              <a:buSzPct val="80000"/>
              <a:buFont typeface="+mj-lt"/>
              <a:buAutoNum type="arabicPeriod"/>
            </a:pPr>
            <a:r>
              <a:rPr lang="zh-CN" altLang="en-US" sz="1400" dirty="0">
                <a:latin typeface="Times New Roman" panose="02020603050405020304" pitchFamily="18" charset="0"/>
              </a:rPr>
              <a:t>      在日志中打</a:t>
            </a:r>
            <a:r>
              <a:rPr lang="en-US" altLang="zh-CN" sz="1400" dirty="0">
                <a:latin typeface="Times New Roman" panose="02020603050405020304" pitchFamily="18" charset="0"/>
              </a:rPr>
              <a:t>checkpoint</a:t>
            </a:r>
            <a:r>
              <a:rPr lang="zh-CN" altLang="en-US" sz="1400" dirty="0">
                <a:latin typeface="Times New Roman" panose="02020603050405020304" pitchFamily="18" charset="0"/>
              </a:rPr>
              <a:t>并</a:t>
            </a:r>
            <a:r>
              <a:rPr lang="en-US" altLang="zh-CN" sz="1400" dirty="0">
                <a:latin typeface="Times New Roman" panose="02020603050405020304" pitchFamily="18" charset="0"/>
              </a:rPr>
              <a:t>flush</a:t>
            </a:r>
            <a:r>
              <a:rPr lang="zh-CN" altLang="en-US" sz="1400" dirty="0">
                <a:latin typeface="Times New Roman" panose="02020603050405020304" pitchFamily="18" charset="0"/>
              </a:rPr>
              <a:t>日志到磁盘</a:t>
            </a:r>
            <a:endParaRPr lang="en-US" altLang="zh-CN" sz="1400" dirty="0">
              <a:latin typeface="Times New Roman" panose="02020603050405020304" pitchFamily="18" charset="0"/>
            </a:endParaRPr>
          </a:p>
          <a:p>
            <a:pPr marL="342900" indent="-342900">
              <a:lnSpc>
                <a:spcPct val="150000"/>
              </a:lnSpc>
              <a:buSzPct val="80000"/>
              <a:buFont typeface="+mj-lt"/>
              <a:buAutoNum type="arabicPeriod"/>
            </a:pPr>
            <a:r>
              <a:rPr lang="en-US" altLang="zh-CN" sz="1400" dirty="0">
                <a:latin typeface="Times New Roman" panose="02020603050405020304" pitchFamily="18" charset="0"/>
              </a:rPr>
              <a:t>   </a:t>
            </a:r>
            <a:r>
              <a:rPr lang="en-US" altLang="zh-CN" sz="1400" dirty="0" err="1">
                <a:latin typeface="Times New Roman" panose="02020603050405020304" pitchFamily="18" charset="0"/>
              </a:rPr>
              <a:t>Unlock_X</a:t>
            </a:r>
            <a:r>
              <a:rPr lang="en-US" altLang="zh-CN" sz="1400" dirty="0">
                <a:latin typeface="Times New Roman" panose="02020603050405020304" pitchFamily="18" charset="0"/>
              </a:rPr>
              <a:t> (</a:t>
            </a:r>
            <a:r>
              <a:rPr lang="zh-CN" altLang="en-US" sz="1400" dirty="0">
                <a:latin typeface="Times New Roman" panose="02020603050405020304" pitchFamily="18" charset="0"/>
              </a:rPr>
              <a:t>内存数据</a:t>
            </a:r>
            <a:r>
              <a:rPr lang="en-US" altLang="zh-CN" sz="1400" dirty="0">
                <a:latin typeface="Times New Roman" panose="02020603050405020304" pitchFamily="18" charset="0"/>
              </a:rPr>
              <a:t>)</a:t>
            </a:r>
          </a:p>
          <a:p>
            <a:pPr marL="342900" indent="-342900">
              <a:lnSpc>
                <a:spcPct val="150000"/>
              </a:lnSpc>
              <a:buSzPct val="80000"/>
              <a:buFont typeface="+mj-lt"/>
              <a:buAutoNum type="arabicPeriod"/>
            </a:pPr>
            <a:r>
              <a:rPr lang="en-US" altLang="zh-CN" sz="1400" dirty="0" err="1">
                <a:latin typeface="Times New Roman" panose="02020603050405020304" pitchFamily="18" charset="0"/>
              </a:rPr>
              <a:t>Unlock_X</a:t>
            </a:r>
            <a:r>
              <a:rPr lang="en-US" altLang="zh-CN" sz="1400" dirty="0">
                <a:latin typeface="Times New Roman" panose="02020603050405020304" pitchFamily="18" charset="0"/>
              </a:rPr>
              <a:t> (journal)</a:t>
            </a:r>
          </a:p>
        </p:txBody>
      </p:sp>
      <p:sp>
        <p:nvSpPr>
          <p:cNvPr id="9" name="文本框 8">
            <a:extLst>
              <a:ext uri="{FF2B5EF4-FFF2-40B4-BE49-F238E27FC236}">
                <a16:creationId xmlns:a16="http://schemas.microsoft.com/office/drawing/2014/main" id="{F4436E64-E454-46AB-9CB5-D8CC7CCDD41F}"/>
              </a:ext>
            </a:extLst>
          </p:cNvPr>
          <p:cNvSpPr txBox="1"/>
          <p:nvPr/>
        </p:nvSpPr>
        <p:spPr>
          <a:xfrm>
            <a:off x="6847053" y="1136264"/>
            <a:ext cx="1980029" cy="369332"/>
          </a:xfrm>
          <a:prstGeom prst="rect">
            <a:avLst/>
          </a:prstGeom>
        </p:spPr>
        <p:style>
          <a:lnRef idx="1">
            <a:schemeClr val="accent6"/>
          </a:lnRef>
          <a:fillRef idx="2">
            <a:schemeClr val="accent6"/>
          </a:fillRef>
          <a:effectRef idx="1">
            <a:schemeClr val="accent6"/>
          </a:effectRef>
          <a:fontRef idx="minor">
            <a:schemeClr val="dk1"/>
          </a:fontRef>
        </p:style>
        <p:txBody>
          <a:bodyPr wrap="none" rtlCol="0">
            <a:spAutoFit/>
          </a:bodyPr>
          <a:lstStyle/>
          <a:p>
            <a:r>
              <a:rPr lang="zh-CN" altLang="en-US" dirty="0"/>
              <a:t>打</a:t>
            </a:r>
            <a:r>
              <a:rPr lang="en-US" altLang="zh-CN" dirty="0"/>
              <a:t>checkpoint</a:t>
            </a:r>
            <a:r>
              <a:rPr lang="zh-CN" altLang="en-US" dirty="0"/>
              <a:t>流程</a:t>
            </a:r>
          </a:p>
        </p:txBody>
      </p:sp>
    </p:spTree>
    <p:extLst>
      <p:ext uri="{BB962C8B-B14F-4D97-AF65-F5344CB8AC3E}">
        <p14:creationId xmlns:p14="http://schemas.microsoft.com/office/powerpoint/2010/main" val="11555649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13739F-7AD4-409E-862A-1FD91E1861C2}"/>
              </a:ext>
            </a:extLst>
          </p:cNvPr>
          <p:cNvSpPr>
            <a:spLocks noGrp="1"/>
          </p:cNvSpPr>
          <p:nvPr>
            <p:ph type="title"/>
          </p:nvPr>
        </p:nvSpPr>
        <p:spPr>
          <a:xfrm>
            <a:off x="628650" y="365126"/>
            <a:ext cx="7886700" cy="782953"/>
          </a:xfrm>
        </p:spPr>
        <p:txBody>
          <a:bodyPr>
            <a:normAutofit/>
          </a:bodyPr>
          <a:lstStyle/>
          <a:p>
            <a:r>
              <a:rPr lang="zh-CN" altLang="en-US" dirty="0"/>
              <a:t>锁</a:t>
            </a:r>
            <a:r>
              <a:rPr lang="en-US" altLang="zh-CN" dirty="0"/>
              <a:t> &amp; </a:t>
            </a:r>
            <a:r>
              <a:rPr lang="zh-CN" altLang="en-US" dirty="0"/>
              <a:t>死锁检测</a:t>
            </a:r>
          </a:p>
        </p:txBody>
      </p:sp>
      <p:sp>
        <p:nvSpPr>
          <p:cNvPr id="3" name="内容占位符 2">
            <a:extLst>
              <a:ext uri="{FF2B5EF4-FFF2-40B4-BE49-F238E27FC236}">
                <a16:creationId xmlns:a16="http://schemas.microsoft.com/office/drawing/2014/main" id="{8E49B7D3-86E6-4C46-8E5C-ABA33253455A}"/>
              </a:ext>
            </a:extLst>
          </p:cNvPr>
          <p:cNvSpPr>
            <a:spLocks noGrp="1"/>
          </p:cNvSpPr>
          <p:nvPr>
            <p:ph idx="1"/>
          </p:nvPr>
        </p:nvSpPr>
        <p:spPr>
          <a:xfrm>
            <a:off x="628650" y="1564640"/>
            <a:ext cx="7886700" cy="5181599"/>
          </a:xfrm>
        </p:spPr>
        <p:txBody>
          <a:bodyPr>
            <a:normAutofit fontScale="85000" lnSpcReduction="20000"/>
          </a:bodyPr>
          <a:lstStyle/>
          <a:p>
            <a:r>
              <a:rPr lang="zh-CN" altLang="en-US" dirty="0"/>
              <a:t>事务隔离级别</a:t>
            </a:r>
            <a:endParaRPr lang="en-US" altLang="zh-CN" dirty="0"/>
          </a:p>
          <a:p>
            <a:pPr lvl="1"/>
            <a:r>
              <a:rPr lang="en-US" altLang="zh-CN" dirty="0"/>
              <a:t>TGraph</a:t>
            </a:r>
            <a:r>
              <a:rPr lang="zh-CN" altLang="en-US" dirty="0"/>
              <a:t>默认为“读提交（</a:t>
            </a:r>
            <a:r>
              <a:rPr lang="en-US" altLang="zh-CN" dirty="0"/>
              <a:t>Read Committed</a:t>
            </a:r>
            <a:r>
              <a:rPr lang="zh-CN" altLang="en-US" dirty="0"/>
              <a:t>）”</a:t>
            </a:r>
            <a:endParaRPr lang="en-US" altLang="zh-CN" dirty="0"/>
          </a:p>
          <a:p>
            <a:pPr lvl="1"/>
            <a:r>
              <a:rPr lang="zh-CN" altLang="en-US" dirty="0"/>
              <a:t>可以手动提升为“可重复读”</a:t>
            </a:r>
            <a:endParaRPr lang="en-US" altLang="zh-CN" dirty="0"/>
          </a:p>
          <a:p>
            <a:pPr lvl="1"/>
            <a:r>
              <a:rPr lang="zh-CN" altLang="en-US" dirty="0"/>
              <a:t>使用共享锁和排他锁机制实现</a:t>
            </a:r>
            <a:endParaRPr lang="en-US" altLang="zh-CN" dirty="0"/>
          </a:p>
          <a:p>
            <a:r>
              <a:rPr lang="zh-CN" altLang="en-US" dirty="0"/>
              <a:t>死锁检测（资源分配图）</a:t>
            </a:r>
            <a:endParaRPr lang="en-US" altLang="zh-CN" dirty="0"/>
          </a:p>
          <a:p>
            <a:pPr lvl="1"/>
            <a:r>
              <a:rPr lang="zh-CN" altLang="en-US" dirty="0"/>
              <a:t>两类节点：申请资源锁的事务，资源本身</a:t>
            </a:r>
            <a:endParaRPr lang="en-US" altLang="zh-CN" dirty="0"/>
          </a:p>
          <a:p>
            <a:pPr lvl="1"/>
            <a:r>
              <a:rPr lang="zh-CN" altLang="en-US" dirty="0"/>
              <a:t>申请资源锁</a:t>
            </a:r>
            <a:endParaRPr lang="en-US" altLang="zh-CN" dirty="0"/>
          </a:p>
          <a:p>
            <a:pPr lvl="2"/>
            <a:r>
              <a:rPr lang="zh-CN" altLang="en-US" dirty="0"/>
              <a:t>创建一条由事务指向资源的边。</a:t>
            </a:r>
            <a:endParaRPr lang="en-US" altLang="zh-CN" dirty="0"/>
          </a:p>
          <a:p>
            <a:pPr lvl="2"/>
            <a:r>
              <a:rPr lang="zh-CN" altLang="en-US" dirty="0"/>
              <a:t>检查资源图中是否存在含有上述边的环。</a:t>
            </a:r>
            <a:endParaRPr lang="en-US" altLang="zh-CN" dirty="0"/>
          </a:p>
          <a:p>
            <a:pPr lvl="3"/>
            <a:r>
              <a:rPr lang="zh-CN" altLang="en-US" dirty="0"/>
              <a:t>存在则说明会死锁，抛出异常，并标记本次事务失败并结束事务</a:t>
            </a:r>
            <a:endParaRPr lang="en-US" altLang="zh-CN" dirty="0"/>
          </a:p>
          <a:p>
            <a:pPr lvl="1"/>
            <a:r>
              <a:rPr lang="zh-CN" altLang="en-US" dirty="0"/>
              <a:t>得到资源锁</a:t>
            </a:r>
            <a:endParaRPr lang="en-US" altLang="zh-CN" dirty="0"/>
          </a:p>
          <a:p>
            <a:pPr lvl="2"/>
            <a:r>
              <a:rPr lang="zh-CN" altLang="en-US" dirty="0"/>
              <a:t>删除刚才创建的边</a:t>
            </a:r>
            <a:endParaRPr lang="en-US" altLang="zh-CN" dirty="0"/>
          </a:p>
          <a:p>
            <a:pPr lvl="2"/>
            <a:r>
              <a:rPr lang="zh-CN" altLang="en-US" dirty="0"/>
              <a:t>新建一条由资源指向事务的边。</a:t>
            </a:r>
            <a:endParaRPr lang="en-US" altLang="zh-CN" dirty="0"/>
          </a:p>
          <a:p>
            <a:pPr lvl="1"/>
            <a:r>
              <a:rPr lang="zh-CN" altLang="en-US" dirty="0"/>
              <a:t>释放锁</a:t>
            </a:r>
            <a:endParaRPr lang="en-US" altLang="zh-CN" dirty="0"/>
          </a:p>
          <a:p>
            <a:pPr lvl="2"/>
            <a:r>
              <a:rPr lang="zh-CN" altLang="en-US" dirty="0"/>
              <a:t>删除资源</a:t>
            </a:r>
            <a:r>
              <a:rPr lang="en-US" altLang="zh-CN" dirty="0"/>
              <a:t>-</a:t>
            </a:r>
            <a:r>
              <a:rPr lang="zh-CN" altLang="en-US" dirty="0"/>
              <a:t>事务边。</a:t>
            </a:r>
            <a:endParaRPr lang="en-US" altLang="zh-CN" dirty="0"/>
          </a:p>
          <a:p>
            <a:pPr lvl="1"/>
            <a:r>
              <a:rPr lang="zh-CN" altLang="en-US" dirty="0"/>
              <a:t>事务结束</a:t>
            </a:r>
            <a:endParaRPr lang="en-US" altLang="zh-CN" dirty="0"/>
          </a:p>
          <a:p>
            <a:pPr lvl="2"/>
            <a:r>
              <a:rPr lang="zh-CN" altLang="en-US" dirty="0"/>
              <a:t>删除事务顶点。</a:t>
            </a:r>
            <a:endParaRPr lang="en-US" altLang="zh-CN" dirty="0"/>
          </a:p>
          <a:p>
            <a:pPr lvl="1"/>
            <a:r>
              <a:rPr lang="zh-CN" altLang="en-US" dirty="0"/>
              <a:t>资源无事务使用时</a:t>
            </a:r>
            <a:endParaRPr lang="en-US" altLang="zh-CN" dirty="0"/>
          </a:p>
          <a:p>
            <a:pPr lvl="2"/>
            <a:r>
              <a:rPr lang="zh-CN" altLang="en-US" dirty="0"/>
              <a:t>删除资源顶点。</a:t>
            </a:r>
          </a:p>
        </p:txBody>
      </p:sp>
      <p:graphicFrame>
        <p:nvGraphicFramePr>
          <p:cNvPr id="4" name="表格 3">
            <a:extLst>
              <a:ext uri="{FF2B5EF4-FFF2-40B4-BE49-F238E27FC236}">
                <a16:creationId xmlns:a16="http://schemas.microsoft.com/office/drawing/2014/main" id="{FCFE0107-0941-4A9A-A239-E8B4543F1D31}"/>
              </a:ext>
            </a:extLst>
          </p:cNvPr>
          <p:cNvGraphicFramePr>
            <a:graphicFrameLocks noGrp="1"/>
          </p:cNvGraphicFramePr>
          <p:nvPr>
            <p:extLst>
              <p:ext uri="{D42A27DB-BD31-4B8C-83A1-F6EECF244321}">
                <p14:modId xmlns:p14="http://schemas.microsoft.com/office/powerpoint/2010/main" val="3589132954"/>
              </p:ext>
            </p:extLst>
          </p:nvPr>
        </p:nvGraphicFramePr>
        <p:xfrm>
          <a:off x="6541067" y="1564640"/>
          <a:ext cx="2460693" cy="1181100"/>
        </p:xfrm>
        <a:graphic>
          <a:graphicData uri="http://schemas.openxmlformats.org/drawingml/2006/table">
            <a:tbl>
              <a:tblPr firstRow="1" firstCol="1" bandRow="1">
                <a:tableStyleId>{5C22544A-7EE6-4342-B048-85BDC9FD1C3A}</a:tableStyleId>
              </a:tblPr>
              <a:tblGrid>
                <a:gridCol w="763973">
                  <a:extLst>
                    <a:ext uri="{9D8B030D-6E8A-4147-A177-3AD203B41FA5}">
                      <a16:colId xmlns:a16="http://schemas.microsoft.com/office/drawing/2014/main" val="3298903594"/>
                    </a:ext>
                  </a:extLst>
                </a:gridCol>
                <a:gridCol w="426720">
                  <a:extLst>
                    <a:ext uri="{9D8B030D-6E8A-4147-A177-3AD203B41FA5}">
                      <a16:colId xmlns:a16="http://schemas.microsoft.com/office/drawing/2014/main" val="2985039652"/>
                    </a:ext>
                  </a:extLst>
                </a:gridCol>
                <a:gridCol w="833120">
                  <a:extLst>
                    <a:ext uri="{9D8B030D-6E8A-4147-A177-3AD203B41FA5}">
                      <a16:colId xmlns:a16="http://schemas.microsoft.com/office/drawing/2014/main" val="2856521913"/>
                    </a:ext>
                  </a:extLst>
                </a:gridCol>
                <a:gridCol w="436880">
                  <a:extLst>
                    <a:ext uri="{9D8B030D-6E8A-4147-A177-3AD203B41FA5}">
                      <a16:colId xmlns:a16="http://schemas.microsoft.com/office/drawing/2014/main" val="414952068"/>
                    </a:ext>
                  </a:extLst>
                </a:gridCol>
              </a:tblGrid>
              <a:tr h="0">
                <a:tc>
                  <a:txBody>
                    <a:bodyPr/>
                    <a:lstStyle/>
                    <a:p>
                      <a:endParaRPr lang="zh-CN" sz="1000">
                        <a:effectLst/>
                        <a:latin typeface="Calibri" panose="020F0502020204030204" pitchFamily="34" charset="0"/>
                        <a:cs typeface="Times New Roman" panose="02020603050405020304" pitchFamily="18" charset="0"/>
                      </a:endParaRPr>
                    </a:p>
                  </a:txBody>
                  <a:tcPr marL="38100" marR="38100" marT="38100" marB="38100" anchor="ctr"/>
                </a:tc>
                <a:tc>
                  <a:txBody>
                    <a:bodyPr/>
                    <a:lstStyle/>
                    <a:p>
                      <a:pPr algn="l">
                        <a:spcAft>
                          <a:spcPts val="0"/>
                        </a:spcAft>
                      </a:pPr>
                      <a:r>
                        <a:rPr lang="zh-CN" sz="1050">
                          <a:effectLst/>
                        </a:rPr>
                        <a:t>脏读</a:t>
                      </a:r>
                      <a:endParaRPr lang="zh-CN" sz="10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38100" marB="38100" anchor="ctr"/>
                </a:tc>
                <a:tc>
                  <a:txBody>
                    <a:bodyPr/>
                    <a:lstStyle/>
                    <a:p>
                      <a:pPr algn="l">
                        <a:spcAft>
                          <a:spcPts val="0"/>
                        </a:spcAft>
                      </a:pPr>
                      <a:r>
                        <a:rPr lang="zh-CN" sz="1050">
                          <a:effectLst/>
                        </a:rPr>
                        <a:t>不可重复读</a:t>
                      </a:r>
                      <a:endParaRPr lang="zh-CN" sz="10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38100" marB="38100" anchor="ctr"/>
                </a:tc>
                <a:tc>
                  <a:txBody>
                    <a:bodyPr/>
                    <a:lstStyle/>
                    <a:p>
                      <a:pPr algn="l">
                        <a:spcAft>
                          <a:spcPts val="0"/>
                        </a:spcAft>
                      </a:pPr>
                      <a:r>
                        <a:rPr lang="zh-CN" sz="1050">
                          <a:effectLst/>
                        </a:rPr>
                        <a:t>幻读</a:t>
                      </a:r>
                      <a:endParaRPr lang="zh-CN" sz="10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38100" marB="38100" anchor="ctr"/>
                </a:tc>
                <a:extLst>
                  <a:ext uri="{0D108BD9-81ED-4DB2-BD59-A6C34878D82A}">
                    <a16:rowId xmlns:a16="http://schemas.microsoft.com/office/drawing/2014/main" val="3852649406"/>
                  </a:ext>
                </a:extLst>
              </a:tr>
              <a:tr h="0">
                <a:tc>
                  <a:txBody>
                    <a:bodyPr/>
                    <a:lstStyle/>
                    <a:p>
                      <a:pPr algn="l">
                        <a:spcAft>
                          <a:spcPts val="0"/>
                        </a:spcAft>
                      </a:pPr>
                      <a:r>
                        <a:rPr lang="zh-CN" sz="1050">
                          <a:effectLst/>
                        </a:rPr>
                        <a:t>读未提交</a:t>
                      </a:r>
                      <a:endParaRPr lang="zh-CN" sz="10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38100" marB="38100" anchor="ctr"/>
                </a:tc>
                <a:tc>
                  <a:txBody>
                    <a:bodyPr/>
                    <a:lstStyle/>
                    <a:p>
                      <a:pPr algn="l">
                        <a:spcAft>
                          <a:spcPts val="0"/>
                        </a:spcAft>
                      </a:pPr>
                      <a:r>
                        <a:rPr lang="en-US" sz="1050">
                          <a:effectLst/>
                        </a:rPr>
                        <a:t>√</a:t>
                      </a:r>
                      <a:endParaRPr lang="zh-CN" sz="10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38100" marB="38100" anchor="ctr"/>
                </a:tc>
                <a:tc>
                  <a:txBody>
                    <a:bodyPr/>
                    <a:lstStyle/>
                    <a:p>
                      <a:pPr algn="l">
                        <a:spcAft>
                          <a:spcPts val="0"/>
                        </a:spcAft>
                      </a:pPr>
                      <a:r>
                        <a:rPr lang="en-US" sz="1050">
                          <a:effectLst/>
                        </a:rPr>
                        <a:t>√</a:t>
                      </a:r>
                      <a:endParaRPr lang="zh-CN" sz="10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38100" marB="38100" anchor="ctr"/>
                </a:tc>
                <a:tc>
                  <a:txBody>
                    <a:bodyPr/>
                    <a:lstStyle/>
                    <a:p>
                      <a:pPr algn="l">
                        <a:spcAft>
                          <a:spcPts val="0"/>
                        </a:spcAft>
                      </a:pPr>
                      <a:r>
                        <a:rPr lang="en-US" sz="1050">
                          <a:effectLst/>
                        </a:rPr>
                        <a:t>√</a:t>
                      </a:r>
                      <a:endParaRPr lang="zh-CN" sz="10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38100" marB="38100" anchor="ctr"/>
                </a:tc>
                <a:extLst>
                  <a:ext uri="{0D108BD9-81ED-4DB2-BD59-A6C34878D82A}">
                    <a16:rowId xmlns:a16="http://schemas.microsoft.com/office/drawing/2014/main" val="4060544408"/>
                  </a:ext>
                </a:extLst>
              </a:tr>
              <a:tr h="0">
                <a:tc>
                  <a:txBody>
                    <a:bodyPr/>
                    <a:lstStyle/>
                    <a:p>
                      <a:pPr algn="l">
                        <a:spcAft>
                          <a:spcPts val="0"/>
                        </a:spcAft>
                      </a:pPr>
                      <a:r>
                        <a:rPr lang="zh-CN" sz="1050">
                          <a:effectLst/>
                        </a:rPr>
                        <a:t>读提交</a:t>
                      </a:r>
                      <a:endParaRPr lang="zh-CN" sz="10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38100" marB="38100" anchor="ctr"/>
                </a:tc>
                <a:tc>
                  <a:txBody>
                    <a:bodyPr/>
                    <a:lstStyle/>
                    <a:p>
                      <a:pPr algn="l">
                        <a:spcAft>
                          <a:spcPts val="0"/>
                        </a:spcAft>
                      </a:pPr>
                      <a:r>
                        <a:rPr lang="en-US" sz="1050">
                          <a:effectLst/>
                        </a:rPr>
                        <a:t>×</a:t>
                      </a:r>
                      <a:endParaRPr lang="zh-CN" sz="10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38100" marB="38100" anchor="ctr"/>
                </a:tc>
                <a:tc>
                  <a:txBody>
                    <a:bodyPr/>
                    <a:lstStyle/>
                    <a:p>
                      <a:pPr algn="l">
                        <a:spcAft>
                          <a:spcPts val="0"/>
                        </a:spcAft>
                      </a:pPr>
                      <a:r>
                        <a:rPr lang="en-US" sz="1050">
                          <a:effectLst/>
                        </a:rPr>
                        <a:t>√</a:t>
                      </a:r>
                      <a:endParaRPr lang="zh-CN" sz="10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38100" marB="38100" anchor="ctr"/>
                </a:tc>
                <a:tc>
                  <a:txBody>
                    <a:bodyPr/>
                    <a:lstStyle/>
                    <a:p>
                      <a:pPr algn="l">
                        <a:spcAft>
                          <a:spcPts val="0"/>
                        </a:spcAft>
                      </a:pPr>
                      <a:r>
                        <a:rPr lang="en-US" sz="1050">
                          <a:effectLst/>
                        </a:rPr>
                        <a:t>√</a:t>
                      </a:r>
                      <a:endParaRPr lang="zh-CN" sz="10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38100" marB="38100" anchor="ctr"/>
                </a:tc>
                <a:extLst>
                  <a:ext uri="{0D108BD9-81ED-4DB2-BD59-A6C34878D82A}">
                    <a16:rowId xmlns:a16="http://schemas.microsoft.com/office/drawing/2014/main" val="2312866371"/>
                  </a:ext>
                </a:extLst>
              </a:tr>
              <a:tr h="0">
                <a:tc>
                  <a:txBody>
                    <a:bodyPr/>
                    <a:lstStyle/>
                    <a:p>
                      <a:pPr algn="l">
                        <a:spcAft>
                          <a:spcPts val="0"/>
                        </a:spcAft>
                      </a:pPr>
                      <a:r>
                        <a:rPr lang="zh-CN" sz="1050">
                          <a:effectLst/>
                        </a:rPr>
                        <a:t>可重复读</a:t>
                      </a:r>
                      <a:endParaRPr lang="zh-CN" sz="10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38100" marB="38100" anchor="ctr"/>
                </a:tc>
                <a:tc>
                  <a:txBody>
                    <a:bodyPr/>
                    <a:lstStyle/>
                    <a:p>
                      <a:pPr algn="l">
                        <a:spcAft>
                          <a:spcPts val="0"/>
                        </a:spcAft>
                      </a:pPr>
                      <a:r>
                        <a:rPr lang="en-US" sz="1050">
                          <a:effectLst/>
                        </a:rPr>
                        <a:t>×</a:t>
                      </a:r>
                      <a:endParaRPr lang="zh-CN" sz="10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38100" marB="38100" anchor="ctr"/>
                </a:tc>
                <a:tc>
                  <a:txBody>
                    <a:bodyPr/>
                    <a:lstStyle/>
                    <a:p>
                      <a:pPr algn="l">
                        <a:spcAft>
                          <a:spcPts val="0"/>
                        </a:spcAft>
                      </a:pPr>
                      <a:r>
                        <a:rPr lang="en-US" sz="1050" dirty="0">
                          <a:solidFill>
                            <a:srgbClr val="FF0000"/>
                          </a:solidFill>
                          <a:effectLst/>
                        </a:rPr>
                        <a:t>×</a:t>
                      </a:r>
                      <a:endParaRPr lang="zh-CN" sz="10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38100" marB="38100" anchor="ctr"/>
                </a:tc>
                <a:tc>
                  <a:txBody>
                    <a:bodyPr/>
                    <a:lstStyle/>
                    <a:p>
                      <a:pPr algn="l">
                        <a:spcAft>
                          <a:spcPts val="0"/>
                        </a:spcAft>
                      </a:pPr>
                      <a:r>
                        <a:rPr lang="en-US" sz="1050">
                          <a:effectLst/>
                        </a:rPr>
                        <a:t>√</a:t>
                      </a:r>
                      <a:endParaRPr lang="zh-CN" sz="10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38100" marB="38100" anchor="ctr"/>
                </a:tc>
                <a:extLst>
                  <a:ext uri="{0D108BD9-81ED-4DB2-BD59-A6C34878D82A}">
                    <a16:rowId xmlns:a16="http://schemas.microsoft.com/office/drawing/2014/main" val="2933894191"/>
                  </a:ext>
                </a:extLst>
              </a:tr>
              <a:tr h="0">
                <a:tc>
                  <a:txBody>
                    <a:bodyPr/>
                    <a:lstStyle/>
                    <a:p>
                      <a:pPr algn="l">
                        <a:spcAft>
                          <a:spcPts val="0"/>
                        </a:spcAft>
                      </a:pPr>
                      <a:r>
                        <a:rPr lang="zh-CN" sz="1050">
                          <a:effectLst/>
                        </a:rPr>
                        <a:t>序列化</a:t>
                      </a:r>
                      <a:endParaRPr lang="zh-CN" sz="10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38100" marB="38100" anchor="ctr"/>
                </a:tc>
                <a:tc>
                  <a:txBody>
                    <a:bodyPr/>
                    <a:lstStyle/>
                    <a:p>
                      <a:pPr algn="l">
                        <a:spcAft>
                          <a:spcPts val="0"/>
                        </a:spcAft>
                      </a:pPr>
                      <a:r>
                        <a:rPr lang="en-US" sz="1050" dirty="0">
                          <a:effectLst/>
                        </a:rPr>
                        <a:t>×</a:t>
                      </a:r>
                      <a:endParaRPr lang="zh-CN" sz="10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38100" marB="38100" anchor="ctr"/>
                </a:tc>
                <a:tc>
                  <a:txBody>
                    <a:bodyPr/>
                    <a:lstStyle/>
                    <a:p>
                      <a:pPr algn="l">
                        <a:spcAft>
                          <a:spcPts val="0"/>
                        </a:spcAft>
                      </a:pPr>
                      <a:r>
                        <a:rPr lang="en-US" sz="1050">
                          <a:effectLst/>
                        </a:rPr>
                        <a:t>×</a:t>
                      </a:r>
                      <a:endParaRPr lang="zh-CN" sz="100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38100" marB="38100" anchor="ctr"/>
                </a:tc>
                <a:tc>
                  <a:txBody>
                    <a:bodyPr/>
                    <a:lstStyle/>
                    <a:p>
                      <a:pPr algn="l">
                        <a:spcAft>
                          <a:spcPts val="0"/>
                        </a:spcAft>
                      </a:pPr>
                      <a:r>
                        <a:rPr lang="en-US" sz="1050" dirty="0">
                          <a:effectLst/>
                        </a:rPr>
                        <a:t>×</a:t>
                      </a:r>
                      <a:endParaRPr lang="zh-CN" sz="1000" dirty="0">
                        <a:effectLst/>
                        <a:latin typeface="Calibri" panose="020F0502020204030204" pitchFamily="34" charset="0"/>
                        <a:ea typeface="宋体" panose="02010600030101010101" pitchFamily="2" charset="-122"/>
                        <a:cs typeface="Times New Roman" panose="02020603050405020304" pitchFamily="18" charset="0"/>
                      </a:endParaRPr>
                    </a:p>
                  </a:txBody>
                  <a:tcPr marL="38100" marR="38100" marT="38100" marB="38100" anchor="ctr"/>
                </a:tc>
                <a:extLst>
                  <a:ext uri="{0D108BD9-81ED-4DB2-BD59-A6C34878D82A}">
                    <a16:rowId xmlns:a16="http://schemas.microsoft.com/office/drawing/2014/main" val="2052248340"/>
                  </a:ext>
                </a:extLst>
              </a:tr>
            </a:tbl>
          </a:graphicData>
        </a:graphic>
      </p:graphicFrame>
      <p:graphicFrame>
        <p:nvGraphicFramePr>
          <p:cNvPr id="5" name="表格 4">
            <a:extLst>
              <a:ext uri="{FF2B5EF4-FFF2-40B4-BE49-F238E27FC236}">
                <a16:creationId xmlns:a16="http://schemas.microsoft.com/office/drawing/2014/main" id="{5992E0FF-09D7-4882-BF15-9E2465F19475}"/>
              </a:ext>
            </a:extLst>
          </p:cNvPr>
          <p:cNvGraphicFramePr>
            <a:graphicFrameLocks noGrp="1"/>
          </p:cNvGraphicFramePr>
          <p:nvPr>
            <p:extLst>
              <p:ext uri="{D42A27DB-BD31-4B8C-83A1-F6EECF244321}">
                <p14:modId xmlns:p14="http://schemas.microsoft.com/office/powerpoint/2010/main" val="3008150143"/>
              </p:ext>
            </p:extLst>
          </p:nvPr>
        </p:nvGraphicFramePr>
        <p:xfrm>
          <a:off x="4068218" y="5877559"/>
          <a:ext cx="4945698" cy="868680"/>
        </p:xfrm>
        <a:graphic>
          <a:graphicData uri="http://schemas.openxmlformats.org/drawingml/2006/table">
            <a:tbl>
              <a:tblPr firstRow="1" firstCol="1" bandRow="1">
                <a:tableStyleId>{5C22544A-7EE6-4342-B048-85BDC9FD1C3A}</a:tableStyleId>
              </a:tblPr>
              <a:tblGrid>
                <a:gridCol w="1389698">
                  <a:extLst>
                    <a:ext uri="{9D8B030D-6E8A-4147-A177-3AD203B41FA5}">
                      <a16:colId xmlns:a16="http://schemas.microsoft.com/office/drawing/2014/main" val="3842381514"/>
                    </a:ext>
                  </a:extLst>
                </a:gridCol>
                <a:gridCol w="1788160">
                  <a:extLst>
                    <a:ext uri="{9D8B030D-6E8A-4147-A177-3AD203B41FA5}">
                      <a16:colId xmlns:a16="http://schemas.microsoft.com/office/drawing/2014/main" val="912854526"/>
                    </a:ext>
                  </a:extLst>
                </a:gridCol>
                <a:gridCol w="1767840">
                  <a:extLst>
                    <a:ext uri="{9D8B030D-6E8A-4147-A177-3AD203B41FA5}">
                      <a16:colId xmlns:a16="http://schemas.microsoft.com/office/drawing/2014/main" val="1823205303"/>
                    </a:ext>
                  </a:extLst>
                </a:gridCol>
              </a:tblGrid>
              <a:tr h="0">
                <a:tc>
                  <a:txBody>
                    <a:bodyPr/>
                    <a:lstStyle/>
                    <a:p>
                      <a:pPr algn="l">
                        <a:spcBef>
                          <a:spcPts val="750"/>
                        </a:spcBef>
                        <a:spcAft>
                          <a:spcPts val="750"/>
                        </a:spcAft>
                      </a:pPr>
                      <a:r>
                        <a:rPr lang="zh-CN" sz="1050">
                          <a:effectLst/>
                        </a:rPr>
                        <a:t>资源上已经放置的锁</a:t>
                      </a:r>
                      <a:endParaRPr lang="zh-CN" sz="1000">
                        <a:effectLst/>
                        <a:latin typeface="Calibri" panose="020F0502020204030204" pitchFamily="34" charset="0"/>
                        <a:ea typeface="宋体" panose="02010600030101010101" pitchFamily="2" charset="-122"/>
                        <a:cs typeface="Times New Roman" panose="02020603050405020304" pitchFamily="18" charset="0"/>
                      </a:endParaRPr>
                    </a:p>
                  </a:txBody>
                  <a:tcPr marL="28575" marR="28575" marT="28575" marB="28575"/>
                </a:tc>
                <a:tc>
                  <a:txBody>
                    <a:bodyPr/>
                    <a:lstStyle/>
                    <a:p>
                      <a:pPr algn="l">
                        <a:spcBef>
                          <a:spcPts val="750"/>
                        </a:spcBef>
                        <a:spcAft>
                          <a:spcPts val="750"/>
                        </a:spcAft>
                      </a:pPr>
                      <a:r>
                        <a:rPr lang="zh-CN" sz="1050">
                          <a:effectLst/>
                        </a:rPr>
                        <a:t>第二个事务进行读操作</a:t>
                      </a:r>
                      <a:endParaRPr lang="zh-CN" sz="1000">
                        <a:effectLst/>
                        <a:latin typeface="Calibri" panose="020F0502020204030204" pitchFamily="34" charset="0"/>
                        <a:ea typeface="宋体" panose="02010600030101010101" pitchFamily="2" charset="-122"/>
                        <a:cs typeface="Times New Roman" panose="02020603050405020304" pitchFamily="18" charset="0"/>
                      </a:endParaRPr>
                    </a:p>
                  </a:txBody>
                  <a:tcPr marL="28575" marR="28575" marT="28575" marB="28575"/>
                </a:tc>
                <a:tc>
                  <a:txBody>
                    <a:bodyPr/>
                    <a:lstStyle/>
                    <a:p>
                      <a:pPr algn="l">
                        <a:spcBef>
                          <a:spcPts val="750"/>
                        </a:spcBef>
                        <a:spcAft>
                          <a:spcPts val="750"/>
                        </a:spcAft>
                      </a:pPr>
                      <a:r>
                        <a:rPr lang="zh-CN" sz="1050">
                          <a:effectLst/>
                        </a:rPr>
                        <a:t>第二个事务进行更新操作</a:t>
                      </a:r>
                      <a:endParaRPr lang="zh-CN" sz="1000">
                        <a:effectLst/>
                        <a:latin typeface="Calibri" panose="020F0502020204030204" pitchFamily="34" charset="0"/>
                        <a:ea typeface="宋体"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1004539508"/>
                  </a:ext>
                </a:extLst>
              </a:tr>
              <a:tr h="0">
                <a:tc>
                  <a:txBody>
                    <a:bodyPr/>
                    <a:lstStyle/>
                    <a:p>
                      <a:pPr algn="l">
                        <a:spcBef>
                          <a:spcPts val="750"/>
                        </a:spcBef>
                        <a:spcAft>
                          <a:spcPts val="750"/>
                        </a:spcAft>
                      </a:pPr>
                      <a:r>
                        <a:rPr lang="zh-CN" sz="1050">
                          <a:effectLst/>
                        </a:rPr>
                        <a:t>无</a:t>
                      </a:r>
                      <a:endParaRPr lang="zh-CN" sz="1000">
                        <a:effectLst/>
                        <a:latin typeface="Calibri" panose="020F0502020204030204" pitchFamily="34" charset="0"/>
                        <a:ea typeface="宋体" panose="02010600030101010101" pitchFamily="2" charset="-122"/>
                        <a:cs typeface="Times New Roman" panose="02020603050405020304" pitchFamily="18" charset="0"/>
                      </a:endParaRPr>
                    </a:p>
                  </a:txBody>
                  <a:tcPr marL="28575" marR="28575" marT="28575" marB="28575"/>
                </a:tc>
                <a:tc>
                  <a:txBody>
                    <a:bodyPr/>
                    <a:lstStyle/>
                    <a:p>
                      <a:pPr algn="l">
                        <a:spcBef>
                          <a:spcPts val="750"/>
                        </a:spcBef>
                        <a:spcAft>
                          <a:spcPts val="750"/>
                        </a:spcAft>
                      </a:pPr>
                      <a:r>
                        <a:rPr lang="zh-CN" sz="1050">
                          <a:effectLst/>
                        </a:rPr>
                        <a:t>立即获得共享锁</a:t>
                      </a:r>
                      <a:endParaRPr lang="zh-CN" sz="1000">
                        <a:effectLst/>
                        <a:latin typeface="Calibri" panose="020F0502020204030204" pitchFamily="34" charset="0"/>
                        <a:ea typeface="宋体" panose="02010600030101010101" pitchFamily="2" charset="-122"/>
                        <a:cs typeface="Times New Roman" panose="02020603050405020304" pitchFamily="18" charset="0"/>
                      </a:endParaRPr>
                    </a:p>
                  </a:txBody>
                  <a:tcPr marL="28575" marR="28575" marT="28575" marB="28575"/>
                </a:tc>
                <a:tc>
                  <a:txBody>
                    <a:bodyPr/>
                    <a:lstStyle/>
                    <a:p>
                      <a:pPr algn="l">
                        <a:spcBef>
                          <a:spcPts val="750"/>
                        </a:spcBef>
                        <a:spcAft>
                          <a:spcPts val="750"/>
                        </a:spcAft>
                      </a:pPr>
                      <a:r>
                        <a:rPr lang="zh-CN" sz="1050">
                          <a:effectLst/>
                        </a:rPr>
                        <a:t>立即获得独占锁</a:t>
                      </a:r>
                      <a:endParaRPr lang="zh-CN" sz="1000">
                        <a:effectLst/>
                        <a:latin typeface="Calibri" panose="020F0502020204030204" pitchFamily="34" charset="0"/>
                        <a:ea typeface="宋体"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3646239031"/>
                  </a:ext>
                </a:extLst>
              </a:tr>
              <a:tr h="0">
                <a:tc>
                  <a:txBody>
                    <a:bodyPr/>
                    <a:lstStyle/>
                    <a:p>
                      <a:pPr algn="l">
                        <a:spcBef>
                          <a:spcPts val="750"/>
                        </a:spcBef>
                        <a:spcAft>
                          <a:spcPts val="750"/>
                        </a:spcAft>
                      </a:pPr>
                      <a:r>
                        <a:rPr lang="zh-CN" sz="1050">
                          <a:effectLst/>
                        </a:rPr>
                        <a:t>共享锁</a:t>
                      </a:r>
                      <a:endParaRPr lang="zh-CN" sz="1000">
                        <a:effectLst/>
                        <a:latin typeface="Calibri" panose="020F0502020204030204" pitchFamily="34" charset="0"/>
                        <a:ea typeface="宋体" panose="02010600030101010101" pitchFamily="2" charset="-122"/>
                        <a:cs typeface="Times New Roman" panose="02020603050405020304" pitchFamily="18" charset="0"/>
                      </a:endParaRPr>
                    </a:p>
                  </a:txBody>
                  <a:tcPr marL="28575" marR="28575" marT="28575" marB="28575"/>
                </a:tc>
                <a:tc>
                  <a:txBody>
                    <a:bodyPr/>
                    <a:lstStyle/>
                    <a:p>
                      <a:pPr algn="l">
                        <a:spcBef>
                          <a:spcPts val="750"/>
                        </a:spcBef>
                        <a:spcAft>
                          <a:spcPts val="750"/>
                        </a:spcAft>
                      </a:pPr>
                      <a:r>
                        <a:rPr lang="zh-CN" sz="1050">
                          <a:effectLst/>
                        </a:rPr>
                        <a:t>立即获得共享锁</a:t>
                      </a:r>
                      <a:endParaRPr lang="zh-CN" sz="1000">
                        <a:effectLst/>
                        <a:latin typeface="Calibri" panose="020F0502020204030204" pitchFamily="34" charset="0"/>
                        <a:ea typeface="宋体" panose="02010600030101010101" pitchFamily="2" charset="-122"/>
                        <a:cs typeface="Times New Roman" panose="02020603050405020304" pitchFamily="18" charset="0"/>
                      </a:endParaRPr>
                    </a:p>
                  </a:txBody>
                  <a:tcPr marL="28575" marR="28575" marT="28575" marB="28575"/>
                </a:tc>
                <a:tc>
                  <a:txBody>
                    <a:bodyPr/>
                    <a:lstStyle/>
                    <a:p>
                      <a:pPr algn="l">
                        <a:spcBef>
                          <a:spcPts val="750"/>
                        </a:spcBef>
                        <a:spcAft>
                          <a:spcPts val="750"/>
                        </a:spcAft>
                      </a:pPr>
                      <a:r>
                        <a:rPr lang="zh-CN" sz="1050">
                          <a:effectLst/>
                        </a:rPr>
                        <a:t>等待第一个事务解除共享锁</a:t>
                      </a:r>
                      <a:endParaRPr lang="zh-CN" sz="1000">
                        <a:effectLst/>
                        <a:latin typeface="Calibri" panose="020F0502020204030204" pitchFamily="34" charset="0"/>
                        <a:ea typeface="宋体"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45865773"/>
                  </a:ext>
                </a:extLst>
              </a:tr>
              <a:tr h="0">
                <a:tc>
                  <a:txBody>
                    <a:bodyPr/>
                    <a:lstStyle/>
                    <a:p>
                      <a:pPr algn="l">
                        <a:spcBef>
                          <a:spcPts val="750"/>
                        </a:spcBef>
                        <a:spcAft>
                          <a:spcPts val="750"/>
                        </a:spcAft>
                      </a:pPr>
                      <a:r>
                        <a:rPr lang="zh-CN" sz="1050">
                          <a:effectLst/>
                        </a:rPr>
                        <a:t>排它锁</a:t>
                      </a:r>
                      <a:endParaRPr lang="zh-CN" sz="1000">
                        <a:effectLst/>
                        <a:latin typeface="Calibri" panose="020F0502020204030204" pitchFamily="34" charset="0"/>
                        <a:ea typeface="宋体" panose="02010600030101010101" pitchFamily="2" charset="-122"/>
                        <a:cs typeface="Times New Roman" panose="02020603050405020304" pitchFamily="18" charset="0"/>
                      </a:endParaRPr>
                    </a:p>
                  </a:txBody>
                  <a:tcPr marL="28575" marR="28575" marT="28575" marB="28575"/>
                </a:tc>
                <a:tc>
                  <a:txBody>
                    <a:bodyPr/>
                    <a:lstStyle/>
                    <a:p>
                      <a:pPr algn="l">
                        <a:spcBef>
                          <a:spcPts val="750"/>
                        </a:spcBef>
                        <a:spcAft>
                          <a:spcPts val="750"/>
                        </a:spcAft>
                      </a:pPr>
                      <a:r>
                        <a:rPr lang="zh-CN" sz="1050">
                          <a:effectLst/>
                        </a:rPr>
                        <a:t>等待第一个事务解除排它锁</a:t>
                      </a:r>
                      <a:endParaRPr lang="zh-CN" sz="1000">
                        <a:effectLst/>
                        <a:latin typeface="Calibri" panose="020F0502020204030204" pitchFamily="34" charset="0"/>
                        <a:ea typeface="宋体" panose="02010600030101010101" pitchFamily="2" charset="-122"/>
                        <a:cs typeface="Times New Roman" panose="02020603050405020304" pitchFamily="18" charset="0"/>
                      </a:endParaRPr>
                    </a:p>
                  </a:txBody>
                  <a:tcPr marL="28575" marR="28575" marT="28575" marB="28575"/>
                </a:tc>
                <a:tc>
                  <a:txBody>
                    <a:bodyPr/>
                    <a:lstStyle/>
                    <a:p>
                      <a:pPr algn="l">
                        <a:spcBef>
                          <a:spcPts val="750"/>
                        </a:spcBef>
                        <a:spcAft>
                          <a:spcPts val="750"/>
                        </a:spcAft>
                      </a:pPr>
                      <a:r>
                        <a:rPr lang="zh-CN" sz="1050" dirty="0">
                          <a:effectLst/>
                        </a:rPr>
                        <a:t>等待第一个事务解除排它锁</a:t>
                      </a:r>
                      <a:endParaRPr lang="zh-CN" sz="1000" dirty="0">
                        <a:effectLst/>
                        <a:latin typeface="Calibri" panose="020F0502020204030204" pitchFamily="34" charset="0"/>
                        <a:ea typeface="宋体"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1944761800"/>
                  </a:ext>
                </a:extLst>
              </a:tr>
            </a:tbl>
          </a:graphicData>
        </a:graphic>
      </p:graphicFrame>
    </p:spTree>
    <p:extLst>
      <p:ext uri="{BB962C8B-B14F-4D97-AF65-F5344CB8AC3E}">
        <p14:creationId xmlns:p14="http://schemas.microsoft.com/office/powerpoint/2010/main" val="3687596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BFD471-3347-4D3B-9EC3-ECEE255B9C07}"/>
              </a:ext>
            </a:extLst>
          </p:cNvPr>
          <p:cNvSpPr>
            <a:spLocks noGrp="1"/>
          </p:cNvSpPr>
          <p:nvPr>
            <p:ph type="title"/>
          </p:nvPr>
        </p:nvSpPr>
        <p:spPr>
          <a:xfrm>
            <a:off x="628650" y="365127"/>
            <a:ext cx="7886700" cy="1016634"/>
          </a:xfrm>
        </p:spPr>
        <p:txBody>
          <a:bodyPr>
            <a:normAutofit/>
          </a:bodyPr>
          <a:lstStyle/>
          <a:p>
            <a:r>
              <a:rPr lang="en-US" altLang="zh-CN" dirty="0"/>
              <a:t>Content</a:t>
            </a:r>
            <a:endParaRPr lang="zh-CN" altLang="en-US" dirty="0"/>
          </a:p>
        </p:txBody>
      </p:sp>
      <p:sp>
        <p:nvSpPr>
          <p:cNvPr id="11" name="内容占位符 10">
            <a:extLst>
              <a:ext uri="{FF2B5EF4-FFF2-40B4-BE49-F238E27FC236}">
                <a16:creationId xmlns:a16="http://schemas.microsoft.com/office/drawing/2014/main" id="{1111E43C-0290-4743-B213-68C3C2EFDCB3}"/>
              </a:ext>
            </a:extLst>
          </p:cNvPr>
          <p:cNvSpPr>
            <a:spLocks noGrp="1"/>
          </p:cNvSpPr>
          <p:nvPr>
            <p:ph idx="1"/>
          </p:nvPr>
        </p:nvSpPr>
        <p:spPr>
          <a:xfrm>
            <a:off x="628650" y="1381761"/>
            <a:ext cx="7886700" cy="4795202"/>
          </a:xfrm>
        </p:spPr>
        <p:txBody>
          <a:bodyPr>
            <a:normAutofit/>
          </a:bodyPr>
          <a:lstStyle/>
          <a:p>
            <a:r>
              <a:rPr lang="en-US" altLang="zh-CN" b="1" dirty="0"/>
              <a:t>Introduction</a:t>
            </a:r>
          </a:p>
          <a:p>
            <a:pPr lvl="1"/>
            <a:r>
              <a:rPr lang="zh-CN" altLang="en-US" dirty="0"/>
              <a:t>基本背景介绍</a:t>
            </a:r>
            <a:endParaRPr lang="en-US" altLang="zh-CN" dirty="0"/>
          </a:p>
          <a:p>
            <a:pPr lvl="1"/>
            <a:r>
              <a:rPr lang="zh-CN" altLang="en-US" dirty="0"/>
              <a:t>需求分析：交通数据管理场景</a:t>
            </a:r>
            <a:endParaRPr lang="en-US" altLang="zh-CN" dirty="0"/>
          </a:p>
          <a:p>
            <a:pPr lvl="1"/>
            <a:r>
              <a:rPr lang="zh-CN" altLang="en-US" dirty="0"/>
              <a:t>现有模型（技术方案）及优缺点</a:t>
            </a:r>
            <a:endParaRPr lang="en-US" altLang="zh-CN" dirty="0"/>
          </a:p>
          <a:p>
            <a:pPr lvl="1"/>
            <a:r>
              <a:rPr lang="zh-CN" altLang="en-US" dirty="0"/>
              <a:t>我们的模型 </a:t>
            </a:r>
            <a:r>
              <a:rPr lang="en-US" altLang="zh-CN" dirty="0"/>
              <a:t>&amp; </a:t>
            </a:r>
            <a:r>
              <a:rPr lang="zh-CN" altLang="en-US" dirty="0"/>
              <a:t>方案 </a:t>
            </a:r>
            <a:r>
              <a:rPr lang="en-US" altLang="zh-CN" dirty="0"/>
              <a:t>&amp; Contribution</a:t>
            </a:r>
          </a:p>
          <a:p>
            <a:r>
              <a:rPr lang="zh-CN" altLang="en-US" b="1" dirty="0"/>
              <a:t>技术方案详情</a:t>
            </a:r>
            <a:endParaRPr lang="en-US" altLang="zh-CN" b="1" dirty="0"/>
          </a:p>
          <a:p>
            <a:pPr lvl="1"/>
            <a:r>
              <a:rPr lang="zh-CN" altLang="en-US" dirty="0"/>
              <a:t>架构</a:t>
            </a:r>
            <a:endParaRPr lang="en-US" altLang="zh-CN" dirty="0"/>
          </a:p>
          <a:p>
            <a:pPr lvl="1"/>
            <a:r>
              <a:rPr lang="zh-CN" altLang="en-US" dirty="0"/>
              <a:t>存储 </a:t>
            </a:r>
            <a:r>
              <a:rPr lang="en-US" altLang="zh-CN" dirty="0"/>
              <a:t>&amp; </a:t>
            </a:r>
            <a:r>
              <a:rPr lang="zh-CN" altLang="en-US" dirty="0"/>
              <a:t>索引</a:t>
            </a:r>
            <a:endParaRPr lang="en-US" altLang="zh-CN" dirty="0"/>
          </a:p>
          <a:p>
            <a:pPr lvl="1"/>
            <a:r>
              <a:rPr lang="zh-CN" altLang="en-US" dirty="0"/>
              <a:t>事务 </a:t>
            </a:r>
            <a:r>
              <a:rPr lang="en-US" altLang="zh-CN" dirty="0"/>
              <a:t>&amp; </a:t>
            </a:r>
            <a:r>
              <a:rPr lang="zh-CN" altLang="en-US" dirty="0"/>
              <a:t>锁 </a:t>
            </a:r>
            <a:r>
              <a:rPr lang="en-US" altLang="zh-CN" dirty="0"/>
              <a:t>&amp; </a:t>
            </a:r>
            <a:r>
              <a:rPr lang="zh-CN" altLang="en-US" dirty="0"/>
              <a:t>日志 </a:t>
            </a:r>
            <a:r>
              <a:rPr lang="en-US" altLang="zh-CN" dirty="0"/>
              <a:t>&amp; </a:t>
            </a:r>
            <a:r>
              <a:rPr lang="zh-CN" altLang="en-US" dirty="0"/>
              <a:t>故障恢复</a:t>
            </a:r>
            <a:endParaRPr lang="en-US" altLang="zh-CN" dirty="0"/>
          </a:p>
          <a:p>
            <a:pPr lvl="1"/>
            <a:r>
              <a:rPr lang="zh-CN" altLang="en-US" b="1" dirty="0">
                <a:solidFill>
                  <a:srgbClr val="FF0000"/>
                </a:solidFill>
              </a:rPr>
              <a:t>语言</a:t>
            </a:r>
            <a:endParaRPr lang="en-US" altLang="zh-CN" b="1" dirty="0">
              <a:solidFill>
                <a:srgbClr val="FF0000"/>
              </a:solidFill>
            </a:endParaRPr>
          </a:p>
          <a:p>
            <a:r>
              <a:rPr lang="zh-CN" altLang="en-US" dirty="0">
                <a:solidFill>
                  <a:schemeClr val="bg1">
                    <a:lumMod val="85000"/>
                  </a:schemeClr>
                </a:solidFill>
              </a:rPr>
              <a:t>部分测试结果</a:t>
            </a:r>
            <a:endParaRPr lang="en-US" altLang="zh-CN" dirty="0">
              <a:solidFill>
                <a:schemeClr val="bg1">
                  <a:lumMod val="85000"/>
                </a:schemeClr>
              </a:solidFill>
            </a:endParaRPr>
          </a:p>
        </p:txBody>
      </p:sp>
    </p:spTree>
    <p:extLst>
      <p:ext uri="{BB962C8B-B14F-4D97-AF65-F5344CB8AC3E}">
        <p14:creationId xmlns:p14="http://schemas.microsoft.com/office/powerpoint/2010/main" val="3181376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B43081D-80CC-4A24-AD2B-88F83F0B9244}"/>
              </a:ext>
            </a:extLst>
          </p:cNvPr>
          <p:cNvPicPr>
            <a:picLocks noChangeAspect="1"/>
          </p:cNvPicPr>
          <p:nvPr/>
        </p:nvPicPr>
        <p:blipFill>
          <a:blip r:embed="rId3">
            <a:lum/>
            <a:alphaModFix/>
          </a:blip>
          <a:srcRect/>
          <a:stretch>
            <a:fillRect/>
          </a:stretch>
        </p:blipFill>
        <p:spPr>
          <a:xfrm>
            <a:off x="6115238" y="0"/>
            <a:ext cx="3028762" cy="1393067"/>
          </a:xfrm>
          <a:prstGeom prst="rect">
            <a:avLst/>
          </a:prstGeom>
          <a:noFill/>
          <a:ln>
            <a:noFill/>
          </a:ln>
        </p:spPr>
      </p:pic>
      <p:sp>
        <p:nvSpPr>
          <p:cNvPr id="2" name="标题 1"/>
          <p:cNvSpPr>
            <a:spLocks noGrp="1"/>
          </p:cNvSpPr>
          <p:nvPr>
            <p:ph type="title"/>
          </p:nvPr>
        </p:nvSpPr>
        <p:spPr>
          <a:xfrm>
            <a:off x="628650" y="365127"/>
            <a:ext cx="7886700" cy="623016"/>
          </a:xfrm>
        </p:spPr>
        <p:txBody>
          <a:bodyPr>
            <a:normAutofit fontScale="90000"/>
          </a:bodyPr>
          <a:lstStyle/>
          <a:p>
            <a:r>
              <a:rPr lang="en-US" altLang="zh-CN" dirty="0"/>
              <a:t>Cypher in Neo4j</a:t>
            </a:r>
            <a:endParaRPr lang="zh-CN" altLang="en-US" dirty="0"/>
          </a:p>
        </p:txBody>
      </p:sp>
      <p:sp>
        <p:nvSpPr>
          <p:cNvPr id="3" name="内容占位符 2"/>
          <p:cNvSpPr>
            <a:spLocks noGrp="1"/>
          </p:cNvSpPr>
          <p:nvPr>
            <p:ph idx="1"/>
          </p:nvPr>
        </p:nvSpPr>
        <p:spPr>
          <a:xfrm>
            <a:off x="88491" y="1238865"/>
            <a:ext cx="9055509" cy="4938098"/>
          </a:xfrm>
        </p:spPr>
        <p:txBody>
          <a:bodyPr>
            <a:normAutofit fontScale="62500" lnSpcReduction="20000"/>
          </a:bodyPr>
          <a:lstStyle/>
          <a:p>
            <a:pPr>
              <a:lnSpc>
                <a:spcPct val="110000"/>
              </a:lnSpc>
            </a:pPr>
            <a:r>
              <a:rPr lang="en-US" altLang="zh-CN" dirty="0">
                <a:latin typeface="微软雅黑" panose="020B0503020204020204" pitchFamily="34" charset="-122"/>
                <a:ea typeface="微软雅黑" panose="020B0503020204020204" pitchFamily="34" charset="-122"/>
              </a:rPr>
              <a:t>Cypher</a:t>
            </a:r>
            <a:r>
              <a:rPr lang="zh-CN" altLang="en-US" dirty="0">
                <a:latin typeface="微软雅黑" panose="020B0503020204020204" pitchFamily="34" charset="-122"/>
                <a:ea typeface="微软雅黑" panose="020B0503020204020204" pitchFamily="34" charset="-122"/>
              </a:rPr>
              <a:t>是</a:t>
            </a:r>
            <a:r>
              <a:rPr lang="en-US" altLang="zh-CN" dirty="0">
                <a:latin typeface="微软雅黑" panose="020B0503020204020204" pitchFamily="34" charset="-122"/>
                <a:ea typeface="微软雅黑" panose="020B0503020204020204" pitchFamily="34" charset="-122"/>
              </a:rPr>
              <a:t>Neo4j</a:t>
            </a:r>
            <a:r>
              <a:rPr lang="zh-CN" altLang="en-US" dirty="0">
                <a:latin typeface="微软雅黑" panose="020B0503020204020204" pitchFamily="34" charset="-122"/>
                <a:ea typeface="微软雅黑" panose="020B0503020204020204" pitchFamily="34" charset="-122"/>
              </a:rPr>
              <a:t>为属性图查询设计的查询语言，类似于</a:t>
            </a:r>
            <a:r>
              <a:rPr lang="en-US" altLang="zh-CN" dirty="0">
                <a:latin typeface="微软雅黑" panose="020B0503020204020204" pitchFamily="34" charset="-122"/>
                <a:ea typeface="微软雅黑" panose="020B0503020204020204" pitchFamily="34" charset="-122"/>
              </a:rPr>
              <a:t>SQL</a:t>
            </a:r>
            <a:endParaRPr lang="zh-CN" altLang="en-US" dirty="0">
              <a:latin typeface="微软雅黑" panose="020B0503020204020204" pitchFamily="34" charset="-122"/>
              <a:ea typeface="微软雅黑" panose="020B0503020204020204" pitchFamily="34" charset="-122"/>
            </a:endParaRPr>
          </a:p>
          <a:p>
            <a:pPr>
              <a:lnSpc>
                <a:spcPct val="110000"/>
              </a:lnSpc>
            </a:pPr>
            <a:r>
              <a:rPr lang="en-US" altLang="zh-CN" dirty="0"/>
              <a:t>Data Model </a:t>
            </a:r>
            <a:r>
              <a:rPr lang="en-US" altLang="zh-CN" sz="1900" dirty="0"/>
              <a:t>[Francis2018sigmod]</a:t>
            </a:r>
            <a:endParaRPr lang="en-US" altLang="zh-CN" dirty="0"/>
          </a:p>
          <a:p>
            <a:pPr lvl="1">
              <a:lnSpc>
                <a:spcPct val="110000"/>
              </a:lnSpc>
            </a:pPr>
            <a:r>
              <a:rPr lang="en-US" altLang="zh-CN" dirty="0"/>
              <a:t>Value</a:t>
            </a:r>
          </a:p>
          <a:p>
            <a:pPr lvl="1">
              <a:lnSpc>
                <a:spcPct val="110000"/>
              </a:lnSpc>
            </a:pPr>
            <a:r>
              <a:rPr lang="en-US" altLang="zh-CN" dirty="0"/>
              <a:t>Graph</a:t>
            </a:r>
          </a:p>
          <a:p>
            <a:pPr lvl="1">
              <a:lnSpc>
                <a:spcPct val="110000"/>
              </a:lnSpc>
            </a:pPr>
            <a:r>
              <a:rPr lang="en-US" altLang="zh-CN" dirty="0"/>
              <a:t>Table</a:t>
            </a:r>
          </a:p>
          <a:p>
            <a:pPr>
              <a:lnSpc>
                <a:spcPct val="110000"/>
              </a:lnSpc>
            </a:pPr>
            <a:r>
              <a:rPr lang="en-US" altLang="zh-CN" dirty="0"/>
              <a:t>DQL</a:t>
            </a:r>
            <a:r>
              <a:rPr lang="zh-CN" altLang="en-US" dirty="0"/>
              <a:t>（流程）</a:t>
            </a:r>
            <a:endParaRPr lang="en-US" altLang="zh-CN" dirty="0"/>
          </a:p>
          <a:p>
            <a:pPr marL="914400" lvl="1" indent="-457200">
              <a:lnSpc>
                <a:spcPct val="110000"/>
              </a:lnSpc>
              <a:buFont typeface="+mj-lt"/>
              <a:buAutoNum type="arabicPeriod"/>
            </a:pPr>
            <a:r>
              <a:rPr lang="en-US" altLang="zh-CN" dirty="0"/>
              <a:t>Path</a:t>
            </a:r>
            <a:r>
              <a:rPr lang="zh-CN" altLang="en-US" dirty="0"/>
              <a:t>匹配：</a:t>
            </a:r>
            <a:r>
              <a:rPr lang="en-US" altLang="zh-CN" dirty="0"/>
              <a:t>MATCH </a:t>
            </a:r>
            <a:r>
              <a:rPr lang="en-US" altLang="zh-CN" dirty="0" err="1"/>
              <a:t>path_pattern</a:t>
            </a:r>
            <a:endParaRPr lang="en-US" altLang="zh-CN" dirty="0"/>
          </a:p>
          <a:p>
            <a:pPr marL="914400" lvl="1" indent="-457200">
              <a:lnSpc>
                <a:spcPct val="110000"/>
              </a:lnSpc>
              <a:buFont typeface="+mj-lt"/>
              <a:buAutoNum type="arabicPeriod"/>
            </a:pPr>
            <a:r>
              <a:rPr lang="zh-CN" altLang="en-US" dirty="0"/>
              <a:t>投影查询结果为表：</a:t>
            </a:r>
            <a:r>
              <a:rPr lang="en-US" altLang="zh-CN" dirty="0"/>
              <a:t>WITH/UNWIND/RETURN</a:t>
            </a:r>
          </a:p>
          <a:p>
            <a:pPr marL="914400" lvl="1" indent="-457200">
              <a:lnSpc>
                <a:spcPct val="110000"/>
              </a:lnSpc>
              <a:buFont typeface="+mj-lt"/>
              <a:buAutoNum type="arabicPeriod"/>
            </a:pPr>
            <a:r>
              <a:rPr lang="zh-CN" altLang="en-US" dirty="0"/>
              <a:t>表上的查询：</a:t>
            </a:r>
            <a:r>
              <a:rPr lang="en-US" altLang="zh-CN" dirty="0"/>
              <a:t>WHERE</a:t>
            </a:r>
            <a:r>
              <a:rPr lang="zh-CN" altLang="en-US" dirty="0"/>
              <a:t>、</a:t>
            </a:r>
            <a:r>
              <a:rPr lang="en-US" altLang="zh-CN" dirty="0"/>
              <a:t>GROUP</a:t>
            </a:r>
            <a:r>
              <a:rPr lang="zh-CN" altLang="en-US" dirty="0"/>
              <a:t>、</a:t>
            </a:r>
            <a:r>
              <a:rPr lang="en-US" altLang="zh-CN" dirty="0"/>
              <a:t>HAVING</a:t>
            </a:r>
            <a:r>
              <a:rPr lang="zh-CN" altLang="en-US" dirty="0"/>
              <a:t>、</a:t>
            </a:r>
            <a:r>
              <a:rPr lang="en-US" altLang="zh-CN" dirty="0"/>
              <a:t>COUNT/MIN/MAX</a:t>
            </a:r>
          </a:p>
          <a:p>
            <a:pPr>
              <a:lnSpc>
                <a:spcPct val="110000"/>
              </a:lnSpc>
            </a:pPr>
            <a:r>
              <a:rPr lang="en-US" altLang="zh-CN" dirty="0"/>
              <a:t>DML</a:t>
            </a:r>
          </a:p>
          <a:p>
            <a:pPr lvl="1">
              <a:lnSpc>
                <a:spcPct val="110000"/>
              </a:lnSpc>
            </a:pPr>
            <a:r>
              <a:rPr lang="zh-CN" altLang="en-US" dirty="0"/>
              <a:t>创建</a:t>
            </a:r>
            <a:r>
              <a:rPr lang="en-US" altLang="zh-CN" dirty="0"/>
              <a:t>/</a:t>
            </a:r>
            <a:r>
              <a:rPr lang="zh-CN" altLang="en-US" dirty="0"/>
              <a:t>删除点边：</a:t>
            </a:r>
            <a:r>
              <a:rPr lang="en-US" altLang="zh-CN" dirty="0"/>
              <a:t>CREATE node/</a:t>
            </a:r>
            <a:r>
              <a:rPr lang="en-US" altLang="zh-CN" dirty="0" err="1"/>
              <a:t>rel</a:t>
            </a:r>
            <a:r>
              <a:rPr lang="zh-CN" altLang="en-US" dirty="0"/>
              <a:t>、</a:t>
            </a:r>
            <a:r>
              <a:rPr lang="en-US" altLang="zh-CN" dirty="0"/>
              <a:t>DELETE node/</a:t>
            </a:r>
            <a:r>
              <a:rPr lang="en-US" altLang="zh-CN" dirty="0" err="1"/>
              <a:t>rel</a:t>
            </a:r>
            <a:endParaRPr lang="en-US" altLang="zh-CN" dirty="0"/>
          </a:p>
          <a:p>
            <a:pPr lvl="1">
              <a:lnSpc>
                <a:spcPct val="110000"/>
              </a:lnSpc>
            </a:pPr>
            <a:r>
              <a:rPr lang="zh-CN" altLang="en-US" dirty="0"/>
              <a:t>创建</a:t>
            </a:r>
            <a:r>
              <a:rPr lang="en-US" altLang="zh-CN" dirty="0"/>
              <a:t>/</a:t>
            </a:r>
            <a:r>
              <a:rPr lang="zh-CN" altLang="en-US" dirty="0"/>
              <a:t>删除标签、属性：</a:t>
            </a:r>
            <a:r>
              <a:rPr lang="en-US" altLang="zh-CN" dirty="0"/>
              <a:t>SET/REMOVE label/property</a:t>
            </a:r>
          </a:p>
          <a:p>
            <a:pPr>
              <a:lnSpc>
                <a:spcPct val="110000"/>
              </a:lnSpc>
            </a:pPr>
            <a:r>
              <a:rPr lang="en-US" altLang="zh-CN" dirty="0"/>
              <a:t>DDL</a:t>
            </a:r>
          </a:p>
          <a:p>
            <a:pPr lvl="1">
              <a:lnSpc>
                <a:spcPct val="110000"/>
              </a:lnSpc>
            </a:pPr>
            <a:r>
              <a:rPr lang="zh-CN" altLang="en-US" dirty="0"/>
              <a:t>创建</a:t>
            </a:r>
            <a:r>
              <a:rPr lang="en-US" altLang="zh-CN" dirty="0"/>
              <a:t>/</a:t>
            </a:r>
            <a:r>
              <a:rPr lang="zh-CN" altLang="en-US" dirty="0"/>
              <a:t>删除索引、约束：</a:t>
            </a:r>
            <a:r>
              <a:rPr lang="en-US" altLang="zh-CN" dirty="0"/>
              <a:t>CREATE/DROP INDEX/CONSTRAINT</a:t>
            </a:r>
          </a:p>
          <a:p>
            <a:pPr>
              <a:lnSpc>
                <a:spcPct val="110000"/>
              </a:lnSpc>
            </a:pPr>
            <a:r>
              <a:rPr lang="en-US" altLang="zh-CN" dirty="0"/>
              <a:t>DCL</a:t>
            </a:r>
            <a:r>
              <a:rPr lang="zh-CN" altLang="en-US" dirty="0"/>
              <a:t>：无</a:t>
            </a:r>
            <a:endParaRPr lang="en-US" altLang="zh-CN" dirty="0"/>
          </a:p>
        </p:txBody>
      </p:sp>
      <p:sp>
        <p:nvSpPr>
          <p:cNvPr id="8" name="文本框 7"/>
          <p:cNvSpPr txBox="1"/>
          <p:nvPr/>
        </p:nvSpPr>
        <p:spPr>
          <a:xfrm>
            <a:off x="0" y="6176963"/>
            <a:ext cx="9055509"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1200" dirty="0"/>
              <a:t>Cypher: An Evolving Query Language for Property Graphs. SIGMOD 2018.</a:t>
            </a:r>
          </a:p>
          <a:p>
            <a:r>
              <a:rPr lang="en-US" altLang="zh-CN" sz="1200" dirty="0" err="1"/>
              <a:t>Nadime</a:t>
            </a:r>
            <a:r>
              <a:rPr lang="en-US" altLang="zh-CN" sz="1200" dirty="0"/>
              <a:t> Francis, Alastair Green, Paolo </a:t>
            </a:r>
            <a:r>
              <a:rPr lang="en-US" altLang="zh-CN" sz="1200" dirty="0" err="1"/>
              <a:t>Guagliardo</a:t>
            </a:r>
            <a:r>
              <a:rPr lang="en-US" altLang="zh-CN" sz="1200" dirty="0"/>
              <a:t>, Leonid </a:t>
            </a:r>
            <a:r>
              <a:rPr lang="en-US" altLang="zh-CN" sz="1200" dirty="0" err="1"/>
              <a:t>Libkin</a:t>
            </a:r>
            <a:r>
              <a:rPr lang="en-US" altLang="zh-CN" sz="1200" dirty="0"/>
              <a:t>, Tobias </a:t>
            </a:r>
            <a:r>
              <a:rPr lang="en-US" altLang="zh-CN" sz="1200" dirty="0" err="1"/>
              <a:t>Lindaaker</a:t>
            </a:r>
            <a:r>
              <a:rPr lang="en-US" altLang="zh-CN" sz="1200" dirty="0"/>
              <a:t>, Victor </a:t>
            </a:r>
            <a:r>
              <a:rPr lang="en-US" altLang="zh-CN" sz="1200" dirty="0" err="1"/>
              <a:t>Marsault</a:t>
            </a:r>
            <a:r>
              <a:rPr lang="en-US" altLang="zh-CN" sz="1200" dirty="0"/>
              <a:t>, Stefan </a:t>
            </a:r>
            <a:r>
              <a:rPr lang="en-US" altLang="zh-CN" sz="1200" dirty="0" err="1"/>
              <a:t>Platnikow</a:t>
            </a:r>
            <a:r>
              <a:rPr lang="en-US" altLang="zh-CN" sz="1200" dirty="0"/>
              <a:t>, Mats Rydberg, Petra Selmer, Andres Taylor. </a:t>
            </a:r>
            <a:endParaRPr lang="zh-CN" altLang="en-US" sz="1200" dirty="0"/>
          </a:p>
        </p:txBody>
      </p:sp>
      <p:pic>
        <p:nvPicPr>
          <p:cNvPr id="5" name="图片 4">
            <a:extLst>
              <a:ext uri="{FF2B5EF4-FFF2-40B4-BE49-F238E27FC236}">
                <a16:creationId xmlns:a16="http://schemas.microsoft.com/office/drawing/2014/main" id="{BED7CDA0-E4DF-476B-9D72-82D89FA46BA6}"/>
              </a:ext>
            </a:extLst>
          </p:cNvPr>
          <p:cNvPicPr>
            <a:picLocks noChangeAspect="1"/>
          </p:cNvPicPr>
          <p:nvPr/>
        </p:nvPicPr>
        <p:blipFill rotWithShape="1">
          <a:blip r:embed="rId4">
            <a:lum/>
            <a:alphaModFix/>
          </a:blip>
          <a:srcRect l="3625" t="12296" r="4155" b="13184"/>
          <a:stretch/>
        </p:blipFill>
        <p:spPr>
          <a:xfrm>
            <a:off x="5494162" y="1758194"/>
            <a:ext cx="3561347" cy="10427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103032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AE07BC-BE54-4DB1-9A72-12E89F058E37}"/>
              </a:ext>
            </a:extLst>
          </p:cNvPr>
          <p:cNvSpPr>
            <a:spLocks noGrp="1"/>
          </p:cNvSpPr>
          <p:nvPr>
            <p:ph type="title"/>
          </p:nvPr>
        </p:nvSpPr>
        <p:spPr>
          <a:xfrm>
            <a:off x="628650" y="365126"/>
            <a:ext cx="7886700" cy="888487"/>
          </a:xfrm>
        </p:spPr>
        <p:txBody>
          <a:bodyPr/>
          <a:lstStyle/>
          <a:p>
            <a:r>
              <a:rPr lang="en-US" altLang="zh-CN" dirty="0"/>
              <a:t>TCypher</a:t>
            </a:r>
            <a:r>
              <a:rPr lang="zh-CN" altLang="en-US" dirty="0"/>
              <a:t>语言对</a:t>
            </a:r>
            <a:r>
              <a:rPr lang="en-US" altLang="zh-CN" dirty="0"/>
              <a:t>Cypher</a:t>
            </a:r>
            <a:r>
              <a:rPr lang="zh-CN" altLang="en-US" dirty="0"/>
              <a:t>的扩展</a:t>
            </a:r>
          </a:p>
        </p:txBody>
      </p:sp>
      <p:sp>
        <p:nvSpPr>
          <p:cNvPr id="3" name="內容版面配置區 2">
            <a:extLst>
              <a:ext uri="{FF2B5EF4-FFF2-40B4-BE49-F238E27FC236}">
                <a16:creationId xmlns:a16="http://schemas.microsoft.com/office/drawing/2014/main" id="{246B6BC1-B57C-427C-9C03-2C01908E5902}"/>
              </a:ext>
            </a:extLst>
          </p:cNvPr>
          <p:cNvSpPr>
            <a:spLocks noGrp="1"/>
          </p:cNvSpPr>
          <p:nvPr>
            <p:ph idx="1"/>
          </p:nvPr>
        </p:nvSpPr>
        <p:spPr>
          <a:xfrm>
            <a:off x="184731" y="1253613"/>
            <a:ext cx="8725589" cy="5331542"/>
          </a:xfrm>
        </p:spPr>
        <p:txBody>
          <a:bodyPr>
            <a:normAutofit/>
          </a:bodyPr>
          <a:lstStyle/>
          <a:p>
            <a:r>
              <a:rPr lang="zh-CN" altLang="en-US" dirty="0"/>
              <a:t>新增</a:t>
            </a:r>
            <a:r>
              <a:rPr lang="en-US" altLang="zh-CN" dirty="0"/>
              <a:t>2</a:t>
            </a:r>
            <a:r>
              <a:rPr lang="zh-CN" altLang="en-US" dirty="0"/>
              <a:t>种基本数据类型</a:t>
            </a:r>
            <a:endParaRPr lang="en-US" altLang="zh-CN" dirty="0"/>
          </a:p>
          <a:p>
            <a:pPr lvl="1"/>
            <a:r>
              <a:rPr lang="en-US" altLang="zh-CN" dirty="0"/>
              <a:t>Time Interval</a:t>
            </a:r>
            <a:r>
              <a:rPr lang="zh-CN" altLang="en-US" dirty="0"/>
              <a:t>用于描述时间区间</a:t>
            </a:r>
            <a:endParaRPr lang="en-US" altLang="zh-CN" dirty="0"/>
          </a:p>
          <a:p>
            <a:pPr lvl="2"/>
            <a:r>
              <a:rPr lang="en-US" altLang="zh-CN" dirty="0"/>
              <a:t>‘2011-11-01 08:53:00’ ~ 1533201391</a:t>
            </a:r>
          </a:p>
          <a:p>
            <a:pPr lvl="2"/>
            <a:r>
              <a:rPr lang="en-US" altLang="zh-CN" dirty="0"/>
              <a:t>INIT ~ NOW</a:t>
            </a:r>
          </a:p>
          <a:p>
            <a:pPr lvl="1"/>
            <a:r>
              <a:rPr lang="en-US" altLang="zh-CN" dirty="0"/>
              <a:t>Temporal Value</a:t>
            </a:r>
            <a:r>
              <a:rPr lang="zh-CN" altLang="en-US" dirty="0"/>
              <a:t>用于描述时态属性的值</a:t>
            </a:r>
            <a:endParaRPr lang="en-US" altLang="zh-CN" dirty="0"/>
          </a:p>
          <a:p>
            <a:pPr lvl="2"/>
            <a:r>
              <a:rPr lang="zh-CN" altLang="en-US" dirty="0"/>
              <a:t>例</a:t>
            </a:r>
            <a:r>
              <a:rPr lang="en-US" altLang="zh-CN" dirty="0"/>
              <a:t>(</a:t>
            </a:r>
            <a:r>
              <a:rPr lang="zh-CN" altLang="en-US" dirty="0"/>
              <a:t>常量</a:t>
            </a:r>
            <a:r>
              <a:rPr lang="en-US" altLang="zh-CN" dirty="0"/>
              <a:t>)</a:t>
            </a:r>
            <a:r>
              <a:rPr lang="zh-CN" altLang="en-US" dirty="0"/>
              <a:t>：</a:t>
            </a:r>
            <a:r>
              <a:rPr lang="en-US" altLang="zh-CN" dirty="0"/>
              <a:t>TV( 1 ~ 2: ‘A’,  6~8:’B’, 10:’C’, 14~NOW:’D’)</a:t>
            </a:r>
          </a:p>
          <a:p>
            <a:pPr lvl="2"/>
            <a:r>
              <a:rPr lang="zh-CN" altLang="en-US" dirty="0"/>
              <a:t>例</a:t>
            </a:r>
            <a:r>
              <a:rPr lang="en-US" altLang="zh-CN" dirty="0"/>
              <a:t>(</a:t>
            </a:r>
            <a:r>
              <a:rPr lang="zh-CN" altLang="en-US" dirty="0"/>
              <a:t>创建节点时指定时态属性</a:t>
            </a:r>
            <a:r>
              <a:rPr lang="en-US" altLang="zh-CN" dirty="0"/>
              <a:t>)</a:t>
            </a:r>
            <a:endParaRPr lang="zh-CN" altLang="en-US" dirty="0"/>
          </a:p>
          <a:p>
            <a:pPr lvl="3"/>
            <a:r>
              <a:rPr lang="en-US" altLang="zh-CN" dirty="0"/>
              <a:t>CREATE ({</a:t>
            </a:r>
            <a:r>
              <a:rPr lang="en-US" altLang="zh-CN" dirty="0" err="1"/>
              <a:t>name:'my</a:t>
            </a:r>
            <a:r>
              <a:rPr lang="en-US" altLang="zh-CN" dirty="0"/>
              <a:t>', </a:t>
            </a:r>
            <a:r>
              <a:rPr lang="en-US" altLang="zh-CN" dirty="0" err="1"/>
              <a:t>tp:TV</a:t>
            </a:r>
            <a:r>
              <a:rPr lang="en-US" altLang="zh-CN" dirty="0"/>
              <a:t>(1~4:16, 5~8:9, 12~2010:3)})</a:t>
            </a:r>
          </a:p>
          <a:p>
            <a:pPr lvl="2"/>
            <a:r>
              <a:rPr lang="zh-CN" altLang="en-US" dirty="0"/>
              <a:t>例</a:t>
            </a:r>
            <a:r>
              <a:rPr lang="en-US" altLang="zh-CN" dirty="0"/>
              <a:t>(</a:t>
            </a:r>
            <a:r>
              <a:rPr lang="zh-CN" altLang="en-US" dirty="0"/>
              <a:t>已有节点创建</a:t>
            </a:r>
            <a:r>
              <a:rPr lang="en-US" altLang="zh-CN" dirty="0"/>
              <a:t>/</a:t>
            </a:r>
            <a:r>
              <a:rPr lang="zh-CN" altLang="en-US" dirty="0"/>
              <a:t>修改时态属性</a:t>
            </a:r>
            <a:r>
              <a:rPr lang="en-US" altLang="zh-CN" dirty="0"/>
              <a:t>)</a:t>
            </a:r>
            <a:endParaRPr lang="zh-CN" altLang="en-US" dirty="0"/>
          </a:p>
          <a:p>
            <a:pPr lvl="3"/>
            <a:r>
              <a:rPr lang="en-US" altLang="zh-CN" dirty="0"/>
              <a:t>MATCH (n{</a:t>
            </a:r>
            <a:r>
              <a:rPr lang="en-US" altLang="zh-CN" dirty="0" err="1"/>
              <a:t>name:'my</a:t>
            </a:r>
            <a:r>
              <a:rPr lang="en-US" altLang="zh-CN" dirty="0"/>
              <a:t>'}) SET n.tp = TV(1~4:16, 5~8:9, 12~2010:3)</a:t>
            </a:r>
          </a:p>
          <a:p>
            <a:r>
              <a:rPr lang="zh-CN" altLang="en-US" dirty="0"/>
              <a:t>新增时态相关函数</a:t>
            </a:r>
            <a:endParaRPr lang="en-US" altLang="zh-CN" dirty="0"/>
          </a:p>
          <a:p>
            <a:pPr lvl="1"/>
            <a:r>
              <a:rPr lang="zh-CN" altLang="en-US" dirty="0"/>
              <a:t>构造时态属性查询条件</a:t>
            </a:r>
            <a:endParaRPr lang="en-US" altLang="zh-CN" dirty="0"/>
          </a:p>
          <a:p>
            <a:pPr lvl="1"/>
            <a:r>
              <a:rPr lang="zh-CN" altLang="en-US" dirty="0"/>
              <a:t>操作</a:t>
            </a:r>
            <a:r>
              <a:rPr lang="en-US" altLang="zh-CN" dirty="0"/>
              <a:t>Temporal Value</a:t>
            </a:r>
          </a:p>
          <a:p>
            <a:pPr lvl="1"/>
            <a:r>
              <a:rPr lang="zh-CN" altLang="en-US" dirty="0"/>
              <a:t>创建时态属性索引</a:t>
            </a:r>
            <a:endParaRPr lang="en-US" altLang="zh-CN" dirty="0"/>
          </a:p>
        </p:txBody>
      </p:sp>
      <p:sp>
        <p:nvSpPr>
          <p:cNvPr id="5" name="灯片编号占位符 4">
            <a:extLst>
              <a:ext uri="{FF2B5EF4-FFF2-40B4-BE49-F238E27FC236}">
                <a16:creationId xmlns:a16="http://schemas.microsoft.com/office/drawing/2014/main" id="{6A6E4C4C-6417-4149-B225-D24A27172733}"/>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48</a:t>
            </a:fld>
            <a:endParaRPr lang="zh-CN" altLang="en-US"/>
          </a:p>
        </p:txBody>
      </p:sp>
    </p:spTree>
    <p:extLst>
      <p:ext uri="{BB962C8B-B14F-4D97-AF65-F5344CB8AC3E}">
        <p14:creationId xmlns:p14="http://schemas.microsoft.com/office/powerpoint/2010/main" val="769655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0DA7B-ED09-467C-9022-B78DDDC8B68A}"/>
              </a:ext>
            </a:extLst>
          </p:cNvPr>
          <p:cNvSpPr>
            <a:spLocks noGrp="1"/>
          </p:cNvSpPr>
          <p:nvPr>
            <p:ph type="title"/>
          </p:nvPr>
        </p:nvSpPr>
        <p:spPr>
          <a:xfrm>
            <a:off x="628650" y="365127"/>
            <a:ext cx="7886700" cy="772794"/>
          </a:xfrm>
        </p:spPr>
        <p:txBody>
          <a:bodyPr/>
          <a:lstStyle/>
          <a:p>
            <a:r>
              <a:rPr lang="zh-CN" altLang="en-US" dirty="0"/>
              <a:t>构造含时态属性条件的查询</a:t>
            </a:r>
          </a:p>
        </p:txBody>
      </p:sp>
      <p:sp>
        <p:nvSpPr>
          <p:cNvPr id="3" name="内容占位符 2">
            <a:extLst>
              <a:ext uri="{FF2B5EF4-FFF2-40B4-BE49-F238E27FC236}">
                <a16:creationId xmlns:a16="http://schemas.microsoft.com/office/drawing/2014/main" id="{31BA95B0-7893-43D0-9D2B-F599AD2288BC}"/>
              </a:ext>
            </a:extLst>
          </p:cNvPr>
          <p:cNvSpPr>
            <a:spLocks noGrp="1"/>
          </p:cNvSpPr>
          <p:nvPr>
            <p:ph idx="1"/>
          </p:nvPr>
        </p:nvSpPr>
        <p:spPr>
          <a:xfrm>
            <a:off x="628650" y="1432560"/>
            <a:ext cx="8322310" cy="3241040"/>
          </a:xfrm>
        </p:spPr>
        <p:txBody>
          <a:bodyPr>
            <a:normAutofit fontScale="85000" lnSpcReduction="10000"/>
          </a:bodyPr>
          <a:lstStyle/>
          <a:p>
            <a:r>
              <a:rPr lang="zh-CN" altLang="en-US" dirty="0"/>
              <a:t>时态包含（</a:t>
            </a:r>
            <a:r>
              <a:rPr lang="en-US" altLang="zh-CN" dirty="0"/>
              <a:t>Temporal Contains</a:t>
            </a:r>
            <a:r>
              <a:rPr lang="zh-CN" altLang="en-US" dirty="0"/>
              <a:t>）</a:t>
            </a:r>
          </a:p>
          <a:p>
            <a:pPr lvl="1"/>
            <a:r>
              <a:rPr lang="zh-CN" altLang="en-US" dirty="0"/>
              <a:t>例：返回在</a:t>
            </a:r>
            <a:r>
              <a:rPr lang="en-US" altLang="zh-CN" dirty="0"/>
              <a:t>5~7</a:t>
            </a:r>
            <a:r>
              <a:rPr lang="zh-CN" altLang="en-US" dirty="0"/>
              <a:t>时刻时态属性</a:t>
            </a:r>
            <a:r>
              <a:rPr lang="en-US" altLang="zh-CN" dirty="0" err="1"/>
              <a:t>tp</a:t>
            </a:r>
            <a:r>
              <a:rPr lang="zh-CN" altLang="en-US" dirty="0"/>
              <a:t>的值</a:t>
            </a:r>
            <a:r>
              <a:rPr lang="zh-CN" altLang="en-US" dirty="0">
                <a:solidFill>
                  <a:srgbClr val="FF0000"/>
                </a:solidFill>
              </a:rPr>
              <a:t>全部</a:t>
            </a:r>
            <a:r>
              <a:rPr lang="zh-CN" altLang="en-US" dirty="0"/>
              <a:t>为</a:t>
            </a:r>
            <a:r>
              <a:rPr lang="en-US" altLang="zh-CN" dirty="0"/>
              <a:t>9</a:t>
            </a:r>
            <a:r>
              <a:rPr lang="zh-CN" altLang="en-US" dirty="0"/>
              <a:t>且</a:t>
            </a:r>
            <a:r>
              <a:rPr lang="en-US" altLang="zh-CN" dirty="0"/>
              <a:t>name</a:t>
            </a:r>
            <a:r>
              <a:rPr lang="zh-CN" altLang="en-US" dirty="0"/>
              <a:t>属性为</a:t>
            </a:r>
            <a:r>
              <a:rPr lang="en-US" altLang="zh-CN" dirty="0"/>
              <a:t>my</a:t>
            </a:r>
            <a:r>
              <a:rPr lang="zh-CN" altLang="en-US" dirty="0"/>
              <a:t>的点</a:t>
            </a:r>
          </a:p>
          <a:p>
            <a:pPr lvl="2"/>
            <a:r>
              <a:rPr lang="en-US" altLang="zh-CN" dirty="0"/>
              <a:t>MATCH (n{</a:t>
            </a:r>
            <a:r>
              <a:rPr lang="en-US" altLang="zh-CN" dirty="0" err="1"/>
              <a:t>name:'my</a:t>
            </a:r>
            <a:r>
              <a:rPr lang="en-US" altLang="zh-CN" dirty="0"/>
              <a:t>', </a:t>
            </a:r>
            <a:r>
              <a:rPr lang="en-US" altLang="zh-CN" dirty="0" err="1"/>
              <a:t>tp:TV</a:t>
            </a:r>
            <a:r>
              <a:rPr lang="en-US" altLang="zh-CN" dirty="0"/>
              <a:t>(5~7:9)}) RETURN n</a:t>
            </a:r>
          </a:p>
          <a:p>
            <a:pPr lvl="1"/>
            <a:r>
              <a:rPr lang="zh-CN" altLang="en-US" dirty="0"/>
              <a:t>可以用</a:t>
            </a:r>
            <a:r>
              <a:rPr lang="en-US" altLang="zh-CN" dirty="0"/>
              <a:t>WHERE</a:t>
            </a:r>
            <a:r>
              <a:rPr lang="zh-CN" altLang="en-US" dirty="0"/>
              <a:t>子句写为：</a:t>
            </a:r>
          </a:p>
          <a:p>
            <a:pPr lvl="2"/>
            <a:r>
              <a:rPr lang="en-US" altLang="zh-CN" dirty="0"/>
              <a:t>MATCH (n) WHERE n.name='my' AND n.tp ~= TV(5~7:9)</a:t>
            </a:r>
          </a:p>
          <a:p>
            <a:r>
              <a:rPr lang="en-US" altLang="zh-CN" dirty="0"/>
              <a:t>Temporal Value Range Contains</a:t>
            </a:r>
            <a:r>
              <a:rPr lang="zh-CN" altLang="en-US" dirty="0"/>
              <a:t>（</a:t>
            </a:r>
            <a:r>
              <a:rPr lang="en-US" altLang="zh-CN" dirty="0"/>
              <a:t>TVRC</a:t>
            </a:r>
            <a:r>
              <a:rPr lang="zh-CN" altLang="en-US" dirty="0"/>
              <a:t>函数）</a:t>
            </a:r>
            <a:endParaRPr lang="en-US" altLang="zh-CN" dirty="0"/>
          </a:p>
          <a:p>
            <a:pPr lvl="1"/>
            <a:r>
              <a:rPr lang="zh-CN" altLang="en-US" dirty="0"/>
              <a:t>查询在</a:t>
            </a:r>
            <a:r>
              <a:rPr lang="en-US" altLang="zh-CN" dirty="0"/>
              <a:t>6~12</a:t>
            </a:r>
            <a:r>
              <a:rPr lang="zh-CN" altLang="en-US" dirty="0"/>
              <a:t>时间段内</a:t>
            </a:r>
            <a:r>
              <a:rPr lang="zh-CN" altLang="en-US" dirty="0">
                <a:solidFill>
                  <a:srgbClr val="FF0000"/>
                </a:solidFill>
              </a:rPr>
              <a:t>至少有一个</a:t>
            </a:r>
            <a:r>
              <a:rPr lang="zh-CN" altLang="en-US" dirty="0"/>
              <a:t>时间点的值在</a:t>
            </a:r>
            <a:r>
              <a:rPr lang="en-US" altLang="zh-CN" dirty="0"/>
              <a:t>0</a:t>
            </a:r>
            <a:r>
              <a:rPr lang="zh-CN" altLang="en-US" dirty="0"/>
              <a:t>到</a:t>
            </a:r>
            <a:r>
              <a:rPr lang="en-US" altLang="zh-CN" dirty="0"/>
              <a:t>20</a:t>
            </a:r>
            <a:r>
              <a:rPr lang="zh-CN" altLang="en-US" dirty="0"/>
              <a:t>范围内的点</a:t>
            </a:r>
            <a:endParaRPr lang="en-US" altLang="zh-CN" dirty="0"/>
          </a:p>
          <a:p>
            <a:pPr lvl="2"/>
            <a:r>
              <a:rPr lang="en-US" altLang="zh-CN" dirty="0"/>
              <a:t>MATCH (n) WHERE TVRC_EXIST(n.tp, 6~12, 0, 20) RETURN n</a:t>
            </a:r>
          </a:p>
          <a:p>
            <a:pPr lvl="1"/>
            <a:r>
              <a:rPr lang="zh-CN" altLang="en-US" dirty="0"/>
              <a:t>查询在</a:t>
            </a:r>
            <a:r>
              <a:rPr lang="en-US" altLang="zh-CN" dirty="0"/>
              <a:t>6~12</a:t>
            </a:r>
            <a:r>
              <a:rPr lang="zh-CN" altLang="en-US" dirty="0"/>
              <a:t>时间段内</a:t>
            </a:r>
            <a:r>
              <a:rPr lang="zh-CN" altLang="en-US" dirty="0">
                <a:solidFill>
                  <a:srgbClr val="FF0000"/>
                </a:solidFill>
              </a:rPr>
              <a:t>所有</a:t>
            </a:r>
            <a:r>
              <a:rPr lang="zh-CN" altLang="en-US" dirty="0"/>
              <a:t>时间点的值都在</a:t>
            </a:r>
            <a:r>
              <a:rPr lang="en-US" altLang="zh-CN" dirty="0"/>
              <a:t>0</a:t>
            </a:r>
            <a:r>
              <a:rPr lang="zh-CN" altLang="en-US" dirty="0"/>
              <a:t>到</a:t>
            </a:r>
            <a:r>
              <a:rPr lang="en-US" altLang="zh-CN" dirty="0"/>
              <a:t>20</a:t>
            </a:r>
            <a:r>
              <a:rPr lang="zh-CN" altLang="en-US" dirty="0"/>
              <a:t>范围内的节点</a:t>
            </a:r>
            <a:endParaRPr lang="en-US" altLang="zh-CN" dirty="0"/>
          </a:p>
          <a:p>
            <a:pPr lvl="2"/>
            <a:r>
              <a:rPr lang="en-US" altLang="zh-CN" dirty="0"/>
              <a:t>MATCH (n) WHERE TVRC_ALL(n.tp, 6~12, 0, 20) RETURN n</a:t>
            </a:r>
          </a:p>
        </p:txBody>
      </p:sp>
    </p:spTree>
    <p:extLst>
      <p:ext uri="{BB962C8B-B14F-4D97-AF65-F5344CB8AC3E}">
        <p14:creationId xmlns:p14="http://schemas.microsoft.com/office/powerpoint/2010/main" val="3113447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31377C37-D96E-4039-9CB2-82426F4AD9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3094" y="872896"/>
            <a:ext cx="2871537" cy="2153653"/>
          </a:xfrm>
          <a:prstGeom prst="rect">
            <a:avLst/>
          </a:prstGeom>
        </p:spPr>
      </p:pic>
      <p:sp>
        <p:nvSpPr>
          <p:cNvPr id="2" name="標題 1">
            <a:extLst>
              <a:ext uri="{FF2B5EF4-FFF2-40B4-BE49-F238E27FC236}">
                <a16:creationId xmlns:a16="http://schemas.microsoft.com/office/drawing/2014/main" id="{AC96F1D0-B291-4AF1-B90B-EB30CDE24F54}"/>
              </a:ext>
            </a:extLst>
          </p:cNvPr>
          <p:cNvSpPr>
            <a:spLocks noGrp="1"/>
          </p:cNvSpPr>
          <p:nvPr>
            <p:ph type="title"/>
          </p:nvPr>
        </p:nvSpPr>
        <p:spPr>
          <a:xfrm>
            <a:off x="0" y="346242"/>
            <a:ext cx="6109284" cy="669590"/>
          </a:xfrm>
        </p:spPr>
        <p:txBody>
          <a:bodyPr>
            <a:normAutofit/>
          </a:bodyPr>
          <a:lstStyle/>
          <a:p>
            <a:r>
              <a:rPr lang="zh-CN" altLang="en-US"/>
              <a:t>时态图数据：分类 </a:t>
            </a:r>
            <a:r>
              <a:rPr lang="en-US" altLang="zh-CN"/>
              <a:t>&amp; </a:t>
            </a:r>
            <a:r>
              <a:rPr lang="zh-CN" altLang="en-US"/>
              <a:t>建模</a:t>
            </a:r>
            <a:endParaRPr lang="zh-CN" altLang="en-US" dirty="0"/>
          </a:p>
        </p:txBody>
      </p:sp>
      <p:sp>
        <p:nvSpPr>
          <p:cNvPr id="3" name="內容版面配置區 2">
            <a:extLst>
              <a:ext uri="{FF2B5EF4-FFF2-40B4-BE49-F238E27FC236}">
                <a16:creationId xmlns:a16="http://schemas.microsoft.com/office/drawing/2014/main" id="{AE7F70CA-D36B-4B46-8761-587A0CC5216A}"/>
              </a:ext>
            </a:extLst>
          </p:cNvPr>
          <p:cNvSpPr>
            <a:spLocks noGrp="1"/>
          </p:cNvSpPr>
          <p:nvPr>
            <p:ph idx="1"/>
          </p:nvPr>
        </p:nvSpPr>
        <p:spPr>
          <a:xfrm>
            <a:off x="2507" y="1128438"/>
            <a:ext cx="8398544" cy="4694846"/>
          </a:xfrm>
        </p:spPr>
        <p:txBody>
          <a:bodyPr>
            <a:normAutofit fontScale="77500" lnSpcReduction="20000"/>
          </a:bodyPr>
          <a:lstStyle/>
          <a:p>
            <a:pPr>
              <a:lnSpc>
                <a:spcPct val="120000"/>
              </a:lnSpc>
            </a:pPr>
            <a:r>
              <a:rPr lang="zh-CN" altLang="en-US" dirty="0"/>
              <a:t>时态图中的两种变化：结构变化、属性值变化</a:t>
            </a:r>
            <a:endParaRPr lang="en-US" altLang="zh-CN" dirty="0"/>
          </a:p>
          <a:p>
            <a:pPr>
              <a:lnSpc>
                <a:spcPct val="120000"/>
              </a:lnSpc>
            </a:pPr>
            <a:r>
              <a:rPr lang="zh-CN" altLang="en-US" dirty="0"/>
              <a:t>按照哪种类型的变化更主要，可以大致将时态图数据分为两类</a:t>
            </a:r>
            <a:endParaRPr lang="en-US" altLang="zh-CN" dirty="0"/>
          </a:p>
          <a:p>
            <a:pPr lvl="1">
              <a:lnSpc>
                <a:spcPct val="120000"/>
              </a:lnSpc>
            </a:pPr>
            <a:r>
              <a:rPr lang="zh-CN" altLang="en-US" dirty="0"/>
              <a:t>图结构变化频繁变化，点</a:t>
            </a:r>
            <a:r>
              <a:rPr lang="en-US" altLang="zh-CN" dirty="0"/>
              <a:t>/</a:t>
            </a:r>
            <a:r>
              <a:rPr lang="zh-CN" altLang="en-US" dirty="0"/>
              <a:t>边属性值变化较少（结构演化型）</a:t>
            </a:r>
            <a:endParaRPr lang="en-US" altLang="zh-CN" dirty="0"/>
          </a:p>
          <a:p>
            <a:pPr lvl="1">
              <a:lnSpc>
                <a:spcPct val="120000"/>
              </a:lnSpc>
            </a:pPr>
            <a:r>
              <a:rPr lang="zh-CN" altLang="en-US" dirty="0"/>
              <a:t>点</a:t>
            </a:r>
            <a:r>
              <a:rPr lang="en-US" altLang="zh-CN" dirty="0"/>
              <a:t>/</a:t>
            </a:r>
            <a:r>
              <a:rPr lang="zh-CN" altLang="en-US" dirty="0"/>
              <a:t>边属性值频繁变化，图结构变化较少（属性演化型）</a:t>
            </a:r>
            <a:endParaRPr lang="en-US" altLang="zh-CN" dirty="0"/>
          </a:p>
          <a:p>
            <a:pPr>
              <a:lnSpc>
                <a:spcPct val="120000"/>
              </a:lnSpc>
            </a:pPr>
            <a:endParaRPr lang="en-US" altLang="zh-CN" dirty="0"/>
          </a:p>
          <a:p>
            <a:pPr>
              <a:lnSpc>
                <a:spcPct val="120000"/>
              </a:lnSpc>
            </a:pPr>
            <a:endParaRPr lang="en-US" altLang="zh-CN" dirty="0"/>
          </a:p>
          <a:p>
            <a:pPr>
              <a:lnSpc>
                <a:spcPct val="120000"/>
              </a:lnSpc>
            </a:pPr>
            <a:endParaRPr lang="en-US" altLang="zh-CN" dirty="0"/>
          </a:p>
          <a:p>
            <a:pPr>
              <a:lnSpc>
                <a:spcPct val="120000"/>
              </a:lnSpc>
            </a:pPr>
            <a:r>
              <a:rPr lang="zh-CN" altLang="en-US" dirty="0"/>
              <a:t>为何要分类</a:t>
            </a:r>
            <a:endParaRPr lang="en-US" altLang="zh-CN" dirty="0"/>
          </a:p>
          <a:p>
            <a:pPr lvl="1">
              <a:lnSpc>
                <a:spcPct val="120000"/>
              </a:lnSpc>
            </a:pPr>
            <a:r>
              <a:rPr lang="zh-CN" altLang="en-US" dirty="0"/>
              <a:t>对两类数据分别建立更直观高效的数据模型</a:t>
            </a:r>
            <a:endParaRPr lang="en-US" altLang="zh-CN" dirty="0"/>
          </a:p>
          <a:p>
            <a:pPr lvl="1">
              <a:lnSpc>
                <a:spcPct val="120000"/>
              </a:lnSpc>
            </a:pPr>
            <a:r>
              <a:rPr lang="zh-CN" altLang="en-US" dirty="0"/>
              <a:t>两类数据的常见读写模式和查询不同</a:t>
            </a:r>
            <a:endParaRPr lang="en-US" altLang="zh-CN" dirty="0"/>
          </a:p>
          <a:p>
            <a:pPr marL="0" indent="0">
              <a:lnSpc>
                <a:spcPct val="120000"/>
              </a:lnSpc>
              <a:buNone/>
            </a:pPr>
            <a:r>
              <a:rPr lang="en-US" altLang="zh-CN" b="1" dirty="0"/>
              <a:t>   TGraph</a:t>
            </a:r>
            <a:r>
              <a:rPr lang="zh-CN" altLang="en-US" b="1" dirty="0"/>
              <a:t>主要针对属性演化型数据优化</a:t>
            </a:r>
            <a:endParaRPr lang="en-US" altLang="zh-CN" b="1" dirty="0"/>
          </a:p>
        </p:txBody>
      </p:sp>
      <p:pic>
        <p:nvPicPr>
          <p:cNvPr id="14" name="图片 13">
            <a:extLst>
              <a:ext uri="{FF2B5EF4-FFF2-40B4-BE49-F238E27FC236}">
                <a16:creationId xmlns:a16="http://schemas.microsoft.com/office/drawing/2014/main" id="{E0FF1A32-57F5-4329-9908-91B5FD18C21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4373" y="4122821"/>
            <a:ext cx="3587120" cy="2735179"/>
          </a:xfrm>
          <a:prstGeom prst="rect">
            <a:avLst/>
          </a:prstGeom>
        </p:spPr>
      </p:pic>
      <p:grpSp>
        <p:nvGrpSpPr>
          <p:cNvPr id="19" name="组合 18">
            <a:extLst>
              <a:ext uri="{FF2B5EF4-FFF2-40B4-BE49-F238E27FC236}">
                <a16:creationId xmlns:a16="http://schemas.microsoft.com/office/drawing/2014/main" id="{C53BB166-0792-4599-9A3A-EBE56184A9C7}"/>
              </a:ext>
            </a:extLst>
          </p:cNvPr>
          <p:cNvGrpSpPr/>
          <p:nvPr/>
        </p:nvGrpSpPr>
        <p:grpSpPr>
          <a:xfrm>
            <a:off x="192247" y="2722878"/>
            <a:ext cx="6721900" cy="1339483"/>
            <a:chOff x="192247" y="2690794"/>
            <a:chExt cx="6721900" cy="1339483"/>
          </a:xfrm>
        </p:grpSpPr>
        <p:sp>
          <p:nvSpPr>
            <p:cNvPr id="8" name="文字方塊 14">
              <a:extLst>
                <a:ext uri="{FF2B5EF4-FFF2-40B4-BE49-F238E27FC236}">
                  <a16:creationId xmlns:a16="http://schemas.microsoft.com/office/drawing/2014/main" id="{D120A9E0-C0E8-4F08-B32D-EC2B3F523AAE}"/>
                </a:ext>
              </a:extLst>
            </p:cNvPr>
            <p:cNvSpPr txBox="1"/>
            <p:nvPr/>
          </p:nvSpPr>
          <p:spPr>
            <a:xfrm>
              <a:off x="192247" y="2690794"/>
              <a:ext cx="6721900" cy="40011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zh-CN" altLang="en-US" sz="2000">
                  <a:solidFill>
                    <a:schemeClr val="tx1"/>
                  </a:solidFill>
                  <a:latin typeface="微软雅黑" panose="020B0503020204020204" pitchFamily="34" charset="-122"/>
                  <a:ea typeface="微软雅黑" panose="020B0503020204020204" pitchFamily="34" charset="-122"/>
                </a:rPr>
                <a:t>典型的属性演化型时态图数据：物联网系统产生的数据</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ED6EC850-6F60-4716-80D9-0C65CF6A2685}"/>
                </a:ext>
              </a:extLst>
            </p:cNvPr>
            <p:cNvSpPr txBox="1"/>
            <p:nvPr/>
          </p:nvSpPr>
          <p:spPr>
            <a:xfrm>
              <a:off x="192247" y="3106947"/>
              <a:ext cx="6721900" cy="923330"/>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marL="285750" indent="-285750">
                <a:buFont typeface="Wingdings" panose="05000000000000000000" pitchFamily="2" charset="2"/>
                <a:buChar char="u"/>
              </a:pPr>
              <a:r>
                <a:rPr lang="zh-CN" altLang="en-US"/>
                <a:t>物联网传感器之间是有逻辑联系的（图结构）</a:t>
              </a:r>
              <a:endParaRPr lang="en-US" altLang="zh-CN"/>
            </a:p>
            <a:p>
              <a:pPr marL="285750" indent="-285750">
                <a:buFont typeface="Wingdings" panose="05000000000000000000" pitchFamily="2" charset="2"/>
                <a:buChar char="u"/>
              </a:pPr>
              <a:r>
                <a:rPr lang="zh-CN" altLang="en-US"/>
                <a:t>物联网传感器可以产生不同类型的数据（点</a:t>
              </a:r>
              <a:r>
                <a:rPr lang="en-US" altLang="zh-CN"/>
                <a:t>/</a:t>
              </a:r>
              <a:r>
                <a:rPr lang="zh-CN" altLang="en-US"/>
                <a:t>边属性）</a:t>
              </a:r>
            </a:p>
            <a:p>
              <a:pPr marL="285750" indent="-285750">
                <a:buFont typeface="Wingdings" panose="05000000000000000000" pitchFamily="2" charset="2"/>
                <a:buChar char="u"/>
              </a:pPr>
              <a:r>
                <a:rPr lang="zh-CN" altLang="en-US"/>
                <a:t>传感器产生数据的速度远高于传感器之间关系的变化的速度</a:t>
              </a:r>
            </a:p>
          </p:txBody>
        </p:sp>
      </p:grpSp>
      <p:sp>
        <p:nvSpPr>
          <p:cNvPr id="5" name="灯片编号占位符 4">
            <a:extLst>
              <a:ext uri="{FF2B5EF4-FFF2-40B4-BE49-F238E27FC236}">
                <a16:creationId xmlns:a16="http://schemas.microsoft.com/office/drawing/2014/main" id="{E4675D43-AF05-4386-97E7-C81DB69C19EE}"/>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5</a:t>
            </a:fld>
            <a:endParaRPr lang="zh-CN" altLang="en-US"/>
          </a:p>
        </p:txBody>
      </p:sp>
      <p:sp>
        <p:nvSpPr>
          <p:cNvPr id="17" name="文本占位符 4">
            <a:extLst>
              <a:ext uri="{FF2B5EF4-FFF2-40B4-BE49-F238E27FC236}">
                <a16:creationId xmlns:a16="http://schemas.microsoft.com/office/drawing/2014/main" id="{1C92EF14-8175-4DA7-8755-E9877CB24CCC}"/>
              </a:ext>
            </a:extLst>
          </p:cNvPr>
          <p:cNvSpPr>
            <a:spLocks noGrp="1"/>
          </p:cNvSpPr>
          <p:nvPr>
            <p:ph type="body" sz="quarter" idx="10"/>
          </p:nvPr>
        </p:nvSpPr>
        <p:spPr>
          <a:xfrm>
            <a:off x="476518" y="0"/>
            <a:ext cx="1740902" cy="291600"/>
          </a:xfrm>
        </p:spPr>
        <p:txBody>
          <a:bodyPr>
            <a:normAutofit/>
          </a:bodyPr>
          <a:lstStyle/>
          <a:p>
            <a:r>
              <a:rPr lang="en-US" altLang="zh-CN" b="1"/>
              <a:t>Introduction</a:t>
            </a:r>
            <a:endParaRPr lang="zh-CN" altLang="en-US" b="1"/>
          </a:p>
        </p:txBody>
      </p:sp>
      <p:sp>
        <p:nvSpPr>
          <p:cNvPr id="18" name="文本占位符 5">
            <a:extLst>
              <a:ext uri="{FF2B5EF4-FFF2-40B4-BE49-F238E27FC236}">
                <a16:creationId xmlns:a16="http://schemas.microsoft.com/office/drawing/2014/main" id="{1E96984C-F2F3-4DD3-A940-D51E11E299CC}"/>
              </a:ext>
            </a:extLst>
          </p:cNvPr>
          <p:cNvSpPr>
            <a:spLocks noGrp="1"/>
          </p:cNvSpPr>
          <p:nvPr>
            <p:ph type="body" sz="quarter" idx="14"/>
          </p:nvPr>
        </p:nvSpPr>
        <p:spPr>
          <a:xfrm>
            <a:off x="2151844" y="0"/>
            <a:ext cx="2331255" cy="291600"/>
          </a:xfrm>
        </p:spPr>
        <p:txBody>
          <a:bodyPr>
            <a:normAutofit/>
          </a:bodyPr>
          <a:lstStyle/>
          <a:p>
            <a:r>
              <a:rPr lang="zh-CN" altLang="en-US" b="1"/>
              <a:t>基本背景</a:t>
            </a:r>
          </a:p>
          <a:p>
            <a:endParaRPr lang="zh-CN" altLang="en-US" b="1"/>
          </a:p>
        </p:txBody>
      </p:sp>
    </p:spTree>
    <p:extLst>
      <p:ext uri="{BB962C8B-B14F-4D97-AF65-F5344CB8AC3E}">
        <p14:creationId xmlns:p14="http://schemas.microsoft.com/office/powerpoint/2010/main" val="6745249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B01F5-ED3C-4A3C-BD62-3C10E0E24E22}"/>
              </a:ext>
            </a:extLst>
          </p:cNvPr>
          <p:cNvSpPr>
            <a:spLocks noGrp="1"/>
          </p:cNvSpPr>
          <p:nvPr>
            <p:ph type="title"/>
          </p:nvPr>
        </p:nvSpPr>
        <p:spPr>
          <a:xfrm>
            <a:off x="628650" y="365127"/>
            <a:ext cx="7886700" cy="833754"/>
          </a:xfrm>
        </p:spPr>
        <p:txBody>
          <a:bodyPr/>
          <a:lstStyle/>
          <a:p>
            <a:r>
              <a:rPr lang="zh-CN" altLang="en-US" dirty="0"/>
              <a:t>时态属性的聚合查询</a:t>
            </a:r>
          </a:p>
        </p:txBody>
      </p:sp>
      <p:sp>
        <p:nvSpPr>
          <p:cNvPr id="3" name="内容占位符 2">
            <a:extLst>
              <a:ext uri="{FF2B5EF4-FFF2-40B4-BE49-F238E27FC236}">
                <a16:creationId xmlns:a16="http://schemas.microsoft.com/office/drawing/2014/main" id="{92DF563B-5853-4CE8-91A8-E1CAD6EC3A52}"/>
              </a:ext>
            </a:extLst>
          </p:cNvPr>
          <p:cNvSpPr>
            <a:spLocks noGrp="1"/>
          </p:cNvSpPr>
          <p:nvPr>
            <p:ph idx="1"/>
          </p:nvPr>
        </p:nvSpPr>
        <p:spPr>
          <a:xfrm>
            <a:off x="345440" y="1310641"/>
            <a:ext cx="8605520" cy="4460240"/>
          </a:xfrm>
        </p:spPr>
        <p:txBody>
          <a:bodyPr>
            <a:normAutofit lnSpcReduction="10000"/>
          </a:bodyPr>
          <a:lstStyle/>
          <a:p>
            <a:r>
              <a:rPr lang="en-US" altLang="zh-CN" dirty="0"/>
              <a:t>Temporal Value Aggregation</a:t>
            </a:r>
            <a:endParaRPr lang="zh-CN" altLang="en-US" dirty="0"/>
          </a:p>
          <a:p>
            <a:pPr lvl="1"/>
            <a:r>
              <a:rPr lang="zh-CN" altLang="en-US" dirty="0"/>
              <a:t>最大最小值查询</a:t>
            </a:r>
            <a:endParaRPr lang="en-US" altLang="zh-CN" dirty="0"/>
          </a:p>
          <a:p>
            <a:pPr lvl="2"/>
            <a:r>
              <a:rPr lang="en-US" altLang="zh-CN" dirty="0"/>
              <a:t>CREATE ({</a:t>
            </a:r>
            <a:r>
              <a:rPr lang="en-US" altLang="zh-CN" dirty="0" err="1"/>
              <a:t>name:'my</a:t>
            </a:r>
            <a:r>
              <a:rPr lang="en-US" altLang="zh-CN" dirty="0"/>
              <a:t>', </a:t>
            </a:r>
            <a:r>
              <a:rPr lang="en-US" altLang="zh-CN" dirty="0" err="1"/>
              <a:t>tp:TV</a:t>
            </a:r>
            <a:r>
              <a:rPr lang="en-US" altLang="zh-CN" dirty="0"/>
              <a:t>(1~4:16, 5~8:9, 12~2010:18)})</a:t>
            </a:r>
          </a:p>
          <a:p>
            <a:pPr lvl="2"/>
            <a:r>
              <a:rPr lang="en-US" altLang="zh-CN" dirty="0"/>
              <a:t>MATCH (n) RETURN </a:t>
            </a:r>
            <a:r>
              <a:rPr lang="en-US" altLang="zh-CN" dirty="0">
                <a:solidFill>
                  <a:srgbClr val="FF0000"/>
                </a:solidFill>
              </a:rPr>
              <a:t>TAGGR_MIN</a:t>
            </a:r>
            <a:r>
              <a:rPr lang="en-US" altLang="zh-CN" dirty="0"/>
              <a:t>(n.tp, 1~20) # </a:t>
            </a:r>
            <a:r>
              <a:rPr lang="zh-CN" altLang="en-US" dirty="0"/>
              <a:t>返回数字</a:t>
            </a:r>
            <a:r>
              <a:rPr lang="en-US" altLang="zh-CN" dirty="0"/>
              <a:t>9</a:t>
            </a:r>
          </a:p>
          <a:p>
            <a:pPr lvl="2"/>
            <a:r>
              <a:rPr lang="en-US" altLang="zh-CN" dirty="0"/>
              <a:t>MATCH (n) RETURN </a:t>
            </a:r>
            <a:r>
              <a:rPr lang="en-US" altLang="zh-CN" dirty="0">
                <a:solidFill>
                  <a:srgbClr val="FF0000"/>
                </a:solidFill>
              </a:rPr>
              <a:t>TAGGR_MAX</a:t>
            </a:r>
            <a:r>
              <a:rPr lang="en-US" altLang="zh-CN" dirty="0"/>
              <a:t>(n.tp, 1~20) # </a:t>
            </a:r>
            <a:r>
              <a:rPr lang="zh-CN" altLang="en-US" dirty="0"/>
              <a:t>返回数字</a:t>
            </a:r>
            <a:r>
              <a:rPr lang="en-US" altLang="zh-CN" dirty="0"/>
              <a:t>18</a:t>
            </a:r>
          </a:p>
          <a:p>
            <a:pPr lvl="1"/>
            <a:r>
              <a:rPr lang="zh-CN" altLang="en-US" dirty="0"/>
              <a:t>不同值的持续时间（</a:t>
            </a:r>
            <a:r>
              <a:rPr lang="en-US" altLang="zh-CN" dirty="0"/>
              <a:t>duration</a:t>
            </a:r>
            <a:r>
              <a:rPr lang="zh-CN" altLang="en-US" dirty="0"/>
              <a:t>）查询</a:t>
            </a:r>
            <a:endParaRPr lang="en-US" altLang="zh-CN" dirty="0"/>
          </a:p>
          <a:p>
            <a:pPr lvl="2"/>
            <a:r>
              <a:rPr lang="en-US" altLang="zh-CN" dirty="0"/>
              <a:t>CREATE ({</a:t>
            </a:r>
            <a:r>
              <a:rPr lang="en-US" altLang="zh-CN" dirty="0" err="1"/>
              <a:t>name:'my</a:t>
            </a:r>
            <a:r>
              <a:rPr lang="en-US" altLang="zh-CN" dirty="0"/>
              <a:t>', </a:t>
            </a:r>
            <a:r>
              <a:rPr lang="en-US" altLang="zh-CN" dirty="0" err="1"/>
              <a:t>tp:TV</a:t>
            </a:r>
            <a:r>
              <a:rPr lang="en-US" altLang="zh-CN" dirty="0"/>
              <a:t>(1~4:16, 5~8:9, 12~2010:16)})</a:t>
            </a:r>
          </a:p>
          <a:p>
            <a:pPr lvl="2"/>
            <a:r>
              <a:rPr lang="en-US" altLang="zh-CN" dirty="0"/>
              <a:t>MATCH (n{</a:t>
            </a:r>
            <a:r>
              <a:rPr lang="en-US" altLang="zh-CN" dirty="0" err="1"/>
              <a:t>name:'my</a:t>
            </a:r>
            <a:r>
              <a:rPr lang="en-US" altLang="zh-CN" dirty="0"/>
              <a:t>'}) RETURN </a:t>
            </a:r>
            <a:r>
              <a:rPr lang="en-US" altLang="zh-CN" dirty="0" err="1">
                <a:solidFill>
                  <a:srgbClr val="FF0000"/>
                </a:solidFill>
              </a:rPr>
              <a:t>TAGGR_Duration</a:t>
            </a:r>
            <a:r>
              <a:rPr lang="en-US" altLang="zh-CN" dirty="0"/>
              <a:t>(n.tp, 1~20)</a:t>
            </a:r>
          </a:p>
          <a:p>
            <a:pPr lvl="2"/>
            <a:r>
              <a:rPr lang="zh-CN" altLang="en-US" dirty="0"/>
              <a:t>返回结果是一个</a:t>
            </a:r>
            <a:r>
              <a:rPr lang="en-US" altLang="zh-CN" dirty="0"/>
              <a:t>map</a:t>
            </a:r>
          </a:p>
          <a:p>
            <a:pPr lvl="3"/>
            <a:r>
              <a:rPr lang="en-US" altLang="zh-CN" dirty="0"/>
              <a:t>{</a:t>
            </a:r>
          </a:p>
          <a:p>
            <a:pPr lvl="3"/>
            <a:r>
              <a:rPr lang="en-US" altLang="zh-CN" dirty="0"/>
              <a:t>  16:13, // 1,2,3,4,12,13,14,15,16,17,18,19,20 </a:t>
            </a:r>
            <a:r>
              <a:rPr lang="zh-CN" altLang="en-US" dirty="0"/>
              <a:t>共</a:t>
            </a:r>
            <a:r>
              <a:rPr lang="en-US" altLang="zh-CN" dirty="0"/>
              <a:t>13</a:t>
            </a:r>
            <a:r>
              <a:rPr lang="zh-CN" altLang="en-US" dirty="0"/>
              <a:t>个时间点上的值是</a:t>
            </a:r>
            <a:r>
              <a:rPr lang="en-US" altLang="zh-CN" dirty="0"/>
              <a:t>16</a:t>
            </a:r>
          </a:p>
          <a:p>
            <a:pPr lvl="3"/>
            <a:r>
              <a:rPr lang="en-US" altLang="zh-CN" dirty="0"/>
              <a:t>   9:4 // 5,6,7,8 </a:t>
            </a:r>
            <a:r>
              <a:rPr lang="zh-CN" altLang="en-US" dirty="0"/>
              <a:t>共</a:t>
            </a:r>
            <a:r>
              <a:rPr lang="en-US" altLang="zh-CN" dirty="0"/>
              <a:t>4</a:t>
            </a:r>
            <a:r>
              <a:rPr lang="zh-CN" altLang="en-US" dirty="0"/>
              <a:t>个时间点上的值是</a:t>
            </a:r>
            <a:r>
              <a:rPr lang="en-US" altLang="zh-CN" dirty="0"/>
              <a:t>9</a:t>
            </a:r>
          </a:p>
          <a:p>
            <a:pPr lvl="3"/>
            <a:r>
              <a:rPr lang="en-US" altLang="zh-CN" dirty="0"/>
              <a:t>}</a:t>
            </a:r>
          </a:p>
        </p:txBody>
      </p:sp>
    </p:spTree>
    <p:extLst>
      <p:ext uri="{BB962C8B-B14F-4D97-AF65-F5344CB8AC3E}">
        <p14:creationId xmlns:p14="http://schemas.microsoft.com/office/powerpoint/2010/main" val="33426267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1F5684-A0FF-406E-B7A9-F9C2AF6F4519}"/>
              </a:ext>
            </a:extLst>
          </p:cNvPr>
          <p:cNvSpPr>
            <a:spLocks noGrp="1"/>
          </p:cNvSpPr>
          <p:nvPr>
            <p:ph type="title"/>
          </p:nvPr>
        </p:nvSpPr>
        <p:spPr/>
        <p:txBody>
          <a:bodyPr/>
          <a:lstStyle/>
          <a:p>
            <a:r>
              <a:rPr lang="zh-CN" altLang="en-US" dirty="0"/>
              <a:t>在时态属性上建立索引</a:t>
            </a:r>
          </a:p>
        </p:txBody>
      </p:sp>
      <p:sp>
        <p:nvSpPr>
          <p:cNvPr id="3" name="内容占位符 2">
            <a:extLst>
              <a:ext uri="{FF2B5EF4-FFF2-40B4-BE49-F238E27FC236}">
                <a16:creationId xmlns:a16="http://schemas.microsoft.com/office/drawing/2014/main" id="{375AE0B1-FC92-49FF-97EE-0948A90AB9B9}"/>
              </a:ext>
            </a:extLst>
          </p:cNvPr>
          <p:cNvSpPr>
            <a:spLocks noGrp="1"/>
          </p:cNvSpPr>
          <p:nvPr>
            <p:ph idx="1"/>
          </p:nvPr>
        </p:nvSpPr>
        <p:spPr/>
        <p:txBody>
          <a:bodyPr>
            <a:normAutofit fontScale="70000" lnSpcReduction="20000"/>
          </a:bodyPr>
          <a:lstStyle/>
          <a:p>
            <a:pPr>
              <a:lnSpc>
                <a:spcPct val="120000"/>
              </a:lnSpc>
            </a:pPr>
            <a:r>
              <a:rPr lang="zh-CN" altLang="en-US" dirty="0"/>
              <a:t>可建立三种类型的索引</a:t>
            </a:r>
            <a:endParaRPr lang="en-US" altLang="zh-CN" dirty="0"/>
          </a:p>
          <a:p>
            <a:pPr lvl="1">
              <a:lnSpc>
                <a:spcPct val="120000"/>
              </a:lnSpc>
            </a:pPr>
            <a:r>
              <a:rPr lang="en-US" altLang="zh-CN" dirty="0"/>
              <a:t>value</a:t>
            </a:r>
            <a:r>
              <a:rPr lang="zh-CN" altLang="en-US" dirty="0"/>
              <a:t>：加速含时态属性条件的查询</a:t>
            </a:r>
            <a:endParaRPr lang="en-US" altLang="zh-CN" dirty="0"/>
          </a:p>
          <a:p>
            <a:pPr lvl="1">
              <a:lnSpc>
                <a:spcPct val="120000"/>
              </a:lnSpc>
            </a:pPr>
            <a:r>
              <a:rPr lang="en-US" altLang="zh-CN" dirty="0" err="1"/>
              <a:t>min_max</a:t>
            </a:r>
            <a:r>
              <a:rPr lang="zh-CN" altLang="en-US" dirty="0"/>
              <a:t>，</a:t>
            </a:r>
            <a:r>
              <a:rPr lang="en-US" altLang="zh-CN" dirty="0"/>
              <a:t>duration</a:t>
            </a:r>
            <a:r>
              <a:rPr lang="zh-CN" altLang="en-US" dirty="0"/>
              <a:t>：加速时态属性的聚合查询</a:t>
            </a:r>
            <a:endParaRPr lang="en-US" altLang="zh-CN" dirty="0"/>
          </a:p>
          <a:p>
            <a:pPr>
              <a:lnSpc>
                <a:spcPct val="120000"/>
              </a:lnSpc>
            </a:pPr>
            <a:r>
              <a:rPr lang="zh-CN" altLang="en-US" dirty="0"/>
              <a:t>创建方法</a:t>
            </a:r>
            <a:endParaRPr lang="en-US" altLang="zh-CN" dirty="0"/>
          </a:p>
          <a:p>
            <a:pPr lvl="1">
              <a:lnSpc>
                <a:spcPct val="120000"/>
              </a:lnSpc>
            </a:pPr>
            <a:r>
              <a:rPr lang="en-US" altLang="zh-CN" dirty="0"/>
              <a:t>CREATE TEMPORAL INDEX(</a:t>
            </a:r>
            <a:r>
              <a:rPr lang="en-US" altLang="zh-CN" dirty="0" err="1"/>
              <a:t>min_max</a:t>
            </a:r>
            <a:r>
              <a:rPr lang="en-US" altLang="zh-CN" dirty="0"/>
              <a:t>) ON (</a:t>
            </a:r>
            <a:r>
              <a:rPr lang="en-US" altLang="zh-CN" dirty="0" err="1"/>
              <a:t>tp</a:t>
            </a:r>
            <a:r>
              <a:rPr lang="en-US" altLang="zh-CN" dirty="0"/>
              <a:t>) DURING 1~4</a:t>
            </a:r>
          </a:p>
          <a:p>
            <a:pPr lvl="1">
              <a:lnSpc>
                <a:spcPct val="120000"/>
              </a:lnSpc>
            </a:pPr>
            <a:r>
              <a:rPr lang="en-US" altLang="zh-CN" dirty="0"/>
              <a:t>CREATE TEMPORAL INDEX(value) ON (</a:t>
            </a:r>
            <a:r>
              <a:rPr lang="en-US" altLang="zh-CN" dirty="0" err="1"/>
              <a:t>tp</a:t>
            </a:r>
            <a:r>
              <a:rPr lang="en-US" altLang="zh-CN" dirty="0"/>
              <a:t>) DURING 1~4</a:t>
            </a:r>
          </a:p>
          <a:p>
            <a:pPr lvl="1">
              <a:lnSpc>
                <a:spcPct val="120000"/>
              </a:lnSpc>
            </a:pPr>
            <a:r>
              <a:rPr lang="en-US" altLang="zh-CN" dirty="0"/>
              <a:t>CREATE TEMPORAL INDEX(duration) ON (</a:t>
            </a:r>
            <a:r>
              <a:rPr lang="en-US" altLang="zh-CN" dirty="0" err="1"/>
              <a:t>tp</a:t>
            </a:r>
            <a:r>
              <a:rPr lang="en-US" altLang="zh-CN" dirty="0"/>
              <a:t>) DURING 1~4</a:t>
            </a:r>
          </a:p>
          <a:p>
            <a:pPr>
              <a:lnSpc>
                <a:spcPct val="120000"/>
              </a:lnSpc>
            </a:pPr>
            <a:r>
              <a:rPr lang="zh-CN" altLang="en-US" dirty="0"/>
              <a:t>索引创建是异步的，后台线程创建完索引后，所有相关的时态查询都会用索引加速，只有不能用索引的才会用普通的逐行扫描的办法。</a:t>
            </a:r>
          </a:p>
          <a:p>
            <a:pPr>
              <a:lnSpc>
                <a:spcPct val="120000"/>
              </a:lnSpc>
            </a:pPr>
            <a:r>
              <a:rPr lang="zh-CN" altLang="en-US" dirty="0"/>
              <a:t>创建的索引只在指定时间区间上有效，其他未创建索引的时间段仍然用扫描</a:t>
            </a:r>
            <a:r>
              <a:rPr lang="en-US" altLang="zh-CN" dirty="0"/>
              <a:t>+</a:t>
            </a:r>
            <a:r>
              <a:rPr lang="zh-CN" altLang="en-US" dirty="0"/>
              <a:t>过滤的方式运行。</a:t>
            </a:r>
          </a:p>
        </p:txBody>
      </p:sp>
    </p:spTree>
    <p:extLst>
      <p:ext uri="{BB962C8B-B14F-4D97-AF65-F5344CB8AC3E}">
        <p14:creationId xmlns:p14="http://schemas.microsoft.com/office/powerpoint/2010/main" val="15944629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841ED5-0CB9-4589-9053-311190974868}"/>
              </a:ext>
            </a:extLst>
          </p:cNvPr>
          <p:cNvSpPr>
            <a:spLocks noGrp="1"/>
          </p:cNvSpPr>
          <p:nvPr>
            <p:ph type="title"/>
          </p:nvPr>
        </p:nvSpPr>
        <p:spPr/>
        <p:txBody>
          <a:bodyPr/>
          <a:lstStyle/>
          <a:p>
            <a:r>
              <a:rPr lang="en-US" altLang="zh-CN" dirty="0"/>
              <a:t>Performance Test</a:t>
            </a:r>
            <a:r>
              <a:rPr lang="zh-CN" altLang="en-US" dirty="0"/>
              <a:t>（略）</a:t>
            </a:r>
          </a:p>
        </p:txBody>
      </p:sp>
      <p:sp>
        <p:nvSpPr>
          <p:cNvPr id="3" name="内容占位符 2">
            <a:extLst>
              <a:ext uri="{FF2B5EF4-FFF2-40B4-BE49-F238E27FC236}">
                <a16:creationId xmlns:a16="http://schemas.microsoft.com/office/drawing/2014/main" id="{C0D61474-72E6-4141-BA90-F79BF239E08F}"/>
              </a:ext>
            </a:extLst>
          </p:cNvPr>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2823620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19D15670-E7D7-4B50-AB53-318CADBA60F5}"/>
              </a:ext>
            </a:extLst>
          </p:cNvPr>
          <p:cNvSpPr>
            <a:spLocks noGrp="1"/>
          </p:cNvSpPr>
          <p:nvPr>
            <p:ph type="ctrTitle"/>
          </p:nvPr>
        </p:nvSpPr>
        <p:spPr/>
        <p:txBody>
          <a:bodyPr/>
          <a:lstStyle/>
          <a:p>
            <a:r>
              <a:rPr lang="zh-CN" altLang="en-US"/>
              <a:t>谢谢！</a:t>
            </a:r>
          </a:p>
        </p:txBody>
      </p:sp>
      <p:sp>
        <p:nvSpPr>
          <p:cNvPr id="7" name="副标题 6">
            <a:extLst>
              <a:ext uri="{FF2B5EF4-FFF2-40B4-BE49-F238E27FC236}">
                <a16:creationId xmlns:a16="http://schemas.microsoft.com/office/drawing/2014/main" id="{CB733BCB-F340-478B-B099-3A0E32B46D2B}"/>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357622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a:t>
            </a:r>
            <a:endParaRPr lang="zh-CN" altLang="en-US" dirty="0"/>
          </a:p>
        </p:txBody>
      </p:sp>
      <p:sp>
        <p:nvSpPr>
          <p:cNvPr id="3" name="内容占位符 2"/>
          <p:cNvSpPr>
            <a:spLocks noGrp="1"/>
          </p:cNvSpPr>
          <p:nvPr>
            <p:ph idx="1"/>
          </p:nvPr>
        </p:nvSpPr>
        <p:spPr>
          <a:xfrm>
            <a:off x="628650" y="1825624"/>
            <a:ext cx="7886700" cy="4667249"/>
          </a:xfrm>
        </p:spPr>
        <p:txBody>
          <a:bodyPr>
            <a:normAutofit lnSpcReduction="10000"/>
          </a:bodyPr>
          <a:lstStyle/>
          <a:p>
            <a:r>
              <a:rPr lang="en-US" altLang="zh-CN" dirty="0"/>
              <a:t>Motivation</a:t>
            </a:r>
            <a:r>
              <a:rPr lang="zh-CN" altLang="en-US" dirty="0"/>
              <a:t>与系统特征</a:t>
            </a:r>
            <a:endParaRPr lang="en-US" altLang="zh-CN" dirty="0"/>
          </a:p>
          <a:p>
            <a:r>
              <a:rPr lang="en-US" altLang="zh-CN" dirty="0"/>
              <a:t>TGraph</a:t>
            </a:r>
            <a:r>
              <a:rPr lang="zh-CN" altLang="en-US" dirty="0"/>
              <a:t>时态图管理系统：</a:t>
            </a:r>
            <a:r>
              <a:rPr lang="en-US" altLang="zh-CN" dirty="0"/>
              <a:t>Overview</a:t>
            </a:r>
          </a:p>
          <a:p>
            <a:r>
              <a:rPr lang="zh-CN" altLang="en-US" dirty="0"/>
              <a:t>时态图模型</a:t>
            </a:r>
            <a:endParaRPr lang="en-US" altLang="zh-CN" dirty="0"/>
          </a:p>
          <a:p>
            <a:r>
              <a:rPr lang="zh-CN" altLang="en-US" dirty="0"/>
              <a:t>时态属性的存储</a:t>
            </a:r>
            <a:endParaRPr lang="en-US" altLang="zh-CN" dirty="0"/>
          </a:p>
          <a:p>
            <a:r>
              <a:rPr lang="zh-CN" altLang="en-US" dirty="0"/>
              <a:t>时态属性的事务管理</a:t>
            </a:r>
            <a:endParaRPr lang="en-US" altLang="zh-CN" dirty="0"/>
          </a:p>
          <a:p>
            <a:r>
              <a:rPr lang="zh-CN" altLang="en-US" dirty="0"/>
              <a:t>时态图索引</a:t>
            </a:r>
            <a:endParaRPr lang="en-US" altLang="zh-CN" dirty="0"/>
          </a:p>
          <a:p>
            <a:r>
              <a:rPr lang="zh-CN" altLang="en-US" dirty="0"/>
              <a:t>时态图查询语言</a:t>
            </a:r>
            <a:r>
              <a:rPr lang="en-US" altLang="zh-CN" dirty="0"/>
              <a:t>TCypher</a:t>
            </a:r>
          </a:p>
          <a:p>
            <a:r>
              <a:rPr lang="zh-CN" altLang="en-US" dirty="0"/>
              <a:t>一个完整的应用案例</a:t>
            </a:r>
            <a:endParaRPr lang="en-US" altLang="zh-CN" dirty="0"/>
          </a:p>
          <a:p>
            <a:r>
              <a:rPr lang="zh-CN" altLang="en-US" dirty="0"/>
              <a:t>实验</a:t>
            </a:r>
            <a:endParaRPr lang="en-US" altLang="zh-CN" dirty="0"/>
          </a:p>
          <a:p>
            <a:r>
              <a:rPr lang="zh-CN" altLang="en-US" dirty="0"/>
              <a:t>结论</a:t>
            </a:r>
            <a:endParaRPr lang="en-US" altLang="zh-CN" dirty="0"/>
          </a:p>
        </p:txBody>
      </p:sp>
      <p:sp>
        <p:nvSpPr>
          <p:cNvPr id="5" name="灯片编号占位符 4">
            <a:extLst>
              <a:ext uri="{FF2B5EF4-FFF2-40B4-BE49-F238E27FC236}">
                <a16:creationId xmlns:a16="http://schemas.microsoft.com/office/drawing/2014/main" id="{AE6CD179-2027-47FE-B59B-C6A5F7A70F05}"/>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54</a:t>
            </a:fld>
            <a:endParaRPr lang="zh-CN" altLang="en-US"/>
          </a:p>
        </p:txBody>
      </p:sp>
    </p:spTree>
    <p:extLst>
      <p:ext uri="{BB962C8B-B14F-4D97-AF65-F5344CB8AC3E}">
        <p14:creationId xmlns:p14="http://schemas.microsoft.com/office/powerpoint/2010/main" val="34764936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1" y="365127"/>
            <a:ext cx="8863263" cy="688963"/>
          </a:xfrm>
        </p:spPr>
        <p:txBody>
          <a:bodyPr>
            <a:normAutofit/>
          </a:bodyPr>
          <a:lstStyle/>
          <a:p>
            <a:r>
              <a:rPr lang="zh-CN" altLang="en-US" dirty="0"/>
              <a:t>时间相关的基本概念</a:t>
            </a:r>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409074" y="1124926"/>
            <a:ext cx="7988968" cy="5086743"/>
          </a:xfrm>
        </p:spPr>
        <p:txBody>
          <a:bodyPr>
            <a:normAutofit/>
          </a:bodyPr>
          <a:lstStyle/>
          <a:p>
            <a:r>
              <a:rPr lang="zh-CN" altLang="en-US" dirty="0"/>
              <a:t>理解时态模型需要的基本概念</a:t>
            </a:r>
            <a:r>
              <a:rPr lang="en-US" altLang="zh-CN" dirty="0"/>
              <a:t>[Böhlen,18]</a:t>
            </a:r>
          </a:p>
          <a:p>
            <a:pPr lvl="1"/>
            <a:r>
              <a:rPr lang="en-US" altLang="zh-CN" dirty="0"/>
              <a:t>Time Domain [Liu,09]</a:t>
            </a:r>
          </a:p>
          <a:p>
            <a:pPr lvl="1"/>
            <a:r>
              <a:rPr lang="en-US" altLang="zh-CN" dirty="0"/>
              <a:t>Time Dimensions [Böhlen,18]</a:t>
            </a:r>
          </a:p>
          <a:p>
            <a:pPr lvl="2"/>
            <a:r>
              <a:rPr lang="en-US" altLang="zh-CN" dirty="0"/>
              <a:t>Valid time</a:t>
            </a:r>
          </a:p>
          <a:p>
            <a:pPr lvl="2"/>
            <a:r>
              <a:rPr lang="en-US" altLang="zh-CN" dirty="0"/>
              <a:t>Transaction time</a:t>
            </a:r>
          </a:p>
          <a:p>
            <a:pPr lvl="1"/>
            <a:r>
              <a:rPr lang="en-US" altLang="zh-CN" dirty="0"/>
              <a:t>Timestamp Type [Böhlen,18]</a:t>
            </a:r>
          </a:p>
          <a:p>
            <a:pPr lvl="2"/>
            <a:r>
              <a:rPr lang="en-US" altLang="zh-CN" dirty="0"/>
              <a:t>Time instant / time point / moment [Liu,09]</a:t>
            </a:r>
          </a:p>
          <a:p>
            <a:pPr lvl="2"/>
            <a:r>
              <a:rPr lang="en-US" altLang="zh-CN" dirty="0"/>
              <a:t>Time interval / time period [Liu,09]</a:t>
            </a:r>
          </a:p>
          <a:p>
            <a:pPr lvl="2"/>
            <a:r>
              <a:rPr lang="en-US" altLang="zh-CN" dirty="0"/>
              <a:t>Temporal element [Liu,09]</a:t>
            </a:r>
          </a:p>
        </p:txBody>
      </p:sp>
      <p:sp>
        <p:nvSpPr>
          <p:cNvPr id="4" name="文字方塊 3">
            <a:extLst>
              <a:ext uri="{FF2B5EF4-FFF2-40B4-BE49-F238E27FC236}">
                <a16:creationId xmlns:a16="http://schemas.microsoft.com/office/drawing/2014/main" id="{E305D051-04E5-4F10-BE83-9D1EE320C33C}"/>
              </a:ext>
            </a:extLst>
          </p:cNvPr>
          <p:cNvSpPr txBox="1"/>
          <p:nvPr/>
        </p:nvSpPr>
        <p:spPr>
          <a:xfrm>
            <a:off x="0" y="6211669"/>
            <a:ext cx="9144000"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1200" dirty="0"/>
              <a:t>Ling </a:t>
            </a:r>
            <a:r>
              <a:rPr lang="en-US" altLang="zh-CN" sz="1200" b="1" dirty="0"/>
              <a:t>Liu</a:t>
            </a:r>
            <a:r>
              <a:rPr lang="en-US" altLang="zh-CN" sz="1200" dirty="0"/>
              <a:t>, M. Tamer </a:t>
            </a:r>
            <a:r>
              <a:rPr lang="en-US" altLang="zh-CN" sz="1200" dirty="0" err="1"/>
              <a:t>Zsu</a:t>
            </a:r>
            <a:r>
              <a:rPr lang="en-US" altLang="zh-CN" sz="1200" dirty="0"/>
              <a:t>: </a:t>
            </a:r>
            <a:r>
              <a:rPr lang="en-US" altLang="zh-CN" sz="1200" u="sng" dirty="0"/>
              <a:t>Encyclopedia of Database Systems</a:t>
            </a:r>
            <a:r>
              <a:rPr lang="en-US" altLang="zh-CN" sz="1200" dirty="0"/>
              <a:t>. 1st edition. Springer Publishing Company, Incorporated. 2009.</a:t>
            </a:r>
          </a:p>
          <a:p>
            <a:r>
              <a:rPr lang="en-US" altLang="zh-CN" sz="1200" dirty="0"/>
              <a:t>Michael H. </a:t>
            </a:r>
            <a:r>
              <a:rPr lang="en-US" altLang="zh-CN" sz="1200" b="1" dirty="0" err="1"/>
              <a:t>Böhlen</a:t>
            </a:r>
            <a:r>
              <a:rPr lang="en-US" altLang="zh-CN" sz="1200" dirty="0"/>
              <a:t>, Anton </a:t>
            </a:r>
            <a:r>
              <a:rPr lang="en-US" altLang="zh-CN" sz="1200" dirty="0" err="1"/>
              <a:t>Dignös</a:t>
            </a:r>
            <a:r>
              <a:rPr lang="en-US" altLang="zh-CN" sz="1200" dirty="0"/>
              <a:t>, Johann </a:t>
            </a:r>
            <a:r>
              <a:rPr lang="en-US" altLang="zh-CN" sz="1200" dirty="0" err="1"/>
              <a:t>Gamper</a:t>
            </a:r>
            <a:r>
              <a:rPr lang="en-US" altLang="zh-CN" sz="1200" dirty="0"/>
              <a:t>, Christian S. Jensen: </a:t>
            </a:r>
            <a:r>
              <a:rPr lang="en-US" altLang="zh-CN" sz="1200" u="sng" dirty="0"/>
              <a:t>Temporal Data Management – An Overview</a:t>
            </a:r>
            <a:r>
              <a:rPr lang="en-US" altLang="zh-CN" sz="1200" dirty="0"/>
              <a:t>. </a:t>
            </a:r>
            <a:r>
              <a:rPr lang="en-US" altLang="zh-CN" sz="1200" i="1" dirty="0"/>
              <a:t>In</a:t>
            </a:r>
            <a:r>
              <a:rPr lang="en-US" altLang="zh-CN" sz="1200" dirty="0"/>
              <a:t> Business Intelligence and Big Data Pp. 51–83. Cham: Springer International Publishing. 2018.</a:t>
            </a: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7" name="箭號: ＞形 6">
            <a:extLst>
              <a:ext uri="{FF2B5EF4-FFF2-40B4-BE49-F238E27FC236}">
                <a16:creationId xmlns:a16="http://schemas.microsoft.com/office/drawing/2014/main" id="{5385D69D-50E6-4386-9CBC-53ADBE3555CD}"/>
              </a:ext>
            </a:extLst>
          </p:cNvPr>
          <p:cNvSpPr/>
          <p:nvPr/>
        </p:nvSpPr>
        <p:spPr>
          <a:xfrm>
            <a:off x="1443790" y="0"/>
            <a:ext cx="1443789"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基本概念</a:t>
            </a:r>
          </a:p>
        </p:txBody>
      </p:sp>
      <p:sp>
        <p:nvSpPr>
          <p:cNvPr id="8" name="灯片编号占位符 7">
            <a:extLst>
              <a:ext uri="{FF2B5EF4-FFF2-40B4-BE49-F238E27FC236}">
                <a16:creationId xmlns:a16="http://schemas.microsoft.com/office/drawing/2014/main" id="{CEC7227D-9FA2-4F65-8511-D32BBC7DB4F5}"/>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55</a:t>
            </a:fld>
            <a:endParaRPr lang="zh-CN" altLang="en-US"/>
          </a:p>
        </p:txBody>
      </p:sp>
    </p:spTree>
    <p:extLst>
      <p:ext uri="{BB962C8B-B14F-4D97-AF65-F5344CB8AC3E}">
        <p14:creationId xmlns:p14="http://schemas.microsoft.com/office/powerpoint/2010/main" val="2439278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0" y="365127"/>
            <a:ext cx="7886700" cy="581357"/>
          </a:xfrm>
        </p:spPr>
        <p:txBody>
          <a:bodyPr>
            <a:normAutofit fontScale="90000"/>
          </a:bodyPr>
          <a:lstStyle/>
          <a:p>
            <a:r>
              <a:rPr lang="en-US" altLang="zh-CN" dirty="0"/>
              <a:t>Time domain </a:t>
            </a:r>
            <a:r>
              <a:rPr lang="en-US" altLang="zh-CN" sz="3200" dirty="0"/>
              <a:t>[Montanari,09]</a:t>
            </a:r>
            <a:endParaRPr lang="zh-CN" altLang="en-US" dirty="0"/>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0" y="1253611"/>
            <a:ext cx="9144000" cy="3458499"/>
          </a:xfrm>
        </p:spPr>
        <p:txBody>
          <a:bodyPr>
            <a:noAutofit/>
          </a:bodyPr>
          <a:lstStyle/>
          <a:p>
            <a:r>
              <a:rPr lang="zh-CN" altLang="en-US" sz="1800" dirty="0"/>
              <a:t>模型的</a:t>
            </a:r>
            <a:r>
              <a:rPr lang="en-US" altLang="zh-CN" sz="1800" dirty="0"/>
              <a:t>Time Domain</a:t>
            </a:r>
            <a:r>
              <a:rPr lang="zh-CN" altLang="en-US" sz="1800" dirty="0"/>
              <a:t>体现了模型对于时间本质的理解（本体论的选择）。</a:t>
            </a:r>
            <a:endParaRPr lang="en-US" altLang="zh-CN" sz="1800" dirty="0"/>
          </a:p>
          <a:p>
            <a:r>
              <a:rPr lang="en-US" altLang="zh-CN" sz="1800" dirty="0"/>
              <a:t>Time domain</a:t>
            </a:r>
            <a:r>
              <a:rPr lang="zh-CN" altLang="en-US" sz="1800" dirty="0"/>
              <a:t>被定义为“</a:t>
            </a:r>
            <a:r>
              <a:rPr lang="en-US" altLang="zh-CN" sz="1800" dirty="0"/>
              <a:t>a set of temporal individuals connected by a set of temporal relations</a:t>
            </a:r>
            <a:r>
              <a:rPr lang="zh-CN" altLang="en-US" sz="1800" dirty="0"/>
              <a:t>”</a:t>
            </a:r>
            <a:endParaRPr lang="en-US" altLang="zh-CN" sz="1800" dirty="0"/>
          </a:p>
          <a:p>
            <a:r>
              <a:rPr lang="en-US" altLang="zh-CN" sz="1800" dirty="0"/>
              <a:t>temporal individual</a:t>
            </a:r>
            <a:r>
              <a:rPr lang="zh-CN" altLang="en-US" sz="1800" dirty="0"/>
              <a:t>有二种：</a:t>
            </a:r>
            <a:r>
              <a:rPr lang="en-US" altLang="zh-CN" sz="1800" dirty="0"/>
              <a:t>1</a:t>
            </a:r>
            <a:r>
              <a:rPr lang="zh-CN" altLang="en-US" sz="1800" dirty="0"/>
              <a:t>时间点（两点之间有</a:t>
            </a:r>
            <a:r>
              <a:rPr lang="en-US" altLang="zh-CN" sz="1800" dirty="0"/>
              <a:t>Gap</a:t>
            </a:r>
            <a:r>
              <a:rPr lang="zh-CN" altLang="en-US" sz="1800" dirty="0"/>
              <a:t>），</a:t>
            </a:r>
            <a:r>
              <a:rPr lang="en-US" altLang="zh-CN" sz="1800" dirty="0"/>
              <a:t>2</a:t>
            </a:r>
            <a:r>
              <a:rPr lang="zh-CN" altLang="en-US" sz="1800" dirty="0"/>
              <a:t>时间区间</a:t>
            </a:r>
            <a:endParaRPr lang="en-US" altLang="zh-CN" sz="1800" dirty="0"/>
          </a:p>
          <a:p>
            <a:r>
              <a:rPr lang="en-US" altLang="zh-CN" sz="1800" dirty="0"/>
              <a:t>temporal relation</a:t>
            </a:r>
            <a:r>
              <a:rPr lang="zh-CN" altLang="en-US" sz="1800" dirty="0"/>
              <a:t>有三类：</a:t>
            </a:r>
            <a:r>
              <a:rPr lang="en-US" altLang="zh-CN" sz="1800" dirty="0"/>
              <a:t>1</a:t>
            </a:r>
            <a:r>
              <a:rPr lang="zh-CN" altLang="en-US" sz="1800" dirty="0"/>
              <a:t>线性关系，</a:t>
            </a:r>
            <a:r>
              <a:rPr lang="en-US" altLang="zh-CN" sz="1800" dirty="0"/>
              <a:t>2</a:t>
            </a:r>
            <a:r>
              <a:rPr lang="zh-CN" altLang="en-US" sz="1800" dirty="0"/>
              <a:t>分支关系（用于</a:t>
            </a:r>
            <a:r>
              <a:rPr lang="en-US" altLang="zh-CN" sz="1800" dirty="0"/>
              <a:t>AI</a:t>
            </a:r>
            <a:r>
              <a:rPr lang="zh-CN" altLang="en-US" sz="1800" dirty="0"/>
              <a:t>，构造多重现实），</a:t>
            </a:r>
            <a:r>
              <a:rPr lang="en-US" altLang="zh-CN" sz="1800" dirty="0"/>
              <a:t>3</a:t>
            </a:r>
            <a:r>
              <a:rPr lang="zh-CN" altLang="en-US" sz="1800" dirty="0"/>
              <a:t>循环关系（有周期性的场景，如日历）</a:t>
            </a:r>
            <a:endParaRPr lang="en-US" altLang="zh-CN" sz="1800" dirty="0"/>
          </a:p>
          <a:p>
            <a:r>
              <a:rPr lang="zh-CN" altLang="en-US" sz="1800" dirty="0"/>
              <a:t>时态模型中使用较多的一种典型</a:t>
            </a:r>
            <a:r>
              <a:rPr lang="en-US" altLang="zh-CN" sz="1800" dirty="0"/>
              <a:t>Time Domain</a:t>
            </a:r>
            <a:r>
              <a:rPr lang="zh-CN" altLang="en-US" sz="1800" dirty="0"/>
              <a:t>是（我们的模型也是用这个）</a:t>
            </a:r>
            <a:endParaRPr lang="en-US" altLang="zh-CN" sz="1800" dirty="0"/>
          </a:p>
          <a:p>
            <a:pPr lvl="1"/>
            <a:r>
              <a:rPr lang="zh-CN" altLang="en-US" sz="1400" dirty="0"/>
              <a:t>以固定长度的时间区间为</a:t>
            </a:r>
            <a:r>
              <a:rPr lang="en-US" altLang="zh-CN" sz="1400" dirty="0"/>
              <a:t>Temporal Individual</a:t>
            </a:r>
            <a:r>
              <a:rPr lang="zh-CN" altLang="en-US" sz="1400" dirty="0"/>
              <a:t>（此固定长度的时间区间也称为</a:t>
            </a:r>
            <a:r>
              <a:rPr lang="en-US" altLang="zh-CN" sz="1400" dirty="0"/>
              <a:t>Chronon</a:t>
            </a:r>
            <a:r>
              <a:rPr lang="zh-CN" altLang="en-US" sz="1400" dirty="0"/>
              <a:t>）</a:t>
            </a:r>
            <a:endParaRPr lang="en-US" altLang="zh-CN" sz="1400" dirty="0"/>
          </a:p>
          <a:p>
            <a:pPr lvl="1">
              <a:lnSpc>
                <a:spcPct val="100000"/>
              </a:lnSpc>
              <a:spcBef>
                <a:spcPts val="0"/>
              </a:spcBef>
            </a:pPr>
            <a:r>
              <a:rPr lang="zh-CN" altLang="en-US" sz="1400" dirty="0"/>
              <a:t>线性</a:t>
            </a:r>
            <a:r>
              <a:rPr lang="en-US" altLang="zh-CN" sz="1400" dirty="0"/>
              <a:t>temporal relation</a:t>
            </a:r>
          </a:p>
        </p:txBody>
      </p:sp>
      <p:sp>
        <p:nvSpPr>
          <p:cNvPr id="4" name="文字方塊 3">
            <a:extLst>
              <a:ext uri="{FF2B5EF4-FFF2-40B4-BE49-F238E27FC236}">
                <a16:creationId xmlns:a16="http://schemas.microsoft.com/office/drawing/2014/main" id="{E305D051-04E5-4F10-BE83-9D1EE320C33C}"/>
              </a:ext>
            </a:extLst>
          </p:cNvPr>
          <p:cNvSpPr txBox="1"/>
          <p:nvPr/>
        </p:nvSpPr>
        <p:spPr>
          <a:xfrm>
            <a:off x="0" y="5647651"/>
            <a:ext cx="914400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1200" dirty="0"/>
              <a:t>Ling </a:t>
            </a:r>
            <a:r>
              <a:rPr lang="en-US" altLang="zh-CN" sz="1200" b="1" dirty="0"/>
              <a:t>Liu</a:t>
            </a:r>
            <a:r>
              <a:rPr lang="en-US" altLang="zh-CN" sz="1200" dirty="0"/>
              <a:t>, M. Tamer </a:t>
            </a:r>
            <a:r>
              <a:rPr lang="en-US" altLang="zh-CN" sz="1200" dirty="0" err="1"/>
              <a:t>Zsu</a:t>
            </a:r>
            <a:r>
              <a:rPr lang="en-US" altLang="zh-CN" sz="1200" dirty="0"/>
              <a:t>: </a:t>
            </a:r>
            <a:r>
              <a:rPr lang="en-US" altLang="zh-CN" sz="1200" u="sng" dirty="0"/>
              <a:t>Encyclopedia of Database Systems</a:t>
            </a:r>
            <a:r>
              <a:rPr lang="en-US" altLang="zh-CN" sz="1200" dirty="0"/>
              <a:t>. 1st edition. Springer Publishing Company, Incorporated. 2009.</a:t>
            </a:r>
          </a:p>
          <a:p>
            <a:r>
              <a:rPr lang="en-US" altLang="zh-CN" sz="1200" b="1" dirty="0" err="1"/>
              <a:t>Montanari</a:t>
            </a:r>
            <a:r>
              <a:rPr lang="en-US" altLang="zh-CN" sz="1200" dirty="0"/>
              <a:t> A., </a:t>
            </a:r>
            <a:r>
              <a:rPr lang="en-US" altLang="zh-CN" sz="1200" dirty="0" err="1"/>
              <a:t>Chomicki</a:t>
            </a:r>
            <a:r>
              <a:rPr lang="en-US" altLang="zh-CN" sz="1200" dirty="0"/>
              <a:t> J. (2009) </a:t>
            </a:r>
            <a:r>
              <a:rPr lang="en-US" altLang="zh-CN" sz="1200" u="sng" dirty="0"/>
              <a:t>Time Domain</a:t>
            </a:r>
            <a:r>
              <a:rPr lang="en-US" altLang="zh-CN" sz="1200" dirty="0"/>
              <a:t>. In: LIU L., ÖZSU M.T. (eds) Encyclopedia of Database Systems. Springer, Boston, MA</a:t>
            </a:r>
          </a:p>
          <a:p>
            <a:r>
              <a:rPr lang="en-US" altLang="zh-CN" sz="1200" dirty="0"/>
              <a:t>[5] </a:t>
            </a:r>
            <a:r>
              <a:rPr lang="en-US" altLang="zh-CN" sz="1200" b="1" dirty="0" err="1"/>
              <a:t>Chomicki</a:t>
            </a:r>
            <a:r>
              <a:rPr lang="en-US" altLang="zh-CN" sz="1200" dirty="0"/>
              <a:t> J. and </a:t>
            </a:r>
            <a:r>
              <a:rPr lang="en-US" altLang="zh-CN" sz="1200" dirty="0" err="1"/>
              <a:t>Toman</a:t>
            </a:r>
            <a:r>
              <a:rPr lang="en-US" altLang="zh-CN" sz="1200" dirty="0"/>
              <a:t> D. </a:t>
            </a:r>
            <a:r>
              <a:rPr lang="en-US" altLang="zh-CN" sz="1200" u="sng" dirty="0"/>
              <a:t>Temporal databases</a:t>
            </a:r>
            <a:r>
              <a:rPr lang="en-US" altLang="zh-CN" sz="1200" dirty="0"/>
              <a:t>. In Chapter 14 of the Handbook of Temporal Reasoning in Artificial Intelligence, M. Fisher, D. </a:t>
            </a:r>
            <a:r>
              <a:rPr lang="en-US" altLang="zh-CN" sz="1200" dirty="0" err="1"/>
              <a:t>Gabbay</a:t>
            </a:r>
            <a:r>
              <a:rPr lang="en-US" altLang="zh-CN" sz="1200" dirty="0"/>
              <a:t>, L. Vila (eds.). Elsevier B.V., Amsterdam, The Netherlands, 2005, pp. 429–467.</a:t>
            </a:r>
          </a:p>
          <a:p>
            <a:r>
              <a:rPr lang="en-US" altLang="zh-CN" sz="1200" dirty="0"/>
              <a:t>[7] </a:t>
            </a:r>
            <a:r>
              <a:rPr lang="en-US" altLang="zh-CN" sz="1200" b="1" dirty="0" err="1"/>
              <a:t>Goranko</a:t>
            </a:r>
            <a:r>
              <a:rPr lang="en-US" altLang="zh-CN" sz="1200" dirty="0"/>
              <a:t> V., </a:t>
            </a:r>
            <a:r>
              <a:rPr lang="en-US" altLang="zh-CN" sz="1200" dirty="0" err="1"/>
              <a:t>Montanari</a:t>
            </a:r>
            <a:r>
              <a:rPr lang="en-US" altLang="zh-CN" sz="1200" dirty="0"/>
              <a:t> A., and </a:t>
            </a:r>
            <a:r>
              <a:rPr lang="en-US" altLang="zh-CN" sz="1200" dirty="0" err="1"/>
              <a:t>Sciavicco</a:t>
            </a:r>
            <a:r>
              <a:rPr lang="en-US" altLang="zh-CN" sz="1200" dirty="0"/>
              <a:t> G. </a:t>
            </a:r>
            <a:r>
              <a:rPr lang="en-US" altLang="zh-CN" sz="1200" u="sng" dirty="0"/>
              <a:t>A road map of interval temporal logics and duration calculi</a:t>
            </a:r>
            <a:r>
              <a:rPr lang="en-US" altLang="zh-CN" sz="1200" dirty="0"/>
              <a:t>. J. Appl. Non-Class. Logics, 2004.</a:t>
            </a:r>
          </a:p>
          <a:p>
            <a:r>
              <a:rPr lang="en-US" altLang="zh-CN" sz="1200" b="1" dirty="0"/>
              <a:t>Allen</a:t>
            </a:r>
            <a:r>
              <a:rPr lang="en-US" altLang="zh-CN" sz="1200" dirty="0"/>
              <a:t>, J.F.: Maintaining knowledge about temporal intervals. </a:t>
            </a:r>
            <a:r>
              <a:rPr lang="en-US" altLang="zh-CN" sz="1200" dirty="0" err="1"/>
              <a:t>Commun</a:t>
            </a:r>
            <a:r>
              <a:rPr lang="en-US" altLang="zh-CN" sz="1200" dirty="0"/>
              <a:t>. ACM 26(11), 832–843 (1983)</a:t>
            </a: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7" name="箭號: ＞形 6">
            <a:extLst>
              <a:ext uri="{FF2B5EF4-FFF2-40B4-BE49-F238E27FC236}">
                <a16:creationId xmlns:a16="http://schemas.microsoft.com/office/drawing/2014/main" id="{5385D69D-50E6-4386-9CBC-53ADBE3555CD}"/>
              </a:ext>
            </a:extLst>
          </p:cNvPr>
          <p:cNvSpPr/>
          <p:nvPr/>
        </p:nvSpPr>
        <p:spPr>
          <a:xfrm>
            <a:off x="1443790" y="0"/>
            <a:ext cx="1443789"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基本概念</a:t>
            </a:r>
          </a:p>
        </p:txBody>
      </p:sp>
      <p:sp>
        <p:nvSpPr>
          <p:cNvPr id="8" name="灯片编号占位符 7">
            <a:extLst>
              <a:ext uri="{FF2B5EF4-FFF2-40B4-BE49-F238E27FC236}">
                <a16:creationId xmlns:a16="http://schemas.microsoft.com/office/drawing/2014/main" id="{3F14B323-5474-4213-93CE-68F2BCFCDF7F}"/>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56</a:t>
            </a:fld>
            <a:endParaRPr lang="zh-CN" altLang="en-US"/>
          </a:p>
        </p:txBody>
      </p:sp>
    </p:spTree>
    <p:extLst>
      <p:ext uri="{BB962C8B-B14F-4D97-AF65-F5344CB8AC3E}">
        <p14:creationId xmlns:p14="http://schemas.microsoft.com/office/powerpoint/2010/main" val="34581592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0" y="365127"/>
            <a:ext cx="7886700" cy="688963"/>
          </a:xfrm>
        </p:spPr>
        <p:txBody>
          <a:bodyPr>
            <a:normAutofit/>
          </a:bodyPr>
          <a:lstStyle/>
          <a:p>
            <a:r>
              <a:rPr lang="en-US" altLang="zh-CN" dirty="0"/>
              <a:t>Time Dimension</a:t>
            </a:r>
            <a:r>
              <a:rPr lang="en-US" altLang="zh-CN" dirty="0">
                <a:solidFill>
                  <a:prstClr val="black"/>
                </a:solidFill>
              </a:rPr>
              <a:t> [</a:t>
            </a:r>
            <a:r>
              <a:rPr lang="en-US" altLang="zh-CN" dirty="0" err="1">
                <a:solidFill>
                  <a:prstClr val="black"/>
                </a:solidFill>
              </a:rPr>
              <a:t>Böhlen</a:t>
            </a:r>
            <a:r>
              <a:rPr lang="en-US" altLang="zh-CN" dirty="0">
                <a:solidFill>
                  <a:prstClr val="black"/>
                </a:solidFill>
              </a:rPr>
              <a:t>, 18]</a:t>
            </a:r>
            <a:endParaRPr lang="zh-CN" altLang="en-US" dirty="0"/>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0" y="1887840"/>
            <a:ext cx="9144000" cy="1725515"/>
          </a:xfrm>
        </p:spPr>
        <p:txBody>
          <a:bodyPr>
            <a:normAutofit fontScale="77500" lnSpcReduction="20000"/>
          </a:bodyPr>
          <a:lstStyle/>
          <a:p>
            <a:r>
              <a:rPr lang="en-US" altLang="zh-CN" dirty="0"/>
              <a:t>Time Dimension</a:t>
            </a:r>
            <a:r>
              <a:rPr lang="zh-CN" altLang="en-US" dirty="0"/>
              <a:t>反映了模型所关心的是数据中的哪种时间。</a:t>
            </a:r>
            <a:endParaRPr lang="en-US" altLang="zh-CN" dirty="0"/>
          </a:p>
          <a:p>
            <a:r>
              <a:rPr lang="zh-CN" altLang="en-US" dirty="0"/>
              <a:t>两种典型的</a:t>
            </a:r>
            <a:r>
              <a:rPr lang="en-US" altLang="zh-CN" dirty="0"/>
              <a:t>Time Dimension[Jensen,09]</a:t>
            </a:r>
          </a:p>
          <a:p>
            <a:pPr lvl="1"/>
            <a:r>
              <a:rPr lang="en-US" altLang="zh-CN" dirty="0"/>
              <a:t>Valid Time</a:t>
            </a:r>
            <a:r>
              <a:rPr lang="zh-CN" altLang="en-US" dirty="0"/>
              <a:t>、</a:t>
            </a:r>
            <a:r>
              <a:rPr lang="en-US" altLang="zh-CN" dirty="0"/>
              <a:t>Transaction Time </a:t>
            </a:r>
          </a:p>
          <a:p>
            <a:r>
              <a:rPr lang="zh-CN" altLang="en-US" dirty="0"/>
              <a:t>模型中可以有多种</a:t>
            </a:r>
            <a:r>
              <a:rPr lang="en-US" altLang="zh-CN" dirty="0"/>
              <a:t>Time Dimension</a:t>
            </a:r>
          </a:p>
          <a:p>
            <a:r>
              <a:rPr lang="zh-CN" altLang="en-US" dirty="0"/>
              <a:t>我们的模型是一个支持</a:t>
            </a:r>
            <a:r>
              <a:rPr lang="en-US" altLang="zh-CN" dirty="0"/>
              <a:t>valid time</a:t>
            </a:r>
            <a:r>
              <a:rPr lang="zh-CN" altLang="en-US" dirty="0"/>
              <a:t>的模型</a:t>
            </a:r>
            <a:endParaRPr lang="en-US" altLang="zh-CN" dirty="0"/>
          </a:p>
        </p:txBody>
      </p:sp>
      <p:sp>
        <p:nvSpPr>
          <p:cNvPr id="4" name="文字方塊 3">
            <a:extLst>
              <a:ext uri="{FF2B5EF4-FFF2-40B4-BE49-F238E27FC236}">
                <a16:creationId xmlns:a16="http://schemas.microsoft.com/office/drawing/2014/main" id="{E305D051-04E5-4F10-BE83-9D1EE320C33C}"/>
              </a:ext>
            </a:extLst>
          </p:cNvPr>
          <p:cNvSpPr txBox="1"/>
          <p:nvPr/>
        </p:nvSpPr>
        <p:spPr>
          <a:xfrm>
            <a:off x="0" y="6027003"/>
            <a:ext cx="9144000"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1200" dirty="0"/>
              <a:t>Michael H. </a:t>
            </a:r>
            <a:r>
              <a:rPr lang="en-US" altLang="zh-CN" sz="1200" b="1" dirty="0" err="1"/>
              <a:t>Böhlen</a:t>
            </a:r>
            <a:r>
              <a:rPr lang="en-US" altLang="zh-CN" sz="1200" dirty="0"/>
              <a:t>, Anton </a:t>
            </a:r>
            <a:r>
              <a:rPr lang="en-US" altLang="zh-CN" sz="1200" dirty="0" err="1"/>
              <a:t>Dignös</a:t>
            </a:r>
            <a:r>
              <a:rPr lang="en-US" altLang="zh-CN" sz="1200" dirty="0"/>
              <a:t>, Johann </a:t>
            </a:r>
            <a:r>
              <a:rPr lang="en-US" altLang="zh-CN" sz="1200" dirty="0" err="1"/>
              <a:t>Gamper</a:t>
            </a:r>
            <a:r>
              <a:rPr lang="en-US" altLang="zh-CN" sz="1200" dirty="0"/>
              <a:t>, Christian S. Jensen: </a:t>
            </a:r>
            <a:r>
              <a:rPr lang="en-US" altLang="zh-CN" sz="1200" u="sng" dirty="0"/>
              <a:t>Temporal Data Management – An Overview</a:t>
            </a:r>
            <a:r>
              <a:rPr lang="en-US" altLang="zh-CN" sz="1200" dirty="0"/>
              <a:t>. </a:t>
            </a:r>
            <a:r>
              <a:rPr lang="en-US" altLang="zh-CN" sz="1200" i="1" dirty="0"/>
              <a:t>In</a:t>
            </a:r>
            <a:r>
              <a:rPr lang="en-US" altLang="zh-CN" sz="1200" dirty="0"/>
              <a:t> Business Intelligence and Big Data Pp. 51–83. Cham: Springer International Publishing. 2018.</a:t>
            </a:r>
          </a:p>
          <a:p>
            <a:r>
              <a:rPr lang="en-US" altLang="zh-CN" sz="1200" b="1" dirty="0"/>
              <a:t>Jensen</a:t>
            </a:r>
            <a:r>
              <a:rPr lang="en-US" altLang="zh-CN" sz="1200" dirty="0"/>
              <a:t> C.S., Snodgrass R.T. (2009) </a:t>
            </a:r>
            <a:r>
              <a:rPr lang="en-US" altLang="zh-CN" sz="1200" u="sng" dirty="0"/>
              <a:t>Transaction Time</a:t>
            </a:r>
            <a:r>
              <a:rPr lang="en-US" altLang="zh-CN" sz="1200" dirty="0"/>
              <a:t>. In: LIU L., ÖZSU M.T. (eds) Encyclopedia of Database Systems. Springer, Boston, MA</a:t>
            </a:r>
          </a:p>
          <a:p>
            <a:r>
              <a:rPr lang="en-US" altLang="zh-CN" sz="1200" b="1" dirty="0"/>
              <a:t>Jensen</a:t>
            </a:r>
            <a:r>
              <a:rPr lang="en-US" altLang="zh-CN" sz="1200" dirty="0"/>
              <a:t> C.S., Snodgrass R.T. (2009) </a:t>
            </a:r>
            <a:r>
              <a:rPr lang="en-US" altLang="zh-CN" sz="1200" u="sng" dirty="0"/>
              <a:t>Valid Time</a:t>
            </a:r>
            <a:r>
              <a:rPr lang="en-US" altLang="zh-CN" sz="1200" dirty="0"/>
              <a:t>. In: LIU L., ÖZSU M.T. (eds) Encyclopedia of Database Systems. Springer, Boston, MA</a:t>
            </a: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7" name="箭號: ＞形 6">
            <a:extLst>
              <a:ext uri="{FF2B5EF4-FFF2-40B4-BE49-F238E27FC236}">
                <a16:creationId xmlns:a16="http://schemas.microsoft.com/office/drawing/2014/main" id="{5385D69D-50E6-4386-9CBC-53ADBE3555CD}"/>
              </a:ext>
            </a:extLst>
          </p:cNvPr>
          <p:cNvSpPr/>
          <p:nvPr/>
        </p:nvSpPr>
        <p:spPr>
          <a:xfrm>
            <a:off x="1443790" y="0"/>
            <a:ext cx="1443789"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基本概念</a:t>
            </a:r>
          </a:p>
        </p:txBody>
      </p:sp>
      <p:sp>
        <p:nvSpPr>
          <p:cNvPr id="8" name="灯片编号占位符 7">
            <a:extLst>
              <a:ext uri="{FF2B5EF4-FFF2-40B4-BE49-F238E27FC236}">
                <a16:creationId xmlns:a16="http://schemas.microsoft.com/office/drawing/2014/main" id="{06183C98-4FA6-433D-B6F6-9C1F69AF1528}"/>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57</a:t>
            </a:fld>
            <a:endParaRPr lang="zh-CN" altLang="en-US"/>
          </a:p>
        </p:txBody>
      </p:sp>
    </p:spTree>
    <p:extLst>
      <p:ext uri="{BB962C8B-B14F-4D97-AF65-F5344CB8AC3E}">
        <p14:creationId xmlns:p14="http://schemas.microsoft.com/office/powerpoint/2010/main" val="35276719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0" y="365127"/>
            <a:ext cx="7886700" cy="688963"/>
          </a:xfrm>
        </p:spPr>
        <p:txBody>
          <a:bodyPr>
            <a:normAutofit/>
          </a:bodyPr>
          <a:lstStyle/>
          <a:p>
            <a:r>
              <a:rPr lang="en-US" altLang="zh-CN" dirty="0"/>
              <a:t>Timestamp Type</a:t>
            </a:r>
            <a:r>
              <a:rPr lang="en-US" altLang="zh-CN" dirty="0">
                <a:solidFill>
                  <a:prstClr val="black"/>
                </a:solidFill>
              </a:rPr>
              <a:t> [</a:t>
            </a:r>
            <a:r>
              <a:rPr lang="en-US" altLang="zh-CN" dirty="0" err="1">
                <a:solidFill>
                  <a:prstClr val="black"/>
                </a:solidFill>
              </a:rPr>
              <a:t>Böhlen</a:t>
            </a:r>
            <a:r>
              <a:rPr lang="en-US" altLang="zh-CN" dirty="0">
                <a:solidFill>
                  <a:prstClr val="black"/>
                </a:solidFill>
              </a:rPr>
              <a:t>, 18]</a:t>
            </a:r>
            <a:endParaRPr lang="zh-CN" altLang="en-US" dirty="0"/>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0" y="1354823"/>
            <a:ext cx="9144000" cy="3235090"/>
          </a:xfrm>
        </p:spPr>
        <p:txBody>
          <a:bodyPr>
            <a:normAutofit/>
          </a:bodyPr>
          <a:lstStyle/>
          <a:p>
            <a:r>
              <a:rPr lang="zh-CN" altLang="en-US" dirty="0"/>
              <a:t>模型中时间表达的形式（点、区间、集合）</a:t>
            </a:r>
            <a:endParaRPr lang="en-US" altLang="zh-CN" dirty="0"/>
          </a:p>
          <a:p>
            <a:r>
              <a:rPr lang="zh-CN" altLang="en-US" dirty="0"/>
              <a:t>常见的</a:t>
            </a:r>
            <a:r>
              <a:rPr lang="en-US" altLang="zh-CN" dirty="0"/>
              <a:t>Timestamp</a:t>
            </a:r>
          </a:p>
          <a:p>
            <a:pPr lvl="1"/>
            <a:r>
              <a:rPr lang="en-US" altLang="zh-CN" dirty="0"/>
              <a:t>Time instant / time point / moment</a:t>
            </a:r>
          </a:p>
          <a:p>
            <a:pPr lvl="1"/>
            <a:r>
              <a:rPr lang="en-US" altLang="zh-CN" dirty="0"/>
              <a:t>Time interval / time period</a:t>
            </a:r>
            <a:r>
              <a:rPr lang="zh-CN" altLang="en-US" dirty="0"/>
              <a:t>可以有各种开闭</a:t>
            </a:r>
            <a:endParaRPr lang="en-US" altLang="zh-CN" dirty="0"/>
          </a:p>
          <a:p>
            <a:pPr lvl="1"/>
            <a:r>
              <a:rPr lang="en-US" altLang="zh-CN" dirty="0"/>
              <a:t>Chronon</a:t>
            </a:r>
          </a:p>
          <a:p>
            <a:pPr lvl="1"/>
            <a:r>
              <a:rPr lang="en-US" altLang="zh-CN" dirty="0"/>
              <a:t>Temporal element</a:t>
            </a:r>
          </a:p>
          <a:p>
            <a:pPr lvl="2"/>
            <a:r>
              <a:rPr lang="zh-CN" altLang="en-US" dirty="0"/>
              <a:t>如</a:t>
            </a:r>
            <a:r>
              <a:rPr lang="en-US" altLang="zh-CN" dirty="0"/>
              <a:t>[2010-2015, 2018-2019]</a:t>
            </a:r>
          </a:p>
        </p:txBody>
      </p:sp>
      <p:sp>
        <p:nvSpPr>
          <p:cNvPr id="4" name="文字方塊 3">
            <a:extLst>
              <a:ext uri="{FF2B5EF4-FFF2-40B4-BE49-F238E27FC236}">
                <a16:creationId xmlns:a16="http://schemas.microsoft.com/office/drawing/2014/main" id="{E305D051-04E5-4F10-BE83-9D1EE320C33C}"/>
              </a:ext>
            </a:extLst>
          </p:cNvPr>
          <p:cNvSpPr txBox="1"/>
          <p:nvPr/>
        </p:nvSpPr>
        <p:spPr>
          <a:xfrm>
            <a:off x="0" y="6396335"/>
            <a:ext cx="9144000"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1200" dirty="0"/>
              <a:t>Michael H. </a:t>
            </a:r>
            <a:r>
              <a:rPr lang="en-US" altLang="zh-CN" sz="1200" b="1" dirty="0" err="1"/>
              <a:t>Böhlen</a:t>
            </a:r>
            <a:r>
              <a:rPr lang="en-US" altLang="zh-CN" sz="1200" dirty="0"/>
              <a:t>, Anton </a:t>
            </a:r>
            <a:r>
              <a:rPr lang="en-US" altLang="zh-CN" sz="1200" dirty="0" err="1"/>
              <a:t>Dignös</a:t>
            </a:r>
            <a:r>
              <a:rPr lang="en-US" altLang="zh-CN" sz="1200" dirty="0"/>
              <a:t>, Johann </a:t>
            </a:r>
            <a:r>
              <a:rPr lang="en-US" altLang="zh-CN" sz="1200" dirty="0" err="1"/>
              <a:t>Gamper</a:t>
            </a:r>
            <a:r>
              <a:rPr lang="en-US" altLang="zh-CN" sz="1200" dirty="0"/>
              <a:t>, Christian S. Jensen: </a:t>
            </a:r>
            <a:r>
              <a:rPr lang="en-US" altLang="zh-CN" sz="1200" u="sng" dirty="0"/>
              <a:t>Temporal Data Management – An Overview</a:t>
            </a:r>
            <a:r>
              <a:rPr lang="en-US" altLang="zh-CN" sz="1200" dirty="0"/>
              <a:t>. </a:t>
            </a:r>
            <a:r>
              <a:rPr lang="en-US" altLang="zh-CN" sz="1200" i="1" dirty="0"/>
              <a:t>In</a:t>
            </a:r>
            <a:r>
              <a:rPr lang="en-US" altLang="zh-CN" sz="1200" dirty="0"/>
              <a:t> Business Intelligence and Big Data Pp. 51–83. Cham: Springer International Publishing. 2018.</a:t>
            </a: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7" name="箭號: ＞形 6">
            <a:extLst>
              <a:ext uri="{FF2B5EF4-FFF2-40B4-BE49-F238E27FC236}">
                <a16:creationId xmlns:a16="http://schemas.microsoft.com/office/drawing/2014/main" id="{5385D69D-50E6-4386-9CBC-53ADBE3555CD}"/>
              </a:ext>
            </a:extLst>
          </p:cNvPr>
          <p:cNvSpPr/>
          <p:nvPr/>
        </p:nvSpPr>
        <p:spPr>
          <a:xfrm>
            <a:off x="1443790" y="0"/>
            <a:ext cx="1443789"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基本概念</a:t>
            </a:r>
          </a:p>
        </p:txBody>
      </p:sp>
      <p:sp>
        <p:nvSpPr>
          <p:cNvPr id="8" name="灯片编号占位符 7">
            <a:extLst>
              <a:ext uri="{FF2B5EF4-FFF2-40B4-BE49-F238E27FC236}">
                <a16:creationId xmlns:a16="http://schemas.microsoft.com/office/drawing/2014/main" id="{8923F8FA-CC1D-42EF-9D84-9C8000BA81E4}"/>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58</a:t>
            </a:fld>
            <a:endParaRPr lang="zh-CN" altLang="en-US"/>
          </a:p>
        </p:txBody>
      </p:sp>
    </p:spTree>
    <p:extLst>
      <p:ext uri="{BB962C8B-B14F-4D97-AF65-F5344CB8AC3E}">
        <p14:creationId xmlns:p14="http://schemas.microsoft.com/office/powerpoint/2010/main" val="16110804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F67272-ACC8-4A18-BBB9-340FF4C06219}"/>
              </a:ext>
            </a:extLst>
          </p:cNvPr>
          <p:cNvSpPr>
            <a:spLocks noGrp="1"/>
          </p:cNvSpPr>
          <p:nvPr>
            <p:ph type="title"/>
          </p:nvPr>
        </p:nvSpPr>
        <p:spPr>
          <a:xfrm>
            <a:off x="200525" y="365127"/>
            <a:ext cx="8314825" cy="637506"/>
          </a:xfrm>
        </p:spPr>
        <p:txBody>
          <a:bodyPr>
            <a:normAutofit fontScale="90000"/>
          </a:bodyPr>
          <a:lstStyle/>
          <a:p>
            <a:r>
              <a:rPr lang="zh-CN" altLang="en-US" dirty="0"/>
              <a:t>时态关系模型</a:t>
            </a:r>
          </a:p>
        </p:txBody>
      </p:sp>
      <p:sp>
        <p:nvSpPr>
          <p:cNvPr id="3" name="內容版面配置區 2">
            <a:extLst>
              <a:ext uri="{FF2B5EF4-FFF2-40B4-BE49-F238E27FC236}">
                <a16:creationId xmlns:a16="http://schemas.microsoft.com/office/drawing/2014/main" id="{D252E9B1-C1C9-48D8-AEF8-82AC2FB6B34B}"/>
              </a:ext>
            </a:extLst>
          </p:cNvPr>
          <p:cNvSpPr>
            <a:spLocks noGrp="1"/>
          </p:cNvSpPr>
          <p:nvPr>
            <p:ph idx="1"/>
          </p:nvPr>
        </p:nvSpPr>
        <p:spPr>
          <a:xfrm>
            <a:off x="120317" y="1073469"/>
            <a:ext cx="8823158" cy="3914592"/>
          </a:xfrm>
        </p:spPr>
        <p:txBody>
          <a:bodyPr>
            <a:normAutofit fontScale="77500" lnSpcReduction="20000"/>
          </a:bodyPr>
          <a:lstStyle/>
          <a:p>
            <a:pPr>
              <a:lnSpc>
                <a:spcPct val="120000"/>
              </a:lnSpc>
            </a:pPr>
            <a:r>
              <a:rPr lang="zh-CN" altLang="en-US" dirty="0"/>
              <a:t>模型主要是按照</a:t>
            </a:r>
            <a:r>
              <a:rPr lang="en-US" altLang="zh-CN" dirty="0"/>
              <a:t>timestamp</a:t>
            </a:r>
            <a:r>
              <a:rPr lang="zh-CN" altLang="en-US" dirty="0"/>
              <a:t>的类型及与数据项的结合方式（</a:t>
            </a:r>
            <a:r>
              <a:rPr lang="en-US" altLang="zh-CN" dirty="0"/>
              <a:t> Timestamping </a:t>
            </a:r>
            <a:r>
              <a:rPr lang="zh-CN" altLang="en-US" dirty="0"/>
              <a:t>）来区分的。</a:t>
            </a:r>
            <a:endParaRPr lang="en-US" altLang="zh-CN" dirty="0"/>
          </a:p>
          <a:p>
            <a:pPr lvl="1">
              <a:lnSpc>
                <a:spcPct val="120000"/>
              </a:lnSpc>
            </a:pPr>
            <a:r>
              <a:rPr lang="en-US" altLang="zh-CN" dirty="0"/>
              <a:t>Timestamping denotes the association of a </a:t>
            </a:r>
            <a:r>
              <a:rPr lang="en-US" altLang="zh-CN" dirty="0">
                <a:solidFill>
                  <a:schemeClr val="accent5"/>
                </a:solidFill>
              </a:rPr>
              <a:t>data element</a:t>
            </a:r>
            <a:r>
              <a:rPr lang="en-US" altLang="zh-CN" dirty="0"/>
              <a:t> in a relation with a time value. </a:t>
            </a:r>
          </a:p>
          <a:p>
            <a:pPr>
              <a:lnSpc>
                <a:spcPct val="120000"/>
              </a:lnSpc>
            </a:pPr>
            <a:r>
              <a:rPr lang="zh-CN" altLang="en-US" dirty="0"/>
              <a:t>我们这里介绍几类典型的时态关系模型 </a:t>
            </a:r>
            <a:endParaRPr lang="en-US" altLang="zh-CN" dirty="0"/>
          </a:p>
          <a:p>
            <a:pPr lvl="1">
              <a:lnSpc>
                <a:spcPct val="120000"/>
              </a:lnSpc>
            </a:pPr>
            <a:r>
              <a:rPr lang="en-US" altLang="zh-CN" dirty="0"/>
              <a:t>tuple timestamping + time points</a:t>
            </a:r>
            <a:r>
              <a:rPr lang="zh-CN" altLang="en-US" dirty="0"/>
              <a:t>（最简单）</a:t>
            </a:r>
            <a:endParaRPr lang="en-US" altLang="zh-CN" dirty="0"/>
          </a:p>
          <a:p>
            <a:pPr lvl="1">
              <a:lnSpc>
                <a:spcPct val="120000"/>
              </a:lnSpc>
            </a:pPr>
            <a:r>
              <a:rPr lang="en-US" altLang="zh-CN" b="1" dirty="0">
                <a:solidFill>
                  <a:srgbClr val="FF0000"/>
                </a:solidFill>
              </a:rPr>
              <a:t>tuple timestamping + time intervals</a:t>
            </a:r>
            <a:r>
              <a:rPr lang="zh-CN" altLang="en-US" b="1" dirty="0">
                <a:solidFill>
                  <a:srgbClr val="FF0000"/>
                </a:solidFill>
              </a:rPr>
              <a:t>（最常用）</a:t>
            </a:r>
            <a:endParaRPr lang="en-US" altLang="zh-CN" b="1" dirty="0">
              <a:solidFill>
                <a:srgbClr val="FF0000"/>
              </a:solidFill>
            </a:endParaRPr>
          </a:p>
          <a:p>
            <a:pPr lvl="1">
              <a:lnSpc>
                <a:spcPct val="120000"/>
              </a:lnSpc>
            </a:pPr>
            <a:r>
              <a:rPr lang="en-US" altLang="zh-CN" dirty="0"/>
              <a:t>tuple timestamping + temporal elements</a:t>
            </a:r>
            <a:r>
              <a:rPr lang="zh-CN" altLang="en-US" dirty="0"/>
              <a:t>（很少有人用）</a:t>
            </a:r>
            <a:endParaRPr lang="en-US" altLang="zh-CN" dirty="0"/>
          </a:p>
          <a:p>
            <a:pPr lvl="1">
              <a:lnSpc>
                <a:spcPct val="120000"/>
              </a:lnSpc>
            </a:pPr>
            <a:r>
              <a:rPr lang="en-US" altLang="zh-CN" dirty="0"/>
              <a:t>attribute timestamping</a:t>
            </a:r>
            <a:r>
              <a:rPr lang="zh-CN" altLang="en-US" dirty="0"/>
              <a:t>（几乎没人用）</a:t>
            </a:r>
            <a:endParaRPr lang="en-US" altLang="zh-CN" dirty="0"/>
          </a:p>
          <a:p>
            <a:pPr>
              <a:lnSpc>
                <a:spcPct val="120000"/>
              </a:lnSpc>
            </a:pPr>
            <a:r>
              <a:rPr lang="zh-CN" altLang="en-US" dirty="0"/>
              <a:t>一个租车的例子（来说明这几种模型的不同点）</a:t>
            </a:r>
            <a:endParaRPr lang="en-US" altLang="zh-CN" dirty="0"/>
          </a:p>
        </p:txBody>
      </p:sp>
      <p:sp>
        <p:nvSpPr>
          <p:cNvPr id="4" name="箭號: 五邊形 3">
            <a:extLst>
              <a:ext uri="{FF2B5EF4-FFF2-40B4-BE49-F238E27FC236}">
                <a16:creationId xmlns:a16="http://schemas.microsoft.com/office/drawing/2014/main" id="{2B5F42EF-D24D-4057-8F28-DA0F52C04EF0}"/>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5" name="箭號: ＞形 4">
            <a:extLst>
              <a:ext uri="{FF2B5EF4-FFF2-40B4-BE49-F238E27FC236}">
                <a16:creationId xmlns:a16="http://schemas.microsoft.com/office/drawing/2014/main" id="{2E76FA0D-517C-419F-BD93-3B7EBBF09779}"/>
              </a:ext>
            </a:extLst>
          </p:cNvPr>
          <p:cNvSpPr/>
          <p:nvPr/>
        </p:nvSpPr>
        <p:spPr>
          <a:xfrm>
            <a:off x="1443790" y="0"/>
            <a:ext cx="1860884"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时态关系模型</a:t>
            </a:r>
          </a:p>
        </p:txBody>
      </p:sp>
      <p:sp>
        <p:nvSpPr>
          <p:cNvPr id="10" name="文字方塊 9">
            <a:extLst>
              <a:ext uri="{FF2B5EF4-FFF2-40B4-BE49-F238E27FC236}">
                <a16:creationId xmlns:a16="http://schemas.microsoft.com/office/drawing/2014/main" id="{ABC5A716-B678-4617-BA01-27A4D79F5899}"/>
              </a:ext>
            </a:extLst>
          </p:cNvPr>
          <p:cNvSpPr txBox="1"/>
          <p:nvPr/>
        </p:nvSpPr>
        <p:spPr>
          <a:xfrm>
            <a:off x="0" y="6581001"/>
            <a:ext cx="8940909" cy="276999"/>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CN" sz="1200" b="1" dirty="0"/>
              <a:t>Jensen</a:t>
            </a:r>
            <a:r>
              <a:rPr lang="en-US" altLang="zh-CN" sz="1200" dirty="0"/>
              <a:t> C.S., Snodgrass R.T. (2009) </a:t>
            </a:r>
            <a:r>
              <a:rPr lang="en-US" altLang="zh-CN" sz="1200" u="sng" dirty="0"/>
              <a:t>Temporal Data Models</a:t>
            </a:r>
            <a:r>
              <a:rPr lang="en-US" altLang="zh-CN" sz="1200" dirty="0"/>
              <a:t>. In: LIU L., ÖZSU M.T. (eds) Encyclopedia of Database Systems. Springer, Boston, MA</a:t>
            </a:r>
          </a:p>
        </p:txBody>
      </p:sp>
      <p:pic>
        <p:nvPicPr>
          <p:cNvPr id="7" name="圖片 6">
            <a:extLst>
              <a:ext uri="{FF2B5EF4-FFF2-40B4-BE49-F238E27FC236}">
                <a16:creationId xmlns:a16="http://schemas.microsoft.com/office/drawing/2014/main" id="{B52F5E90-0C12-45AF-B7F4-F5394E04541D}"/>
              </a:ext>
            </a:extLst>
          </p:cNvPr>
          <p:cNvPicPr>
            <a:picLocks noChangeAspect="1"/>
          </p:cNvPicPr>
          <p:nvPr/>
        </p:nvPicPr>
        <p:blipFill>
          <a:blip r:embed="rId3"/>
          <a:stretch>
            <a:fillRect/>
          </a:stretch>
        </p:blipFill>
        <p:spPr>
          <a:xfrm>
            <a:off x="120317" y="4877591"/>
            <a:ext cx="8901989" cy="1526055"/>
          </a:xfrm>
          <a:prstGeom prst="rect">
            <a:avLst/>
          </a:prstGeom>
          <a:ln>
            <a:noFill/>
          </a:ln>
          <a:effectLst>
            <a:outerShdw blurRad="190500" algn="tl" rotWithShape="0">
              <a:srgbClr val="000000">
                <a:alpha val="70000"/>
              </a:srgbClr>
            </a:outerShdw>
          </a:effectLst>
        </p:spPr>
      </p:pic>
      <p:sp>
        <p:nvSpPr>
          <p:cNvPr id="8" name="灯片编号占位符 7">
            <a:extLst>
              <a:ext uri="{FF2B5EF4-FFF2-40B4-BE49-F238E27FC236}">
                <a16:creationId xmlns:a16="http://schemas.microsoft.com/office/drawing/2014/main" id="{F60E03DD-FB3D-4E46-891C-C37E1103B43E}"/>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59</a:t>
            </a:fld>
            <a:endParaRPr lang="zh-CN" altLang="en-US"/>
          </a:p>
        </p:txBody>
      </p:sp>
    </p:spTree>
    <p:extLst>
      <p:ext uri="{BB962C8B-B14F-4D97-AF65-F5344CB8AC3E}">
        <p14:creationId xmlns:p14="http://schemas.microsoft.com/office/powerpoint/2010/main" val="1920221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BFD471-3347-4D3B-9EC3-ECEE255B9C07}"/>
              </a:ext>
            </a:extLst>
          </p:cNvPr>
          <p:cNvSpPr>
            <a:spLocks noGrp="1"/>
          </p:cNvSpPr>
          <p:nvPr>
            <p:ph type="title"/>
          </p:nvPr>
        </p:nvSpPr>
        <p:spPr>
          <a:xfrm>
            <a:off x="628650" y="365127"/>
            <a:ext cx="7886700" cy="1016634"/>
          </a:xfrm>
        </p:spPr>
        <p:txBody>
          <a:bodyPr>
            <a:normAutofit/>
          </a:bodyPr>
          <a:lstStyle/>
          <a:p>
            <a:r>
              <a:rPr lang="en-US" altLang="zh-CN" dirty="0"/>
              <a:t>Content</a:t>
            </a:r>
            <a:endParaRPr lang="zh-CN" altLang="en-US" dirty="0"/>
          </a:p>
        </p:txBody>
      </p:sp>
      <p:sp>
        <p:nvSpPr>
          <p:cNvPr id="11" name="内容占位符 10">
            <a:extLst>
              <a:ext uri="{FF2B5EF4-FFF2-40B4-BE49-F238E27FC236}">
                <a16:creationId xmlns:a16="http://schemas.microsoft.com/office/drawing/2014/main" id="{1111E43C-0290-4743-B213-68C3C2EFDCB3}"/>
              </a:ext>
            </a:extLst>
          </p:cNvPr>
          <p:cNvSpPr>
            <a:spLocks noGrp="1"/>
          </p:cNvSpPr>
          <p:nvPr>
            <p:ph idx="1"/>
          </p:nvPr>
        </p:nvSpPr>
        <p:spPr>
          <a:xfrm>
            <a:off x="628650" y="1381761"/>
            <a:ext cx="7886700" cy="4795202"/>
          </a:xfrm>
        </p:spPr>
        <p:txBody>
          <a:bodyPr>
            <a:normAutofit/>
          </a:bodyPr>
          <a:lstStyle/>
          <a:p>
            <a:r>
              <a:rPr lang="en-US" altLang="zh-CN" b="1" dirty="0"/>
              <a:t>Introduction</a:t>
            </a:r>
          </a:p>
          <a:p>
            <a:pPr lvl="1"/>
            <a:r>
              <a:rPr lang="zh-CN" altLang="en-US" dirty="0"/>
              <a:t>基本背景介绍</a:t>
            </a:r>
            <a:endParaRPr lang="en-US" altLang="zh-CN" dirty="0"/>
          </a:p>
          <a:p>
            <a:pPr lvl="1"/>
            <a:r>
              <a:rPr lang="zh-CN" altLang="en-US" b="1" dirty="0">
                <a:solidFill>
                  <a:srgbClr val="FF0000"/>
                </a:solidFill>
              </a:rPr>
              <a:t>需求分析：交通数据管理场景</a:t>
            </a:r>
            <a:endParaRPr lang="en-US" altLang="zh-CN" b="1" dirty="0">
              <a:solidFill>
                <a:srgbClr val="FF0000"/>
              </a:solidFill>
            </a:endParaRPr>
          </a:p>
          <a:p>
            <a:pPr lvl="1"/>
            <a:r>
              <a:rPr lang="zh-CN" altLang="en-US" dirty="0">
                <a:solidFill>
                  <a:schemeClr val="bg1">
                    <a:lumMod val="85000"/>
                  </a:schemeClr>
                </a:solidFill>
              </a:rPr>
              <a:t>现有模型（技术方案）及优缺点</a:t>
            </a:r>
            <a:endParaRPr lang="en-US" altLang="zh-CN" dirty="0">
              <a:solidFill>
                <a:schemeClr val="bg1">
                  <a:lumMod val="85000"/>
                </a:schemeClr>
              </a:solidFill>
            </a:endParaRPr>
          </a:p>
          <a:p>
            <a:pPr lvl="1"/>
            <a:r>
              <a:rPr lang="zh-CN" altLang="en-US" dirty="0">
                <a:solidFill>
                  <a:schemeClr val="bg1">
                    <a:lumMod val="85000"/>
                  </a:schemeClr>
                </a:solidFill>
              </a:rPr>
              <a:t>我们的模型 </a:t>
            </a:r>
            <a:r>
              <a:rPr lang="en-US" altLang="zh-CN" dirty="0">
                <a:solidFill>
                  <a:schemeClr val="bg1">
                    <a:lumMod val="85000"/>
                  </a:schemeClr>
                </a:solidFill>
              </a:rPr>
              <a:t>&amp; </a:t>
            </a:r>
            <a:r>
              <a:rPr lang="zh-CN" altLang="en-US" dirty="0">
                <a:solidFill>
                  <a:schemeClr val="bg1">
                    <a:lumMod val="85000"/>
                  </a:schemeClr>
                </a:solidFill>
              </a:rPr>
              <a:t>方案 </a:t>
            </a:r>
            <a:r>
              <a:rPr lang="en-US" altLang="zh-CN" dirty="0">
                <a:solidFill>
                  <a:schemeClr val="bg1">
                    <a:lumMod val="85000"/>
                  </a:schemeClr>
                </a:solidFill>
              </a:rPr>
              <a:t>&amp; Contribution</a:t>
            </a:r>
          </a:p>
          <a:p>
            <a:r>
              <a:rPr lang="zh-CN" altLang="en-US" dirty="0">
                <a:solidFill>
                  <a:schemeClr val="bg1">
                    <a:lumMod val="85000"/>
                  </a:schemeClr>
                </a:solidFill>
              </a:rPr>
              <a:t>技术方案详情</a:t>
            </a:r>
            <a:endParaRPr lang="en-US" altLang="zh-CN" dirty="0">
              <a:solidFill>
                <a:schemeClr val="bg1">
                  <a:lumMod val="85000"/>
                </a:schemeClr>
              </a:solidFill>
            </a:endParaRPr>
          </a:p>
          <a:p>
            <a:pPr lvl="1"/>
            <a:r>
              <a:rPr lang="zh-CN" altLang="en-US" dirty="0">
                <a:solidFill>
                  <a:schemeClr val="bg1">
                    <a:lumMod val="85000"/>
                  </a:schemeClr>
                </a:solidFill>
              </a:rPr>
              <a:t>存储 </a:t>
            </a:r>
            <a:r>
              <a:rPr lang="en-US" altLang="zh-CN" dirty="0">
                <a:solidFill>
                  <a:schemeClr val="bg1">
                    <a:lumMod val="85000"/>
                  </a:schemeClr>
                </a:solidFill>
              </a:rPr>
              <a:t>&amp; </a:t>
            </a:r>
            <a:r>
              <a:rPr lang="zh-CN" altLang="en-US" dirty="0">
                <a:solidFill>
                  <a:schemeClr val="bg1">
                    <a:lumMod val="85000"/>
                  </a:schemeClr>
                </a:solidFill>
              </a:rPr>
              <a:t>索引</a:t>
            </a:r>
            <a:endParaRPr lang="en-US" altLang="zh-CN" dirty="0">
              <a:solidFill>
                <a:schemeClr val="bg1">
                  <a:lumMod val="85000"/>
                </a:schemeClr>
              </a:solidFill>
            </a:endParaRPr>
          </a:p>
          <a:p>
            <a:pPr lvl="1"/>
            <a:r>
              <a:rPr lang="zh-CN" altLang="en-US" dirty="0">
                <a:solidFill>
                  <a:schemeClr val="bg1">
                    <a:lumMod val="85000"/>
                  </a:schemeClr>
                </a:solidFill>
              </a:rPr>
              <a:t>事务 </a:t>
            </a:r>
            <a:r>
              <a:rPr lang="en-US" altLang="zh-CN" dirty="0">
                <a:solidFill>
                  <a:schemeClr val="bg1">
                    <a:lumMod val="85000"/>
                  </a:schemeClr>
                </a:solidFill>
              </a:rPr>
              <a:t>&amp; </a:t>
            </a:r>
            <a:r>
              <a:rPr lang="zh-CN" altLang="en-US" dirty="0">
                <a:solidFill>
                  <a:schemeClr val="bg1">
                    <a:lumMod val="85000"/>
                  </a:schemeClr>
                </a:solidFill>
              </a:rPr>
              <a:t>锁 </a:t>
            </a:r>
            <a:r>
              <a:rPr lang="en-US" altLang="zh-CN" dirty="0">
                <a:solidFill>
                  <a:schemeClr val="bg1">
                    <a:lumMod val="85000"/>
                  </a:schemeClr>
                </a:solidFill>
              </a:rPr>
              <a:t>&amp; </a:t>
            </a:r>
            <a:r>
              <a:rPr lang="zh-CN" altLang="en-US" dirty="0">
                <a:solidFill>
                  <a:schemeClr val="bg1">
                    <a:lumMod val="85000"/>
                  </a:schemeClr>
                </a:solidFill>
              </a:rPr>
              <a:t>日志 </a:t>
            </a:r>
            <a:r>
              <a:rPr lang="en-US" altLang="zh-CN" dirty="0">
                <a:solidFill>
                  <a:schemeClr val="bg1">
                    <a:lumMod val="85000"/>
                  </a:schemeClr>
                </a:solidFill>
              </a:rPr>
              <a:t>&amp; </a:t>
            </a:r>
            <a:r>
              <a:rPr lang="zh-CN" altLang="en-US" dirty="0">
                <a:solidFill>
                  <a:schemeClr val="bg1">
                    <a:lumMod val="85000"/>
                  </a:schemeClr>
                </a:solidFill>
              </a:rPr>
              <a:t>故障恢复</a:t>
            </a:r>
            <a:endParaRPr lang="en-US" altLang="zh-CN" dirty="0">
              <a:solidFill>
                <a:schemeClr val="bg1">
                  <a:lumMod val="85000"/>
                </a:schemeClr>
              </a:solidFill>
            </a:endParaRPr>
          </a:p>
          <a:p>
            <a:pPr lvl="1"/>
            <a:r>
              <a:rPr lang="zh-CN" altLang="en-US" dirty="0">
                <a:solidFill>
                  <a:schemeClr val="bg1">
                    <a:lumMod val="85000"/>
                  </a:schemeClr>
                </a:solidFill>
              </a:rPr>
              <a:t>语言</a:t>
            </a:r>
            <a:endParaRPr lang="en-US" altLang="zh-CN" dirty="0">
              <a:solidFill>
                <a:schemeClr val="bg1">
                  <a:lumMod val="85000"/>
                </a:schemeClr>
              </a:solidFill>
            </a:endParaRPr>
          </a:p>
          <a:p>
            <a:r>
              <a:rPr lang="zh-CN" altLang="en-US" dirty="0">
                <a:solidFill>
                  <a:schemeClr val="bg1">
                    <a:lumMod val="85000"/>
                  </a:schemeClr>
                </a:solidFill>
              </a:rPr>
              <a:t>部分测试结果</a:t>
            </a:r>
            <a:endParaRPr lang="en-US" altLang="zh-CN" dirty="0">
              <a:solidFill>
                <a:schemeClr val="bg1">
                  <a:lumMod val="85000"/>
                </a:schemeClr>
              </a:solidFill>
            </a:endParaRPr>
          </a:p>
        </p:txBody>
      </p:sp>
    </p:spTree>
    <p:extLst>
      <p:ext uri="{BB962C8B-B14F-4D97-AF65-F5344CB8AC3E}">
        <p14:creationId xmlns:p14="http://schemas.microsoft.com/office/powerpoint/2010/main" val="11971002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41A4E269-AA26-44DD-AADB-22FEAE878863}"/>
              </a:ext>
            </a:extLst>
          </p:cNvPr>
          <p:cNvPicPr>
            <a:picLocks noChangeAspect="1"/>
          </p:cNvPicPr>
          <p:nvPr/>
        </p:nvPicPr>
        <p:blipFill>
          <a:blip r:embed="rId3"/>
          <a:stretch>
            <a:fillRect/>
          </a:stretch>
        </p:blipFill>
        <p:spPr>
          <a:xfrm>
            <a:off x="5652303" y="5267643"/>
            <a:ext cx="3491697" cy="1563989"/>
          </a:xfrm>
          <a:prstGeom prst="rect">
            <a:avLst/>
          </a:prstGeom>
        </p:spPr>
      </p:pic>
      <p:pic>
        <p:nvPicPr>
          <p:cNvPr id="14" name="圖片 13">
            <a:extLst>
              <a:ext uri="{FF2B5EF4-FFF2-40B4-BE49-F238E27FC236}">
                <a16:creationId xmlns:a16="http://schemas.microsoft.com/office/drawing/2014/main" id="{19679E2C-FAFD-44CB-96AD-8ADA112CE092}"/>
              </a:ext>
            </a:extLst>
          </p:cNvPr>
          <p:cNvPicPr>
            <a:picLocks noChangeAspect="1"/>
          </p:cNvPicPr>
          <p:nvPr/>
        </p:nvPicPr>
        <p:blipFill rotWithShape="1">
          <a:blip r:embed="rId4"/>
          <a:srcRect t="6447"/>
          <a:stretch/>
        </p:blipFill>
        <p:spPr>
          <a:xfrm>
            <a:off x="4572000" y="1144589"/>
            <a:ext cx="4403556" cy="3499827"/>
          </a:xfrm>
          <a:prstGeom prst="rect">
            <a:avLst/>
          </a:prstGeom>
        </p:spPr>
      </p:pic>
      <p:sp>
        <p:nvSpPr>
          <p:cNvPr id="2" name="標題 1">
            <a:extLst>
              <a:ext uri="{FF2B5EF4-FFF2-40B4-BE49-F238E27FC236}">
                <a16:creationId xmlns:a16="http://schemas.microsoft.com/office/drawing/2014/main" id="{59422E72-EE79-4679-9E32-2F85FEE9049C}"/>
              </a:ext>
            </a:extLst>
          </p:cNvPr>
          <p:cNvSpPr>
            <a:spLocks noGrp="1"/>
          </p:cNvSpPr>
          <p:nvPr>
            <p:ph type="title"/>
          </p:nvPr>
        </p:nvSpPr>
        <p:spPr>
          <a:xfrm>
            <a:off x="62664" y="401053"/>
            <a:ext cx="8452686" cy="633102"/>
          </a:xfrm>
        </p:spPr>
        <p:txBody>
          <a:bodyPr>
            <a:normAutofit fontScale="90000"/>
          </a:bodyPr>
          <a:lstStyle/>
          <a:p>
            <a:r>
              <a:rPr lang="zh-CN" altLang="en-US" dirty="0"/>
              <a:t>时态关系的几种模型</a:t>
            </a:r>
          </a:p>
        </p:txBody>
      </p:sp>
      <p:sp>
        <p:nvSpPr>
          <p:cNvPr id="4" name="箭號: 五邊形 3">
            <a:extLst>
              <a:ext uri="{FF2B5EF4-FFF2-40B4-BE49-F238E27FC236}">
                <a16:creationId xmlns:a16="http://schemas.microsoft.com/office/drawing/2014/main" id="{1DAACED4-1E15-4609-B310-1B745B395A74}"/>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5" name="箭號: ＞形 4">
            <a:extLst>
              <a:ext uri="{FF2B5EF4-FFF2-40B4-BE49-F238E27FC236}">
                <a16:creationId xmlns:a16="http://schemas.microsoft.com/office/drawing/2014/main" id="{D22499D0-958A-4763-A46E-DAF1BB5AAD86}"/>
              </a:ext>
            </a:extLst>
          </p:cNvPr>
          <p:cNvSpPr/>
          <p:nvPr/>
        </p:nvSpPr>
        <p:spPr>
          <a:xfrm>
            <a:off x="1443790" y="0"/>
            <a:ext cx="1860884"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时态关系模型</a:t>
            </a:r>
          </a:p>
        </p:txBody>
      </p:sp>
      <p:pic>
        <p:nvPicPr>
          <p:cNvPr id="7" name="圖片 6">
            <a:extLst>
              <a:ext uri="{FF2B5EF4-FFF2-40B4-BE49-F238E27FC236}">
                <a16:creationId xmlns:a16="http://schemas.microsoft.com/office/drawing/2014/main" id="{FD95B574-3D2C-4ED2-96FF-0B22D4F75114}"/>
              </a:ext>
            </a:extLst>
          </p:cNvPr>
          <p:cNvPicPr>
            <a:picLocks noChangeAspect="1"/>
          </p:cNvPicPr>
          <p:nvPr/>
        </p:nvPicPr>
        <p:blipFill>
          <a:blip r:embed="rId5"/>
          <a:stretch>
            <a:fillRect/>
          </a:stretch>
        </p:blipFill>
        <p:spPr>
          <a:xfrm>
            <a:off x="62664" y="1034155"/>
            <a:ext cx="2539441" cy="3826675"/>
          </a:xfrm>
          <a:prstGeom prst="rect">
            <a:avLst/>
          </a:prstGeom>
        </p:spPr>
      </p:pic>
      <p:pic>
        <p:nvPicPr>
          <p:cNvPr id="10" name="圖片 9">
            <a:extLst>
              <a:ext uri="{FF2B5EF4-FFF2-40B4-BE49-F238E27FC236}">
                <a16:creationId xmlns:a16="http://schemas.microsoft.com/office/drawing/2014/main" id="{34CCDA44-7BFC-4FA8-BC6E-CB72994E7CE7}"/>
              </a:ext>
            </a:extLst>
          </p:cNvPr>
          <p:cNvPicPr>
            <a:picLocks noChangeAspect="1"/>
          </p:cNvPicPr>
          <p:nvPr/>
        </p:nvPicPr>
        <p:blipFill>
          <a:blip r:embed="rId6"/>
          <a:stretch>
            <a:fillRect/>
          </a:stretch>
        </p:blipFill>
        <p:spPr>
          <a:xfrm>
            <a:off x="0" y="4939720"/>
            <a:ext cx="2825786" cy="1704302"/>
          </a:xfrm>
          <a:prstGeom prst="rect">
            <a:avLst/>
          </a:prstGeom>
        </p:spPr>
      </p:pic>
      <p:pic>
        <p:nvPicPr>
          <p:cNvPr id="11" name="圖片 10">
            <a:extLst>
              <a:ext uri="{FF2B5EF4-FFF2-40B4-BE49-F238E27FC236}">
                <a16:creationId xmlns:a16="http://schemas.microsoft.com/office/drawing/2014/main" id="{B3453871-D963-4A6B-AFFE-745AE5C7D04E}"/>
              </a:ext>
            </a:extLst>
          </p:cNvPr>
          <p:cNvPicPr>
            <a:picLocks noChangeAspect="1"/>
          </p:cNvPicPr>
          <p:nvPr/>
        </p:nvPicPr>
        <p:blipFill>
          <a:blip r:embed="rId7"/>
          <a:stretch>
            <a:fillRect/>
          </a:stretch>
        </p:blipFill>
        <p:spPr>
          <a:xfrm>
            <a:off x="2602105" y="4723306"/>
            <a:ext cx="2924622" cy="1596117"/>
          </a:xfrm>
          <a:prstGeom prst="rect">
            <a:avLst/>
          </a:prstGeom>
        </p:spPr>
      </p:pic>
      <p:sp>
        <p:nvSpPr>
          <p:cNvPr id="6" name="灯片编号占位符 5">
            <a:extLst>
              <a:ext uri="{FF2B5EF4-FFF2-40B4-BE49-F238E27FC236}">
                <a16:creationId xmlns:a16="http://schemas.microsoft.com/office/drawing/2014/main" id="{39A9FBD4-806A-4C1A-BF82-9836E8EE6D04}"/>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60</a:t>
            </a:fld>
            <a:endParaRPr lang="zh-CN" altLang="en-US"/>
          </a:p>
        </p:txBody>
      </p:sp>
    </p:spTree>
    <p:extLst>
      <p:ext uri="{BB962C8B-B14F-4D97-AF65-F5344CB8AC3E}">
        <p14:creationId xmlns:p14="http://schemas.microsoft.com/office/powerpoint/2010/main" val="1744111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983936-2353-41D2-A38E-D159BB7C80AB}"/>
              </a:ext>
            </a:extLst>
          </p:cNvPr>
          <p:cNvSpPr>
            <a:spLocks noGrp="1"/>
          </p:cNvSpPr>
          <p:nvPr>
            <p:ph type="title"/>
          </p:nvPr>
        </p:nvSpPr>
        <p:spPr/>
        <p:txBody>
          <a:bodyPr/>
          <a:lstStyle/>
          <a:p>
            <a:r>
              <a:rPr lang="zh-CN" altLang="en-US" dirty="0"/>
              <a:t>时态关系模型：</a:t>
            </a:r>
            <a:r>
              <a:rPr lang="en-US" altLang="zh-CN" dirty="0"/>
              <a:t>Algebra </a:t>
            </a:r>
            <a:r>
              <a:rPr lang="en-US" altLang="zh-CN" sz="2800" dirty="0"/>
              <a:t>[</a:t>
            </a:r>
            <a:r>
              <a:rPr lang="en-US" altLang="zh-CN" sz="2800" dirty="0" err="1"/>
              <a:t>Tansel</a:t>
            </a:r>
            <a:r>
              <a:rPr lang="en-US" altLang="zh-CN" sz="2800" dirty="0"/>
              <a:t>, 09]</a:t>
            </a:r>
            <a:endParaRPr lang="zh-CN" altLang="en-US" dirty="0"/>
          </a:p>
        </p:txBody>
      </p:sp>
      <p:sp>
        <p:nvSpPr>
          <p:cNvPr id="3" name="內容版面配置區 2">
            <a:extLst>
              <a:ext uri="{FF2B5EF4-FFF2-40B4-BE49-F238E27FC236}">
                <a16:creationId xmlns:a16="http://schemas.microsoft.com/office/drawing/2014/main" id="{2D6E0236-6967-415E-BC0F-BE329077B178}"/>
              </a:ext>
            </a:extLst>
          </p:cNvPr>
          <p:cNvSpPr>
            <a:spLocks noGrp="1"/>
          </p:cNvSpPr>
          <p:nvPr>
            <p:ph idx="1"/>
          </p:nvPr>
        </p:nvSpPr>
        <p:spPr>
          <a:xfrm>
            <a:off x="628650" y="1825624"/>
            <a:ext cx="7886700" cy="4667249"/>
          </a:xfrm>
        </p:spPr>
        <p:txBody>
          <a:bodyPr>
            <a:normAutofit fontScale="85000" lnSpcReduction="20000"/>
          </a:bodyPr>
          <a:lstStyle/>
          <a:p>
            <a:pPr marL="0" indent="0">
              <a:buNone/>
            </a:pPr>
            <a:r>
              <a:rPr lang="zh-CN" altLang="en-US" dirty="0"/>
              <a:t>时态关系算子是对关系代数相关概念的扩展和补充</a:t>
            </a:r>
            <a:endParaRPr lang="en-US" altLang="zh-CN" dirty="0"/>
          </a:p>
          <a:p>
            <a:r>
              <a:rPr lang="en-US" altLang="zh-CN" dirty="0" err="1"/>
              <a:t>TimeSlice</a:t>
            </a:r>
            <a:endParaRPr lang="en-US" altLang="zh-CN" dirty="0"/>
          </a:p>
          <a:p>
            <a:pPr lvl="1"/>
            <a:r>
              <a:rPr lang="zh-CN" altLang="en-US" dirty="0"/>
              <a:t>在时态关系中选出满足相关时间条件的</a:t>
            </a:r>
            <a:r>
              <a:rPr lang="en-US" altLang="zh-CN" dirty="0"/>
              <a:t>tuple</a:t>
            </a:r>
          </a:p>
          <a:p>
            <a:r>
              <a:rPr lang="en-US" altLang="zh-CN" dirty="0"/>
              <a:t>Temporal Projection</a:t>
            </a:r>
          </a:p>
          <a:p>
            <a:pPr lvl="1"/>
            <a:r>
              <a:rPr lang="zh-CN" altLang="en-US" dirty="0"/>
              <a:t>“</a:t>
            </a:r>
            <a:r>
              <a:rPr lang="en-US" altLang="zh-CN" dirty="0"/>
              <a:t>… pairs the computed facts with their associated times…</a:t>
            </a:r>
            <a:r>
              <a:rPr lang="zh-CN" altLang="en-US" dirty="0"/>
              <a:t>”</a:t>
            </a:r>
            <a:endParaRPr lang="en-US" altLang="zh-CN" dirty="0"/>
          </a:p>
          <a:p>
            <a:r>
              <a:rPr lang="en-US" altLang="zh-CN" dirty="0"/>
              <a:t>Temporal Aggregation</a:t>
            </a:r>
          </a:p>
          <a:p>
            <a:pPr lvl="1">
              <a:lnSpc>
                <a:spcPct val="120000"/>
              </a:lnSpc>
            </a:pPr>
            <a:r>
              <a:rPr lang="zh-CN" altLang="en-US" dirty="0"/>
              <a:t>按照时间条件进行</a:t>
            </a:r>
            <a:r>
              <a:rPr lang="en-US" altLang="zh-CN" dirty="0"/>
              <a:t>temporal grouping</a:t>
            </a:r>
          </a:p>
          <a:p>
            <a:pPr lvl="1">
              <a:lnSpc>
                <a:spcPct val="120000"/>
              </a:lnSpc>
            </a:pPr>
            <a:r>
              <a:rPr lang="zh-CN" altLang="en-US" dirty="0"/>
              <a:t>在各个分组上应用聚合函数，得到另一个时态关系</a:t>
            </a:r>
            <a:endParaRPr lang="en-US" altLang="zh-CN" dirty="0"/>
          </a:p>
          <a:p>
            <a:r>
              <a:rPr lang="en-US" altLang="zh-CN" dirty="0"/>
              <a:t>Temporal Join</a:t>
            </a:r>
          </a:p>
          <a:p>
            <a:pPr lvl="1"/>
            <a:r>
              <a:rPr lang="zh-CN" altLang="en-US" dirty="0"/>
              <a:t>在关系代数的</a:t>
            </a:r>
            <a:r>
              <a:rPr lang="en-US" altLang="zh-CN" dirty="0"/>
              <a:t>Join</a:t>
            </a:r>
            <a:r>
              <a:rPr lang="zh-CN" altLang="en-US" dirty="0"/>
              <a:t>操作上附加了时间条件</a:t>
            </a:r>
            <a:r>
              <a:rPr lang="en-US" altLang="zh-CN" dirty="0"/>
              <a:t>(overlap/before)</a:t>
            </a:r>
          </a:p>
          <a:p>
            <a:r>
              <a:rPr lang="en-US" altLang="zh-CN" dirty="0"/>
              <a:t>Temporal Coalescing</a:t>
            </a:r>
          </a:p>
          <a:p>
            <a:pPr lvl="1">
              <a:lnSpc>
                <a:spcPct val="120000"/>
              </a:lnSpc>
            </a:pPr>
            <a:r>
              <a:rPr lang="zh-CN" altLang="en-US" dirty="0"/>
              <a:t>合并时态关系中“</a:t>
            </a:r>
            <a:r>
              <a:rPr lang="en-US" altLang="zh-CN" dirty="0"/>
              <a:t>value-equivalent tuples</a:t>
            </a:r>
            <a:r>
              <a:rPr lang="zh-CN" altLang="en-US" dirty="0"/>
              <a:t>”（如果这些</a:t>
            </a:r>
            <a:r>
              <a:rPr lang="en-US" altLang="zh-CN" dirty="0"/>
              <a:t>tuple</a:t>
            </a:r>
            <a:r>
              <a:rPr lang="zh-CN" altLang="en-US" dirty="0"/>
              <a:t>的时间区间有</a:t>
            </a:r>
            <a:r>
              <a:rPr lang="en-US" altLang="zh-CN" dirty="0"/>
              <a:t>overlap</a:t>
            </a:r>
            <a:r>
              <a:rPr lang="zh-CN" altLang="en-US" dirty="0"/>
              <a:t>或相接的情况）</a:t>
            </a:r>
            <a:endParaRPr lang="en-US" altLang="zh-CN" dirty="0"/>
          </a:p>
        </p:txBody>
      </p:sp>
      <p:sp>
        <p:nvSpPr>
          <p:cNvPr id="4" name="文字方塊 3">
            <a:extLst>
              <a:ext uri="{FF2B5EF4-FFF2-40B4-BE49-F238E27FC236}">
                <a16:creationId xmlns:a16="http://schemas.microsoft.com/office/drawing/2014/main" id="{77E14587-6B0B-44AF-9154-E47E1B3FB656}"/>
              </a:ext>
            </a:extLst>
          </p:cNvPr>
          <p:cNvSpPr txBox="1"/>
          <p:nvPr/>
        </p:nvSpPr>
        <p:spPr>
          <a:xfrm>
            <a:off x="0" y="6581001"/>
            <a:ext cx="7595156" cy="276999"/>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CN" sz="1200" b="1" dirty="0" err="1"/>
              <a:t>Tansel</a:t>
            </a:r>
            <a:r>
              <a:rPr lang="en-US" altLang="zh-CN" sz="1200" dirty="0"/>
              <a:t> A. (2009) </a:t>
            </a:r>
            <a:r>
              <a:rPr lang="en-US" altLang="zh-CN" sz="1200" u="sng" dirty="0"/>
              <a:t>Temporal Algebras</a:t>
            </a:r>
            <a:r>
              <a:rPr lang="en-US" altLang="zh-CN" sz="1200" dirty="0"/>
              <a:t>. In: LIU L., ÖZSU M.T. (eds) Encyclopedia of Database Systems. Springer, Boston, MA</a:t>
            </a:r>
            <a:endParaRPr lang="zh-CN" altLang="en-US" sz="1200" dirty="0"/>
          </a:p>
        </p:txBody>
      </p:sp>
      <p:sp>
        <p:nvSpPr>
          <p:cNvPr id="5" name="箭號: 五邊形 4">
            <a:extLst>
              <a:ext uri="{FF2B5EF4-FFF2-40B4-BE49-F238E27FC236}">
                <a16:creationId xmlns:a16="http://schemas.microsoft.com/office/drawing/2014/main" id="{017003F8-417F-4762-8865-0BB6182E4276}"/>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6" name="箭號: ＞形 5">
            <a:extLst>
              <a:ext uri="{FF2B5EF4-FFF2-40B4-BE49-F238E27FC236}">
                <a16:creationId xmlns:a16="http://schemas.microsoft.com/office/drawing/2014/main" id="{A403EC2B-D717-451B-9950-F76A79FFA536}"/>
              </a:ext>
            </a:extLst>
          </p:cNvPr>
          <p:cNvSpPr/>
          <p:nvPr/>
        </p:nvSpPr>
        <p:spPr>
          <a:xfrm>
            <a:off x="1443790" y="0"/>
            <a:ext cx="1860884"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时态关系模型</a:t>
            </a:r>
          </a:p>
        </p:txBody>
      </p:sp>
      <p:sp>
        <p:nvSpPr>
          <p:cNvPr id="8" name="灯片编号占位符 7">
            <a:extLst>
              <a:ext uri="{FF2B5EF4-FFF2-40B4-BE49-F238E27FC236}">
                <a16:creationId xmlns:a16="http://schemas.microsoft.com/office/drawing/2014/main" id="{77A8AF12-E9C8-485C-B5B2-DAED040D526C}"/>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61</a:t>
            </a:fld>
            <a:endParaRPr lang="zh-CN" altLang="en-US"/>
          </a:p>
        </p:txBody>
      </p:sp>
    </p:spTree>
    <p:extLst>
      <p:ext uri="{BB962C8B-B14F-4D97-AF65-F5344CB8AC3E}">
        <p14:creationId xmlns:p14="http://schemas.microsoft.com/office/powerpoint/2010/main" val="40798880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909471-C346-4604-80D5-EBE633B0FA53}"/>
              </a:ext>
            </a:extLst>
          </p:cNvPr>
          <p:cNvSpPr>
            <a:spLocks noGrp="1"/>
          </p:cNvSpPr>
          <p:nvPr>
            <p:ph type="title"/>
          </p:nvPr>
        </p:nvSpPr>
        <p:spPr/>
        <p:txBody>
          <a:bodyPr/>
          <a:lstStyle/>
          <a:p>
            <a:r>
              <a:rPr lang="zh-CN" altLang="en-US" dirty="0"/>
              <a:t>时态关系模型</a:t>
            </a:r>
          </a:p>
        </p:txBody>
      </p:sp>
      <p:sp>
        <p:nvSpPr>
          <p:cNvPr id="3" name="內容版面配置區 2">
            <a:extLst>
              <a:ext uri="{FF2B5EF4-FFF2-40B4-BE49-F238E27FC236}">
                <a16:creationId xmlns:a16="http://schemas.microsoft.com/office/drawing/2014/main" id="{4872E579-9C43-402D-B9D2-F289D975A3B3}"/>
              </a:ext>
            </a:extLst>
          </p:cNvPr>
          <p:cNvSpPr>
            <a:spLocks noGrp="1"/>
          </p:cNvSpPr>
          <p:nvPr>
            <p:ph idx="1"/>
          </p:nvPr>
        </p:nvSpPr>
        <p:spPr>
          <a:xfrm>
            <a:off x="628650" y="1809583"/>
            <a:ext cx="7886700" cy="4351338"/>
          </a:xfrm>
        </p:spPr>
        <p:txBody>
          <a:bodyPr/>
          <a:lstStyle/>
          <a:p>
            <a:pPr marL="0" indent="0">
              <a:buNone/>
            </a:pPr>
            <a:r>
              <a:rPr lang="zh-CN" altLang="en-US" dirty="0"/>
              <a:t>如果用时态关系模型对我们的数据进行建模和查询，会怎样呢？</a:t>
            </a:r>
            <a:endParaRPr lang="en-US" altLang="zh-CN" dirty="0"/>
          </a:p>
          <a:p>
            <a:r>
              <a:rPr lang="zh-CN" altLang="en-US" dirty="0"/>
              <a:t>所有的查询都可以支持（时态关系模型在表达能力上不差）</a:t>
            </a:r>
            <a:endParaRPr lang="en-US" altLang="zh-CN" dirty="0"/>
          </a:p>
          <a:p>
            <a:r>
              <a:rPr lang="zh-CN" altLang="en-US" dirty="0"/>
              <a:t>在建模直观性（可理解性）、表达查询的简单程度上较差</a:t>
            </a:r>
            <a:endParaRPr lang="en-US" altLang="zh-CN" dirty="0"/>
          </a:p>
          <a:p>
            <a:endParaRPr lang="en-US" altLang="zh-CN" dirty="0"/>
          </a:p>
          <a:p>
            <a:pPr lvl="1"/>
            <a:endParaRPr lang="zh-CN" altLang="en-US" dirty="0"/>
          </a:p>
        </p:txBody>
      </p:sp>
      <p:sp>
        <p:nvSpPr>
          <p:cNvPr id="4" name="箭號: 五邊形 3">
            <a:extLst>
              <a:ext uri="{FF2B5EF4-FFF2-40B4-BE49-F238E27FC236}">
                <a16:creationId xmlns:a16="http://schemas.microsoft.com/office/drawing/2014/main" id="{1DF80D6B-9BA9-409F-B09B-2C6145B7DC2F}"/>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5" name="箭號: ＞形 4">
            <a:extLst>
              <a:ext uri="{FF2B5EF4-FFF2-40B4-BE49-F238E27FC236}">
                <a16:creationId xmlns:a16="http://schemas.microsoft.com/office/drawing/2014/main" id="{54CF4454-A7CF-416D-9F04-1DD70549D44D}"/>
              </a:ext>
            </a:extLst>
          </p:cNvPr>
          <p:cNvSpPr/>
          <p:nvPr/>
        </p:nvSpPr>
        <p:spPr>
          <a:xfrm>
            <a:off x="1443790" y="0"/>
            <a:ext cx="1860884"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时态关系模型</a:t>
            </a:r>
          </a:p>
        </p:txBody>
      </p:sp>
      <p:sp>
        <p:nvSpPr>
          <p:cNvPr id="7" name="灯片编号占位符 6">
            <a:extLst>
              <a:ext uri="{FF2B5EF4-FFF2-40B4-BE49-F238E27FC236}">
                <a16:creationId xmlns:a16="http://schemas.microsoft.com/office/drawing/2014/main" id="{DE91D544-137D-4A02-9990-69A5DFF6552E}"/>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62</a:t>
            </a:fld>
            <a:endParaRPr lang="zh-CN" altLang="en-US"/>
          </a:p>
        </p:txBody>
      </p:sp>
    </p:spTree>
    <p:extLst>
      <p:ext uri="{BB962C8B-B14F-4D97-AF65-F5344CB8AC3E}">
        <p14:creationId xmlns:p14="http://schemas.microsoft.com/office/powerpoint/2010/main" val="1541587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066B83-D5E8-447D-8D6F-6E52C9FE56CF}"/>
              </a:ext>
            </a:extLst>
          </p:cNvPr>
          <p:cNvSpPr>
            <a:spLocks noGrp="1"/>
          </p:cNvSpPr>
          <p:nvPr>
            <p:ph type="title"/>
          </p:nvPr>
        </p:nvSpPr>
        <p:spPr>
          <a:xfrm>
            <a:off x="628650" y="365126"/>
            <a:ext cx="7886700" cy="881113"/>
          </a:xfrm>
        </p:spPr>
        <p:txBody>
          <a:bodyPr/>
          <a:lstStyle/>
          <a:p>
            <a:r>
              <a:rPr lang="zh-CN" altLang="en-US" dirty="0"/>
              <a:t>时态图模型</a:t>
            </a:r>
          </a:p>
        </p:txBody>
      </p:sp>
      <p:sp>
        <p:nvSpPr>
          <p:cNvPr id="3" name="內容版面配置區 2">
            <a:extLst>
              <a:ext uri="{FF2B5EF4-FFF2-40B4-BE49-F238E27FC236}">
                <a16:creationId xmlns:a16="http://schemas.microsoft.com/office/drawing/2014/main" id="{F3680BE7-998E-4B7A-9271-4DE2D655CCFF}"/>
              </a:ext>
            </a:extLst>
          </p:cNvPr>
          <p:cNvSpPr>
            <a:spLocks noGrp="1"/>
          </p:cNvSpPr>
          <p:nvPr>
            <p:ph idx="1"/>
          </p:nvPr>
        </p:nvSpPr>
        <p:spPr>
          <a:xfrm>
            <a:off x="103239" y="2168013"/>
            <a:ext cx="8893277" cy="3822183"/>
          </a:xfrm>
        </p:spPr>
        <p:txBody>
          <a:bodyPr>
            <a:normAutofit lnSpcReduction="10000"/>
          </a:bodyPr>
          <a:lstStyle/>
          <a:p>
            <a:pPr marL="0" indent="0">
              <a:buNone/>
            </a:pPr>
            <a:r>
              <a:rPr lang="zh-CN" altLang="en-US" dirty="0"/>
              <a:t>目前时态图的研究不多</a:t>
            </a:r>
            <a:endParaRPr lang="en-US" altLang="zh-CN" dirty="0"/>
          </a:p>
          <a:p>
            <a:r>
              <a:rPr lang="zh-CN" altLang="en-US" dirty="0"/>
              <a:t>时态图模型主要以“</a:t>
            </a:r>
            <a:r>
              <a:rPr lang="zh-CN" altLang="en-US" b="1" dirty="0"/>
              <a:t>静态图组成的</a:t>
            </a:r>
            <a:r>
              <a:rPr lang="en-US" altLang="zh-CN" b="1" dirty="0"/>
              <a:t>sequence</a:t>
            </a:r>
            <a:r>
              <a:rPr lang="zh-CN" altLang="en-US" dirty="0"/>
              <a:t>”及其变种为主</a:t>
            </a:r>
            <a:r>
              <a:rPr lang="en-US" altLang="zh-CN" sz="1800" dirty="0"/>
              <a:t>[Moffitt 17]</a:t>
            </a:r>
          </a:p>
          <a:p>
            <a:pPr lvl="1"/>
            <a:r>
              <a:rPr lang="zh-CN" altLang="en-US" dirty="0"/>
              <a:t>静态图由点、边及点边上的属性构成（</a:t>
            </a:r>
            <a:r>
              <a:rPr lang="en-US" altLang="zh-CN" dirty="0"/>
              <a:t>property graph</a:t>
            </a:r>
            <a:r>
              <a:rPr lang="zh-CN" altLang="en-US" dirty="0"/>
              <a:t>）</a:t>
            </a:r>
            <a:endParaRPr lang="en-US" altLang="zh-CN" dirty="0"/>
          </a:p>
          <a:p>
            <a:r>
              <a:rPr lang="zh-CN" altLang="en-US" dirty="0"/>
              <a:t>常见的变种包括</a:t>
            </a:r>
            <a:endParaRPr lang="en-US" altLang="zh-CN" dirty="0"/>
          </a:p>
          <a:p>
            <a:pPr lvl="1"/>
            <a:r>
              <a:rPr lang="zh-CN" altLang="en-US" dirty="0"/>
              <a:t>拓扑限制</a:t>
            </a:r>
            <a:endParaRPr lang="en-US" altLang="zh-CN" dirty="0"/>
          </a:p>
          <a:p>
            <a:pPr lvl="2"/>
            <a:r>
              <a:rPr lang="zh-CN" altLang="en-US" dirty="0"/>
              <a:t>只允许边发生变化，点不变</a:t>
            </a:r>
            <a:r>
              <a:rPr lang="en-US" altLang="zh-CN" sz="1400" dirty="0"/>
              <a:t>[</a:t>
            </a:r>
            <a:r>
              <a:rPr lang="en-US" altLang="zh-CN" sz="1400" dirty="0" err="1"/>
              <a:t>Borgwardt</a:t>
            </a:r>
            <a:r>
              <a:rPr lang="en-US" altLang="zh-CN" sz="1400" dirty="0"/>
              <a:t> 06][Kan 09]</a:t>
            </a:r>
            <a:endParaRPr lang="en-US" altLang="zh-CN" dirty="0"/>
          </a:p>
          <a:p>
            <a:pPr lvl="2"/>
            <a:r>
              <a:rPr lang="zh-CN" altLang="en-US" dirty="0"/>
              <a:t>只允许边发生变化，点删除后不能重新添加</a:t>
            </a:r>
            <a:r>
              <a:rPr lang="en-US" altLang="zh-CN" sz="1400" dirty="0"/>
              <a:t>[Khurana</a:t>
            </a:r>
            <a:r>
              <a:rPr lang="en-US" altLang="zh-CN" sz="1400" b="1" dirty="0"/>
              <a:t> </a:t>
            </a:r>
            <a:r>
              <a:rPr lang="en-US" altLang="zh-CN" sz="1400" dirty="0"/>
              <a:t>13(</a:t>
            </a:r>
            <a:r>
              <a:rPr lang="en-US" altLang="zh-CN" sz="1400" dirty="0" err="1"/>
              <a:t>DeltaGraph</a:t>
            </a:r>
            <a:r>
              <a:rPr lang="en-US" altLang="zh-CN" sz="1400" dirty="0"/>
              <a:t>)]</a:t>
            </a:r>
            <a:endParaRPr lang="en-US" altLang="zh-CN" dirty="0"/>
          </a:p>
          <a:p>
            <a:pPr lvl="1"/>
            <a:r>
              <a:rPr lang="zh-CN" altLang="en-US" dirty="0"/>
              <a:t>属性限制</a:t>
            </a:r>
            <a:endParaRPr lang="en-US" altLang="zh-CN" dirty="0"/>
          </a:p>
          <a:p>
            <a:pPr lvl="2"/>
            <a:r>
              <a:rPr lang="zh-CN" altLang="en-US" dirty="0"/>
              <a:t>模型中没有属性，只考虑拓扑结构的变化</a:t>
            </a:r>
            <a:r>
              <a:rPr lang="en-US" altLang="zh-CN" sz="1200" dirty="0"/>
              <a:t>[Ferreira 04][</a:t>
            </a:r>
            <a:r>
              <a:rPr lang="en-US" altLang="zh-CN" sz="1200" dirty="0" err="1"/>
              <a:t>Borgwardt</a:t>
            </a:r>
            <a:r>
              <a:rPr lang="en-US" altLang="zh-CN" sz="1200" dirty="0"/>
              <a:t> 06][Kan 09]</a:t>
            </a:r>
            <a:endParaRPr lang="en-US" altLang="zh-CN" dirty="0"/>
          </a:p>
        </p:txBody>
      </p:sp>
      <p:sp>
        <p:nvSpPr>
          <p:cNvPr id="4" name="箭號: 五邊形 3">
            <a:extLst>
              <a:ext uri="{FF2B5EF4-FFF2-40B4-BE49-F238E27FC236}">
                <a16:creationId xmlns:a16="http://schemas.microsoft.com/office/drawing/2014/main" id="{073BE05E-FAAB-4E49-81B3-39230484481F}"/>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6" name="文字方塊 5">
            <a:extLst>
              <a:ext uri="{FF2B5EF4-FFF2-40B4-BE49-F238E27FC236}">
                <a16:creationId xmlns:a16="http://schemas.microsoft.com/office/drawing/2014/main" id="{8F487D80-262C-43DC-9DAC-974FAC885B5A}"/>
              </a:ext>
            </a:extLst>
          </p:cNvPr>
          <p:cNvSpPr txBox="1"/>
          <p:nvPr/>
        </p:nvSpPr>
        <p:spPr>
          <a:xfrm>
            <a:off x="0" y="5990197"/>
            <a:ext cx="8515350" cy="861774"/>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1000" dirty="0"/>
              <a:t>A. </a:t>
            </a:r>
            <a:r>
              <a:rPr lang="en-US" altLang="zh-CN" sz="1000" b="1" dirty="0"/>
              <a:t>Ferreira</a:t>
            </a:r>
            <a:r>
              <a:rPr lang="en-US" altLang="zh-CN" sz="1000" dirty="0"/>
              <a:t>. </a:t>
            </a:r>
            <a:r>
              <a:rPr lang="en-US" altLang="zh-CN" sz="1000" u="sng" dirty="0"/>
              <a:t>Building a reference combinatorial model for MANETs</a:t>
            </a:r>
            <a:r>
              <a:rPr lang="en-US" altLang="zh-CN" sz="1000" dirty="0"/>
              <a:t>. IEEE Network 18(5):24-29. 2004</a:t>
            </a:r>
          </a:p>
          <a:p>
            <a:r>
              <a:rPr lang="en-US" altLang="zh-CN" sz="1000" dirty="0"/>
              <a:t>K. M. </a:t>
            </a:r>
            <a:r>
              <a:rPr lang="en-US" altLang="zh-CN" sz="1000" b="1" dirty="0" err="1"/>
              <a:t>Borgwardt</a:t>
            </a:r>
            <a:r>
              <a:rPr lang="en-US" altLang="zh-CN" sz="1000" dirty="0"/>
              <a:t>, H. P. </a:t>
            </a:r>
            <a:r>
              <a:rPr lang="en-US" altLang="zh-CN" sz="1000" dirty="0" err="1"/>
              <a:t>Kriegel</a:t>
            </a:r>
            <a:r>
              <a:rPr lang="en-US" altLang="zh-CN" sz="1000" dirty="0"/>
              <a:t>, and P. </a:t>
            </a:r>
            <a:r>
              <a:rPr lang="en-US" altLang="zh-CN" sz="1000" dirty="0" err="1"/>
              <a:t>Wackersreuther</a:t>
            </a:r>
            <a:r>
              <a:rPr lang="en-US" altLang="zh-CN" sz="1000" dirty="0"/>
              <a:t>. </a:t>
            </a:r>
            <a:r>
              <a:rPr lang="en-US" altLang="zh-CN" sz="1000" dirty="0" err="1"/>
              <a:t>Patern</a:t>
            </a:r>
            <a:r>
              <a:rPr lang="en-US" altLang="zh-CN" sz="1000" dirty="0"/>
              <a:t> mining in frequent dynamic subgraphs. ICDM 2006.</a:t>
            </a:r>
          </a:p>
          <a:p>
            <a:r>
              <a:rPr lang="en-US" altLang="zh-CN" sz="1000" dirty="0"/>
              <a:t>Andrey </a:t>
            </a:r>
            <a:r>
              <a:rPr lang="en-US" altLang="zh-CN" sz="1000" b="1" dirty="0"/>
              <a:t>Kan</a:t>
            </a:r>
            <a:r>
              <a:rPr lang="en-US" altLang="zh-CN" sz="1000" dirty="0"/>
              <a:t>,</a:t>
            </a:r>
            <a:r>
              <a:rPr lang="zh-CN" altLang="en-US" sz="1000" dirty="0"/>
              <a:t> </a:t>
            </a:r>
            <a:r>
              <a:rPr lang="en-US" altLang="zh-CN" sz="1000" dirty="0"/>
              <a:t>Jeffrey Chan, James Bailey, </a:t>
            </a:r>
            <a:r>
              <a:rPr lang="en-US" altLang="zh-CN" sz="1000" u="sng" dirty="0"/>
              <a:t>Christopher Leckie. A query based approach for mining evolving graphs</a:t>
            </a:r>
            <a:r>
              <a:rPr lang="en-US" altLang="zh-CN" sz="1000" dirty="0"/>
              <a:t>. 8th Australasian Data Mining Conference, 2009.</a:t>
            </a:r>
            <a:endParaRPr lang="en-US" altLang="zh-CN" sz="1000" dirty="0">
              <a:solidFill>
                <a:schemeClr val="tx1"/>
              </a:solidFill>
            </a:endParaRPr>
          </a:p>
          <a:p>
            <a:r>
              <a:rPr lang="en-US" altLang="zh-CN" sz="1000" dirty="0" err="1">
                <a:solidFill>
                  <a:schemeClr val="tx1"/>
                </a:solidFill>
              </a:rPr>
              <a:t>Udayan</a:t>
            </a:r>
            <a:r>
              <a:rPr lang="en-US" altLang="zh-CN" sz="1000" dirty="0">
                <a:solidFill>
                  <a:schemeClr val="tx1"/>
                </a:solidFill>
              </a:rPr>
              <a:t> </a:t>
            </a:r>
            <a:r>
              <a:rPr lang="en-US" altLang="zh-CN" sz="1000" b="1" dirty="0">
                <a:solidFill>
                  <a:schemeClr val="tx1"/>
                </a:solidFill>
              </a:rPr>
              <a:t>Khurana</a:t>
            </a:r>
            <a:r>
              <a:rPr lang="en-US" altLang="zh-CN" sz="1000" dirty="0">
                <a:solidFill>
                  <a:schemeClr val="tx1"/>
                </a:solidFill>
              </a:rPr>
              <a:t>, Amol Deshpande</a:t>
            </a:r>
            <a:r>
              <a:rPr lang="en-US" altLang="zh-CN" sz="1000" dirty="0"/>
              <a:t>: </a:t>
            </a:r>
            <a:r>
              <a:rPr lang="en-US" altLang="zh-CN" sz="1000" u="sng" dirty="0"/>
              <a:t>Efficient Snapshot Retrieval over Historical Graph Data</a:t>
            </a:r>
            <a:r>
              <a:rPr lang="en-US" altLang="zh-CN" sz="1000" dirty="0"/>
              <a:t>. </a:t>
            </a:r>
            <a:r>
              <a:rPr lang="en-US" altLang="zh-CN" sz="1000" b="1" dirty="0"/>
              <a:t>ICDE 2013</a:t>
            </a:r>
            <a:endParaRPr lang="en-US" altLang="zh-CN" sz="1000" dirty="0"/>
          </a:p>
          <a:p>
            <a:r>
              <a:rPr lang="en-US" altLang="zh-CN" sz="1000" dirty="0"/>
              <a:t>Vera </a:t>
            </a:r>
            <a:r>
              <a:rPr lang="en-US" altLang="zh-CN" sz="1000" dirty="0" err="1"/>
              <a:t>Zaychik</a:t>
            </a:r>
            <a:r>
              <a:rPr lang="en-US" altLang="zh-CN" sz="1000" dirty="0"/>
              <a:t> </a:t>
            </a:r>
            <a:r>
              <a:rPr lang="en-US" altLang="zh-CN" sz="1000" b="1" dirty="0"/>
              <a:t>Moffitt</a:t>
            </a:r>
            <a:r>
              <a:rPr lang="en-US" altLang="zh-CN" sz="1000" dirty="0"/>
              <a:t>, Julia </a:t>
            </a:r>
            <a:r>
              <a:rPr lang="en-US" altLang="zh-CN" sz="1000" dirty="0" err="1"/>
              <a:t>Stoyanovich</a:t>
            </a:r>
            <a:r>
              <a:rPr lang="en-US" altLang="zh-CN" sz="1000" dirty="0"/>
              <a:t>: </a:t>
            </a:r>
            <a:r>
              <a:rPr lang="en-US" altLang="zh-CN" sz="1000" u="sng" dirty="0"/>
              <a:t>Temporal Graph Algebra</a:t>
            </a:r>
            <a:r>
              <a:rPr lang="en-US" altLang="zh-CN" sz="1000" dirty="0"/>
              <a:t>. </a:t>
            </a:r>
            <a:r>
              <a:rPr lang="en-US" altLang="zh-CN" sz="1000" i="1" dirty="0"/>
              <a:t>DBPL 2017</a:t>
            </a:r>
          </a:p>
        </p:txBody>
      </p:sp>
      <p:pic>
        <p:nvPicPr>
          <p:cNvPr id="7" name="圖片 6">
            <a:extLst>
              <a:ext uri="{FF2B5EF4-FFF2-40B4-BE49-F238E27FC236}">
                <a16:creationId xmlns:a16="http://schemas.microsoft.com/office/drawing/2014/main" id="{11D37F86-11A8-4AA6-881F-1C8E3754E0DA}"/>
              </a:ext>
            </a:extLst>
          </p:cNvPr>
          <p:cNvPicPr>
            <a:picLocks noChangeAspect="1"/>
          </p:cNvPicPr>
          <p:nvPr/>
        </p:nvPicPr>
        <p:blipFill>
          <a:blip r:embed="rId3"/>
          <a:stretch>
            <a:fillRect/>
          </a:stretch>
        </p:blipFill>
        <p:spPr>
          <a:xfrm>
            <a:off x="4607384" y="147145"/>
            <a:ext cx="4389132" cy="2434975"/>
          </a:xfrm>
          <a:prstGeom prst="rect">
            <a:avLst/>
          </a:prstGeom>
          <a:ln>
            <a:solidFill>
              <a:schemeClr val="tx1"/>
            </a:solidFill>
          </a:ln>
        </p:spPr>
      </p:pic>
      <p:sp>
        <p:nvSpPr>
          <p:cNvPr id="8" name="灯片编号占位符 7">
            <a:extLst>
              <a:ext uri="{FF2B5EF4-FFF2-40B4-BE49-F238E27FC236}">
                <a16:creationId xmlns:a16="http://schemas.microsoft.com/office/drawing/2014/main" id="{2A0860AE-0D02-4318-B83B-A4F9CD6CBE1C}"/>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63</a:t>
            </a:fld>
            <a:endParaRPr lang="zh-CN" altLang="en-US"/>
          </a:p>
        </p:txBody>
      </p:sp>
    </p:spTree>
    <p:extLst>
      <p:ext uri="{BB962C8B-B14F-4D97-AF65-F5344CB8AC3E}">
        <p14:creationId xmlns:p14="http://schemas.microsoft.com/office/powerpoint/2010/main" val="91573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79ACFF-34D5-4320-BFA6-673D86FC13D5}"/>
              </a:ext>
            </a:extLst>
          </p:cNvPr>
          <p:cNvSpPr>
            <a:spLocks noGrp="1"/>
          </p:cNvSpPr>
          <p:nvPr>
            <p:ph type="title"/>
          </p:nvPr>
        </p:nvSpPr>
        <p:spPr>
          <a:xfrm>
            <a:off x="221226" y="365127"/>
            <a:ext cx="8635180" cy="615641"/>
          </a:xfrm>
        </p:spPr>
        <p:txBody>
          <a:bodyPr>
            <a:normAutofit fontScale="90000"/>
          </a:bodyPr>
          <a:lstStyle/>
          <a:p>
            <a:r>
              <a:rPr lang="zh-CN" altLang="en-US" dirty="0"/>
              <a:t>时态图系统所使用的时态图模型对比</a:t>
            </a:r>
          </a:p>
        </p:txBody>
      </p:sp>
      <p:graphicFrame>
        <p:nvGraphicFramePr>
          <p:cNvPr id="4" name="內容版面配置區 3">
            <a:extLst>
              <a:ext uri="{FF2B5EF4-FFF2-40B4-BE49-F238E27FC236}">
                <a16:creationId xmlns:a16="http://schemas.microsoft.com/office/drawing/2014/main" id="{358D783E-8F89-4423-A075-2F372766B069}"/>
              </a:ext>
            </a:extLst>
          </p:cNvPr>
          <p:cNvGraphicFramePr>
            <a:graphicFrameLocks noGrp="1"/>
          </p:cNvGraphicFramePr>
          <p:nvPr>
            <p:ph idx="1"/>
            <p:extLst>
              <p:ext uri="{D42A27DB-BD31-4B8C-83A1-F6EECF244321}">
                <p14:modId xmlns:p14="http://schemas.microsoft.com/office/powerpoint/2010/main" val="3683047561"/>
              </p:ext>
            </p:extLst>
          </p:nvPr>
        </p:nvGraphicFramePr>
        <p:xfrm>
          <a:off x="147485" y="1051605"/>
          <a:ext cx="8871154" cy="5836345"/>
        </p:xfrm>
        <a:graphic>
          <a:graphicData uri="http://schemas.openxmlformats.org/drawingml/2006/table">
            <a:tbl>
              <a:tblPr firstRow="1" bandRow="1">
                <a:tableStyleId>{5C22544A-7EE6-4342-B048-85BDC9FD1C3A}</a:tableStyleId>
              </a:tblPr>
              <a:tblGrid>
                <a:gridCol w="943896">
                  <a:extLst>
                    <a:ext uri="{9D8B030D-6E8A-4147-A177-3AD203B41FA5}">
                      <a16:colId xmlns:a16="http://schemas.microsoft.com/office/drawing/2014/main" val="3579914485"/>
                    </a:ext>
                  </a:extLst>
                </a:gridCol>
                <a:gridCol w="2496166">
                  <a:extLst>
                    <a:ext uri="{9D8B030D-6E8A-4147-A177-3AD203B41FA5}">
                      <a16:colId xmlns:a16="http://schemas.microsoft.com/office/drawing/2014/main" val="1641332749"/>
                    </a:ext>
                  </a:extLst>
                </a:gridCol>
                <a:gridCol w="1810364">
                  <a:extLst>
                    <a:ext uri="{9D8B030D-6E8A-4147-A177-3AD203B41FA5}">
                      <a16:colId xmlns:a16="http://schemas.microsoft.com/office/drawing/2014/main" val="533261849"/>
                    </a:ext>
                  </a:extLst>
                </a:gridCol>
                <a:gridCol w="1810364">
                  <a:extLst>
                    <a:ext uri="{9D8B030D-6E8A-4147-A177-3AD203B41FA5}">
                      <a16:colId xmlns:a16="http://schemas.microsoft.com/office/drawing/2014/main" val="1993113181"/>
                    </a:ext>
                  </a:extLst>
                </a:gridCol>
                <a:gridCol w="1810364">
                  <a:extLst>
                    <a:ext uri="{9D8B030D-6E8A-4147-A177-3AD203B41FA5}">
                      <a16:colId xmlns:a16="http://schemas.microsoft.com/office/drawing/2014/main" val="3980020357"/>
                    </a:ext>
                  </a:extLst>
                </a:gridCol>
              </a:tblGrid>
              <a:tr h="548010">
                <a:tc>
                  <a:txBody>
                    <a:bodyPr/>
                    <a:lstStyle/>
                    <a:p>
                      <a:pPr algn="ctr">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名称</a:t>
                      </a:r>
                    </a:p>
                  </a:txBody>
                  <a:tcPr marL="68580" marR="68580" marT="0" marB="0" anchor="ct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Arial" panose="020B0604020202020204" pitchFamily="34" charset="0"/>
                        </a:rPr>
                        <a:t>Nepal</a:t>
                      </a: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Arial" panose="020B0604020202020204" pitchFamily="34" charset="0"/>
                        </a:rPr>
                        <a:t>Kineograph</a:t>
                      </a: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en-US" sz="1050" kern="100" dirty="0">
                          <a:effectLst/>
                          <a:latin typeface="等线" panose="02010600030101010101" pitchFamily="2" charset="-122"/>
                          <a:ea typeface="等线" panose="02010600030101010101" pitchFamily="2" charset="-122"/>
                          <a:cs typeface="Arial" panose="020B0604020202020204" pitchFamily="34" charset="0"/>
                        </a:rPr>
                        <a:t>Chronons</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p>
                    <a:p>
                      <a:pPr algn="just">
                        <a:spcAft>
                          <a:spcPts val="0"/>
                        </a:spcAft>
                      </a:pPr>
                      <a:r>
                        <a:rPr lang="en-US" sz="1050" kern="100" dirty="0" err="1">
                          <a:effectLst/>
                          <a:latin typeface="等线" panose="02010600030101010101" pitchFamily="2" charset="-122"/>
                          <a:ea typeface="等线" panose="02010600030101010101" pitchFamily="2" charset="-122"/>
                          <a:cs typeface="Arial" panose="020B0604020202020204" pitchFamily="34" charset="0"/>
                        </a:rPr>
                        <a:t>ImmortalGraph</a:t>
                      </a: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Arial" panose="020B0604020202020204" pitchFamily="34" charset="0"/>
                        </a:rPr>
                        <a:t>DeltaGraph</a:t>
                      </a:r>
                      <a:endParaRPr lang="zh-CN" sz="1050" kern="100">
                        <a:effectLst/>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en-US" sz="1050" kern="100">
                          <a:effectLst/>
                          <a:latin typeface="等线" panose="02010600030101010101" pitchFamily="2" charset="-122"/>
                          <a:ea typeface="等线" panose="02010600030101010101" pitchFamily="2" charset="-122"/>
                          <a:cs typeface="Arial" panose="020B0604020202020204" pitchFamily="34" charset="0"/>
                        </a:rPr>
                        <a:t>Historical Graph Store</a:t>
                      </a:r>
                      <a:endParaRPr lang="zh-CN" sz="1050" kern="10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Arial" panose="020B0604020202020204" pitchFamily="34" charset="0"/>
                        </a:rPr>
                        <a:t>G*</a:t>
                      </a: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963023459"/>
                  </a:ext>
                </a:extLst>
              </a:tr>
              <a:tr h="548010">
                <a:tc>
                  <a:txBody>
                    <a:bodyPr/>
                    <a:lstStyle/>
                    <a:p>
                      <a:pPr algn="ctr">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使用的时间</a:t>
                      </a:r>
                    </a:p>
                  </a:txBody>
                  <a:tcPr marL="68580" marR="68580" marT="0" marB="0" anchor="ct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Arial" panose="020B0604020202020204" pitchFamily="34" charset="0"/>
                        </a:rPr>
                        <a:t>Valid time</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a:t>
                      </a:r>
                      <a:endParaRPr lang="en-US" sz="1050" kern="100" dirty="0">
                        <a:effectLst/>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线性</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时间域、</a:t>
                      </a:r>
                      <a:endParaRPr lang="en-US" altLang="zh-CN" sz="1050" kern="100" dirty="0">
                        <a:effectLst/>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en-US" sz="1050" kern="100" dirty="0">
                          <a:effectLst/>
                          <a:latin typeface="等线" panose="02010600030101010101" pitchFamily="2" charset="-122"/>
                          <a:ea typeface="等线" panose="02010600030101010101" pitchFamily="2" charset="-122"/>
                          <a:cs typeface="Arial" panose="020B0604020202020204" pitchFamily="34" charset="0"/>
                        </a:rPr>
                        <a:t>temporal element</a:t>
                      </a: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r>
                        <a:rPr lang="zh-CN" altLang="zh-CN" sz="1050" kern="100" dirty="0">
                          <a:effectLst/>
                          <a:latin typeface="等线" panose="02010600030101010101" pitchFamily="2" charset="-122"/>
                          <a:ea typeface="+mn-ea"/>
                          <a:cs typeface="Arial" panose="020B0604020202020204" pitchFamily="34" charset="0"/>
                        </a:rPr>
                        <a:t>论文中</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未找到明确说明</a:t>
                      </a: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r>
                        <a:rPr lang="en-US" sz="1050" kern="100" dirty="0">
                          <a:effectLst/>
                          <a:latin typeface="等线" panose="02010600030101010101" pitchFamily="2" charset="-122"/>
                          <a:ea typeface="等线" panose="02010600030101010101" pitchFamily="2" charset="-122"/>
                          <a:cs typeface="Arial" panose="020B0604020202020204" pitchFamily="34" charset="0"/>
                        </a:rPr>
                        <a:t>Valid Time</a:t>
                      </a: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论文中未找到明确说明</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a:t>
                      </a:r>
                      <a:endParaRPr lang="en-US" altLang="zh-CN" sz="1050" kern="100" dirty="0">
                        <a:effectLst/>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网上文档只</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提到了</a:t>
                      </a:r>
                      <a:r>
                        <a:rPr lang="en-US" sz="1050" kern="100" dirty="0">
                          <a:effectLst/>
                          <a:latin typeface="等线" panose="02010600030101010101" pitchFamily="2" charset="-122"/>
                          <a:ea typeface="等线" panose="02010600030101010101" pitchFamily="2" charset="-122"/>
                          <a:cs typeface="Arial" panose="020B0604020202020204" pitchFamily="34" charset="0"/>
                        </a:rPr>
                        <a:t>snapshot</a:t>
                      </a:r>
                      <a:r>
                        <a:rPr lang="zh-CN" sz="1050" kern="100" dirty="0">
                          <a:effectLst/>
                          <a:latin typeface="等线" panose="02010600030101010101" pitchFamily="2" charset="-122"/>
                          <a:ea typeface="等线" panose="02010600030101010101" pitchFamily="2" charset="-122"/>
                          <a:cs typeface="Arial" panose="020B0604020202020204" pitchFamily="34" charset="0"/>
                        </a:rPr>
                        <a:t>序列</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的概念</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p>
                  </a:txBody>
                  <a:tcPr marL="68580" marR="68580" marT="0" marB="0" anchor="ctr"/>
                </a:tc>
                <a:extLst>
                  <a:ext uri="{0D108BD9-81ED-4DB2-BD59-A6C34878D82A}">
                    <a16:rowId xmlns:a16="http://schemas.microsoft.com/office/drawing/2014/main" val="382649191"/>
                  </a:ext>
                </a:extLst>
              </a:tr>
              <a:tr h="548010">
                <a:tc>
                  <a:txBody>
                    <a:bodyPr/>
                    <a:lstStyle/>
                    <a:p>
                      <a:pPr algn="ctr">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模型</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介绍</a:t>
                      </a: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先定义了一个网络的模型（点边带类型），然后给每个点和边加了一个有效时间</a:t>
                      </a:r>
                      <a:r>
                        <a:rPr lang="en-US" sz="1050" kern="100" dirty="0">
                          <a:effectLst/>
                          <a:latin typeface="等线" panose="02010600030101010101" pitchFamily="2" charset="-122"/>
                          <a:ea typeface="等线" panose="02010600030101010101" pitchFamily="2" charset="-122"/>
                          <a:cs typeface="Arial" panose="020B0604020202020204" pitchFamily="34" charset="0"/>
                        </a:rPr>
                        <a:t>interval</a:t>
                      </a:r>
                      <a:r>
                        <a:rPr lang="zh-CN" sz="1050" kern="100" dirty="0">
                          <a:effectLst/>
                          <a:latin typeface="等线" panose="02010600030101010101" pitchFamily="2" charset="-122"/>
                          <a:ea typeface="等线" panose="02010600030101010101" pitchFamily="2" charset="-122"/>
                          <a:cs typeface="Arial" panose="020B0604020202020204" pitchFamily="34" charset="0"/>
                        </a:rPr>
                        <a:t>组成的</a:t>
                      </a:r>
                      <a:r>
                        <a:rPr lang="en-US" sz="1050" kern="100" dirty="0">
                          <a:effectLst/>
                          <a:latin typeface="等线" panose="02010600030101010101" pitchFamily="2" charset="-122"/>
                          <a:ea typeface="等线" panose="02010600030101010101" pitchFamily="2" charset="-122"/>
                          <a:cs typeface="Arial" panose="020B0604020202020204" pitchFamily="34" charset="0"/>
                        </a:rPr>
                        <a:t>sequence</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p>
                  </a:txBody>
                  <a:tcPr marL="68580" marR="68580" marT="0" marB="0"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050" kern="100" dirty="0">
                          <a:effectLst/>
                          <a:latin typeface="等线" panose="02010600030101010101" pitchFamily="2" charset="-122"/>
                          <a:ea typeface="+mn-ea"/>
                          <a:cs typeface="Arial" panose="020B0604020202020204" pitchFamily="34" charset="0"/>
                        </a:rPr>
                        <a:t>论文中</a:t>
                      </a:r>
                      <a:r>
                        <a:rPr lang="zh-CN" altLang="en-US" sz="1050" kern="100" dirty="0">
                          <a:effectLst/>
                          <a:latin typeface="等线" panose="02010600030101010101" pitchFamily="2" charset="-122"/>
                          <a:ea typeface="+mn-ea"/>
                          <a:cs typeface="Arial" panose="020B0604020202020204" pitchFamily="34" charset="0"/>
                        </a:rPr>
                        <a:t>未找到明确说明</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endParaRPr lang="en-US" altLang="zh-CN" sz="1050" kern="100" dirty="0">
                        <a:effectLst/>
                        <a:latin typeface="等线" panose="02010600030101010101" pitchFamily="2" charset="-122"/>
                        <a:ea typeface="等线" panose="02010600030101010101" pitchFamily="2" charset="-122"/>
                        <a:cs typeface="Arial" panose="020B0604020202020204"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sz="1050" kern="100" dirty="0">
                          <a:effectLst/>
                          <a:latin typeface="等线" panose="02010600030101010101" pitchFamily="2" charset="-122"/>
                          <a:ea typeface="等线" panose="02010600030101010101" pitchFamily="2" charset="-122"/>
                          <a:cs typeface="Arial" panose="020B0604020202020204" pitchFamily="34" charset="0"/>
                        </a:rPr>
                        <a:t>从整体的叙述上来看是一个</a:t>
                      </a:r>
                      <a:r>
                        <a:rPr lang="en-US" sz="1050" kern="100" dirty="0">
                          <a:effectLst/>
                          <a:latin typeface="等线" panose="02010600030101010101" pitchFamily="2" charset="-122"/>
                          <a:ea typeface="等线" panose="02010600030101010101" pitchFamily="2" charset="-122"/>
                          <a:cs typeface="Arial" panose="020B0604020202020204" pitchFamily="34" charset="0"/>
                        </a:rPr>
                        <a:t>Graph</a:t>
                      </a:r>
                      <a:r>
                        <a:rPr lang="zh-CN" sz="1050" kern="100" dirty="0">
                          <a:effectLst/>
                          <a:latin typeface="等线" panose="02010600030101010101" pitchFamily="2" charset="-122"/>
                          <a:ea typeface="等线" panose="02010600030101010101" pitchFamily="2" charset="-122"/>
                          <a:cs typeface="Arial" panose="020B0604020202020204" pitchFamily="34" charset="0"/>
                        </a:rPr>
                        <a:t>的</a:t>
                      </a:r>
                      <a:r>
                        <a:rPr lang="en-US" sz="1050" kern="100" dirty="0">
                          <a:effectLst/>
                          <a:latin typeface="等线" panose="02010600030101010101" pitchFamily="2" charset="-122"/>
                          <a:ea typeface="等线" panose="02010600030101010101" pitchFamily="2" charset="-122"/>
                          <a:cs typeface="Arial" panose="020B0604020202020204" pitchFamily="34" charset="0"/>
                        </a:rPr>
                        <a:t>snapshot</a:t>
                      </a:r>
                      <a:r>
                        <a:rPr lang="zh-CN" sz="1050" kern="100" dirty="0">
                          <a:effectLst/>
                          <a:latin typeface="等线" panose="02010600030101010101" pitchFamily="2" charset="-122"/>
                          <a:ea typeface="等线" panose="02010600030101010101" pitchFamily="2" charset="-122"/>
                          <a:cs typeface="Arial" panose="020B0604020202020204" pitchFamily="34" charset="0"/>
                        </a:rPr>
                        <a:t>的序列。</a:t>
                      </a:r>
                    </a:p>
                  </a:txBody>
                  <a:tcPr marL="68580" marR="68580" marT="0" marB="0" anchor="ctr"/>
                </a:tc>
                <a:tc>
                  <a:txBody>
                    <a:bodyPr/>
                    <a:lstStyle/>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用</a:t>
                      </a:r>
                      <a:r>
                        <a:rPr lang="en-US" sz="1050" kern="100" dirty="0">
                          <a:effectLst/>
                          <a:latin typeface="等线" panose="02010600030101010101" pitchFamily="2" charset="-122"/>
                          <a:ea typeface="等线" panose="02010600030101010101" pitchFamily="2" charset="-122"/>
                          <a:cs typeface="Arial" panose="020B0604020202020204" pitchFamily="34" charset="0"/>
                        </a:rPr>
                        <a:t>event</a:t>
                      </a:r>
                      <a:r>
                        <a:rPr lang="zh-CN" sz="1050" kern="100" dirty="0">
                          <a:effectLst/>
                          <a:latin typeface="等线" panose="02010600030101010101" pitchFamily="2" charset="-122"/>
                          <a:ea typeface="等线" panose="02010600030101010101" pitchFamily="2" charset="-122"/>
                          <a:cs typeface="Arial" panose="020B0604020202020204" pitchFamily="34" charset="0"/>
                        </a:rPr>
                        <a:t>来表示</a:t>
                      </a:r>
                      <a:r>
                        <a:rPr lang="en-US" sz="1050" kern="100" dirty="0">
                          <a:effectLst/>
                          <a:latin typeface="等线" panose="02010600030101010101" pitchFamily="2" charset="-122"/>
                          <a:ea typeface="等线" panose="02010600030101010101" pitchFamily="2" charset="-122"/>
                          <a:cs typeface="Arial" panose="020B0604020202020204" pitchFamily="34" charset="0"/>
                        </a:rPr>
                        <a:t>graph</a:t>
                      </a:r>
                      <a:r>
                        <a:rPr lang="zh-CN" sz="1050" kern="100" dirty="0">
                          <a:effectLst/>
                          <a:latin typeface="等线" panose="02010600030101010101" pitchFamily="2" charset="-122"/>
                          <a:ea typeface="等线" panose="02010600030101010101" pitchFamily="2" charset="-122"/>
                          <a:cs typeface="Arial" panose="020B0604020202020204" pitchFamily="34" charset="0"/>
                        </a:rPr>
                        <a:t>的</a:t>
                      </a:r>
                      <a:r>
                        <a:rPr lang="en-US" sz="1050" kern="100" dirty="0">
                          <a:effectLst/>
                          <a:latin typeface="等线" panose="02010600030101010101" pitchFamily="2" charset="-122"/>
                          <a:ea typeface="等线" panose="02010600030101010101" pitchFamily="2" charset="-122"/>
                          <a:cs typeface="Arial" panose="020B0604020202020204" pitchFamily="34" charset="0"/>
                        </a:rPr>
                        <a:t>change</a:t>
                      </a:r>
                      <a:r>
                        <a:rPr lang="zh-CN" sz="1050" kern="100" dirty="0">
                          <a:effectLst/>
                          <a:latin typeface="等线" panose="02010600030101010101" pitchFamily="2" charset="-122"/>
                          <a:ea typeface="等线" panose="02010600030101010101" pitchFamily="2" charset="-122"/>
                          <a:cs typeface="Arial" panose="020B0604020202020204" pitchFamily="34" charset="0"/>
                        </a:rPr>
                        <a:t>，这样每个</a:t>
                      </a:r>
                      <a:r>
                        <a:rPr lang="en-US" sz="1050" kern="100" dirty="0">
                          <a:effectLst/>
                          <a:latin typeface="等线" panose="02010600030101010101" pitchFamily="2" charset="-122"/>
                          <a:ea typeface="等线" panose="02010600030101010101" pitchFamily="2" charset="-122"/>
                          <a:cs typeface="Arial" panose="020B0604020202020204" pitchFamily="34" charset="0"/>
                        </a:rPr>
                        <a:t>snapshot</a:t>
                      </a:r>
                      <a:r>
                        <a:rPr lang="zh-CN" sz="1050" kern="100" dirty="0">
                          <a:effectLst/>
                          <a:latin typeface="等线" panose="02010600030101010101" pitchFamily="2" charset="-122"/>
                          <a:ea typeface="等线" panose="02010600030101010101" pitchFamily="2" charset="-122"/>
                          <a:cs typeface="Arial" panose="020B0604020202020204" pitchFamily="34" charset="0"/>
                        </a:rPr>
                        <a:t>可以看做一个</a:t>
                      </a:r>
                      <a:r>
                        <a:rPr lang="en-US" sz="1050" kern="100" dirty="0">
                          <a:effectLst/>
                          <a:latin typeface="等线" panose="02010600030101010101" pitchFamily="2" charset="-122"/>
                          <a:ea typeface="等线" panose="02010600030101010101" pitchFamily="2" charset="-122"/>
                          <a:cs typeface="Arial" panose="020B0604020202020204" pitchFamily="34" charset="0"/>
                        </a:rPr>
                        <a:t>event</a:t>
                      </a:r>
                      <a:r>
                        <a:rPr lang="zh-CN" sz="1050" kern="100" dirty="0">
                          <a:effectLst/>
                          <a:latin typeface="等线" panose="02010600030101010101" pitchFamily="2" charset="-122"/>
                          <a:ea typeface="等线" panose="02010600030101010101" pitchFamily="2" charset="-122"/>
                          <a:cs typeface="Arial" panose="020B0604020202020204" pitchFamily="34" charset="0"/>
                        </a:rPr>
                        <a:t>的集合。</a:t>
                      </a:r>
                    </a:p>
                  </a:txBody>
                  <a:tcPr marL="68580" marR="68580" marT="0" marB="0" anchor="ctr"/>
                </a:tc>
                <a:tc>
                  <a:txBody>
                    <a:bodyPr/>
                    <a:lstStyle/>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一个三级树状结构，</a:t>
                      </a:r>
                      <a:r>
                        <a:rPr lang="en-US" sz="1050" kern="100" dirty="0">
                          <a:effectLst/>
                          <a:latin typeface="等线" panose="02010600030101010101" pitchFamily="2" charset="-122"/>
                          <a:ea typeface="等线" panose="02010600030101010101" pitchFamily="2" charset="-122"/>
                          <a:cs typeface="Arial" panose="020B0604020202020204" pitchFamily="34" charset="0"/>
                        </a:rPr>
                        <a:t>Graph</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r>
                        <a:rPr lang="en-US" sz="1050" kern="100" dirty="0">
                          <a:effectLst/>
                          <a:latin typeface="等线" panose="02010600030101010101" pitchFamily="2" charset="-122"/>
                          <a:ea typeface="等线" panose="02010600030101010101" pitchFamily="2" charset="-122"/>
                          <a:cs typeface="Arial" panose="020B0604020202020204" pitchFamily="34" charset="0"/>
                        </a:rPr>
                        <a:t>Vertex</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r>
                        <a:rPr lang="en-US" sz="1050" kern="100" dirty="0">
                          <a:effectLst/>
                          <a:latin typeface="等线" panose="02010600030101010101" pitchFamily="2" charset="-122"/>
                          <a:ea typeface="等线" panose="02010600030101010101" pitchFamily="2" charset="-122"/>
                          <a:cs typeface="Arial" panose="020B0604020202020204" pitchFamily="34" charset="0"/>
                        </a:rPr>
                        <a:t>Edge</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p>
                  </a:txBody>
                  <a:tcPr marL="68580" marR="68580" marT="0" marB="0" anchor="ctr"/>
                </a:tc>
                <a:extLst>
                  <a:ext uri="{0D108BD9-81ED-4DB2-BD59-A6C34878D82A}">
                    <a16:rowId xmlns:a16="http://schemas.microsoft.com/office/drawing/2014/main" val="572431118"/>
                  </a:ext>
                </a:extLst>
              </a:tr>
              <a:tr h="182670">
                <a:tc>
                  <a:txBody>
                    <a:bodyPr/>
                    <a:lstStyle/>
                    <a:p>
                      <a:pPr algn="ctr">
                        <a:spcAft>
                          <a:spcPts val="0"/>
                        </a:spcAft>
                      </a:pP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支持属性</a:t>
                      </a: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r>
                        <a:rPr lang="zh-CN" altLang="en-US" sz="1050" kern="100" dirty="0">
                          <a:effectLst/>
                          <a:latin typeface="等线" panose="02010600030101010101" pitchFamily="2" charset="-122"/>
                          <a:ea typeface="+mn-ea"/>
                          <a:cs typeface="Arial" panose="020B0604020202020204" pitchFamily="34" charset="0"/>
                        </a:rPr>
                        <a:t>点和边</a:t>
                      </a: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r>
                        <a:rPr lang="zh-CN" altLang="zh-CN" sz="1050" kern="100" dirty="0">
                          <a:effectLst/>
                          <a:latin typeface="等线" panose="02010600030101010101" pitchFamily="2" charset="-122"/>
                          <a:ea typeface="+mn-ea"/>
                          <a:cs typeface="Arial" panose="020B0604020202020204" pitchFamily="34" charset="0"/>
                        </a:rPr>
                        <a:t>论文中</a:t>
                      </a:r>
                      <a:r>
                        <a:rPr lang="zh-CN" altLang="en-US" sz="1050" kern="100" dirty="0">
                          <a:effectLst/>
                          <a:latin typeface="等线" panose="02010600030101010101" pitchFamily="2" charset="-122"/>
                          <a:ea typeface="+mn-ea"/>
                          <a:cs typeface="Arial" panose="020B0604020202020204" pitchFamily="34" charset="0"/>
                        </a:rPr>
                        <a:t>未找到明确说明</a:t>
                      </a:r>
                      <a:endParaRPr lang="zh-CN" altLang="zh-CN" sz="1050" kern="100" dirty="0">
                        <a:effectLst/>
                        <a:latin typeface="等线" panose="02010600030101010101" pitchFamily="2" charset="-122"/>
                        <a:ea typeface="+mn-ea"/>
                        <a:cs typeface="Arial" panose="020B0604020202020204" pitchFamily="34" charset="0"/>
                      </a:endParaRPr>
                    </a:p>
                  </a:txBody>
                  <a:tcPr marL="68580" marR="68580" marT="0" marB="0" anchor="ctr"/>
                </a:tc>
                <a:tc>
                  <a:txBody>
                    <a:bodyPr/>
                    <a:lstStyle/>
                    <a:p>
                      <a:pPr algn="just">
                        <a:spcAft>
                          <a:spcPts val="0"/>
                        </a:spcAft>
                      </a:pPr>
                      <a:r>
                        <a:rPr lang="zh-CN" altLang="en-US" sz="1050" kern="100" dirty="0">
                          <a:effectLst/>
                          <a:latin typeface="等线" panose="02010600030101010101" pitchFamily="2" charset="-122"/>
                          <a:ea typeface="+mn-ea"/>
                          <a:cs typeface="Arial" panose="020B0604020202020204" pitchFamily="34" charset="0"/>
                        </a:rPr>
                        <a:t>点和边</a:t>
                      </a: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r>
                        <a:rPr lang="zh-CN" altLang="zh-CN" sz="1050" kern="100" dirty="0">
                          <a:effectLst/>
                          <a:latin typeface="等线" panose="02010600030101010101" pitchFamily="2" charset="-122"/>
                          <a:ea typeface="+mn-ea"/>
                          <a:cs typeface="Arial" panose="020B0604020202020204" pitchFamily="34" charset="0"/>
                        </a:rPr>
                        <a:t>图、点和边</a:t>
                      </a: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474155474"/>
                  </a:ext>
                </a:extLst>
              </a:tr>
              <a:tr h="290092">
                <a:tc>
                  <a:txBody>
                    <a:bodyPr/>
                    <a:lstStyle/>
                    <a:p>
                      <a:pPr algn="ctr">
                        <a:spcAft>
                          <a:spcPts val="0"/>
                        </a:spcAft>
                      </a:pPr>
                      <a:r>
                        <a:rPr lang="zh-CN" altLang="en-US" sz="1050" kern="100" dirty="0">
                          <a:solidFill>
                            <a:srgbClr val="FF0000"/>
                          </a:solidFill>
                          <a:effectLst/>
                          <a:latin typeface="等线" panose="02010600030101010101" pitchFamily="2" charset="-122"/>
                          <a:ea typeface="等线" panose="02010600030101010101" pitchFamily="2" charset="-122"/>
                          <a:cs typeface="Arial" panose="020B0604020202020204" pitchFamily="34" charset="0"/>
                        </a:rPr>
                        <a:t>表达</a:t>
                      </a:r>
                      <a:r>
                        <a:rPr lang="zh-CN" sz="1050" kern="100" dirty="0">
                          <a:solidFill>
                            <a:srgbClr val="FF0000"/>
                          </a:solidFill>
                          <a:effectLst/>
                          <a:latin typeface="等线" panose="02010600030101010101" pitchFamily="2" charset="-122"/>
                          <a:ea typeface="等线" panose="02010600030101010101" pitchFamily="2" charset="-122"/>
                          <a:cs typeface="Arial" panose="020B0604020202020204" pitchFamily="34" charset="0"/>
                        </a:rPr>
                        <a:t>属性值</a:t>
                      </a:r>
                      <a:endParaRPr lang="en-US" altLang="zh-CN" sz="1050" kern="100" dirty="0">
                        <a:solidFill>
                          <a:srgbClr val="FF0000"/>
                        </a:solidFill>
                        <a:effectLst/>
                        <a:latin typeface="等线" panose="02010600030101010101" pitchFamily="2" charset="-122"/>
                        <a:ea typeface="等线" panose="02010600030101010101" pitchFamily="2" charset="-122"/>
                        <a:cs typeface="Arial" panose="020B0604020202020204" pitchFamily="34" charset="0"/>
                      </a:endParaRPr>
                    </a:p>
                    <a:p>
                      <a:pPr algn="ctr">
                        <a:spcAft>
                          <a:spcPts val="0"/>
                        </a:spcAft>
                      </a:pPr>
                      <a:r>
                        <a:rPr lang="zh-CN" sz="1050" kern="100" dirty="0">
                          <a:solidFill>
                            <a:srgbClr val="FF0000"/>
                          </a:solidFill>
                          <a:effectLst/>
                          <a:latin typeface="等线" panose="02010600030101010101" pitchFamily="2" charset="-122"/>
                          <a:ea typeface="等线" panose="02010600030101010101" pitchFamily="2" charset="-122"/>
                          <a:cs typeface="Arial" panose="020B0604020202020204" pitchFamily="34" charset="0"/>
                        </a:rPr>
                        <a:t>变化</a:t>
                      </a:r>
                      <a:r>
                        <a:rPr lang="zh-CN" altLang="en-US" sz="1050" kern="100" dirty="0">
                          <a:solidFill>
                            <a:srgbClr val="FF0000"/>
                          </a:solidFill>
                          <a:effectLst/>
                          <a:latin typeface="等线" panose="02010600030101010101" pitchFamily="2" charset="-122"/>
                          <a:ea typeface="等线" panose="02010600030101010101" pitchFamily="2" charset="-122"/>
                          <a:cs typeface="Arial" panose="020B0604020202020204" pitchFamily="34" charset="0"/>
                        </a:rPr>
                        <a:t>历史</a:t>
                      </a:r>
                      <a:endParaRPr lang="zh-CN" sz="1050" kern="100" dirty="0">
                        <a:solidFill>
                          <a:srgbClr val="FF0000"/>
                        </a:solidFill>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r>
                        <a:rPr lang="zh-CN" sz="1050" kern="100" dirty="0">
                          <a:solidFill>
                            <a:srgbClr val="FF0000"/>
                          </a:solidFill>
                          <a:effectLst/>
                          <a:latin typeface="等线" panose="02010600030101010101" pitchFamily="2" charset="-122"/>
                          <a:ea typeface="等线" panose="02010600030101010101" pitchFamily="2" charset="-122"/>
                          <a:cs typeface="Arial" panose="020B0604020202020204" pitchFamily="34" charset="0"/>
                        </a:rPr>
                        <a:t>可以</a:t>
                      </a:r>
                    </a:p>
                  </a:txBody>
                  <a:tcPr marL="68580" marR="68580" marT="0" marB="0" anchor="ctr"/>
                </a:tc>
                <a:tc>
                  <a:txBody>
                    <a:bodyPr/>
                    <a:lstStyle/>
                    <a:p>
                      <a:pPr algn="just">
                        <a:spcAft>
                          <a:spcPts val="0"/>
                        </a:spcAft>
                      </a:pPr>
                      <a:r>
                        <a:rPr lang="en-US" altLang="zh-CN" sz="1050" kern="100" dirty="0">
                          <a:solidFill>
                            <a:srgbClr val="FF0000"/>
                          </a:solidFill>
                          <a:effectLst/>
                          <a:latin typeface="等线" panose="02010600030101010101" pitchFamily="2" charset="-122"/>
                          <a:ea typeface="+mn-ea"/>
                          <a:cs typeface="Arial" panose="020B0604020202020204" pitchFamily="34" charset="0"/>
                        </a:rPr>
                        <a:t>-</a:t>
                      </a:r>
                      <a:endParaRPr lang="zh-CN" altLang="zh-CN" sz="1050" kern="100" dirty="0">
                        <a:solidFill>
                          <a:srgbClr val="FF0000"/>
                        </a:solidFill>
                        <a:effectLst/>
                        <a:latin typeface="等线" panose="02010600030101010101" pitchFamily="2" charset="-122"/>
                        <a:ea typeface="+mn-ea"/>
                        <a:cs typeface="Arial" panose="020B0604020202020204" pitchFamily="34" charset="0"/>
                      </a:endParaRPr>
                    </a:p>
                  </a:txBody>
                  <a:tcPr marL="68580" marR="68580" marT="0" marB="0" anchor="ctr"/>
                </a:tc>
                <a:tc>
                  <a:txBody>
                    <a:bodyPr/>
                    <a:lstStyle/>
                    <a:p>
                      <a:pPr algn="just">
                        <a:spcAft>
                          <a:spcPts val="0"/>
                        </a:spcAft>
                      </a:pPr>
                      <a:r>
                        <a:rPr lang="zh-CN" sz="1050" kern="100" dirty="0">
                          <a:solidFill>
                            <a:srgbClr val="FF0000"/>
                          </a:solidFill>
                          <a:effectLst/>
                          <a:latin typeface="等线" panose="02010600030101010101" pitchFamily="2" charset="-122"/>
                          <a:ea typeface="等线" panose="02010600030101010101" pitchFamily="2" charset="-122"/>
                          <a:cs typeface="Arial" panose="020B0604020202020204" pitchFamily="34" charset="0"/>
                        </a:rPr>
                        <a:t>可以</a:t>
                      </a:r>
                    </a:p>
                  </a:txBody>
                  <a:tcPr marL="68580" marR="68580" marT="0" marB="0" anchor="ctr"/>
                </a:tc>
                <a:tc>
                  <a:txBody>
                    <a:bodyPr/>
                    <a:lstStyle/>
                    <a:p>
                      <a:pPr algn="just">
                        <a:spcAft>
                          <a:spcPts val="0"/>
                        </a:spcAft>
                      </a:pPr>
                      <a:r>
                        <a:rPr lang="zh-CN" sz="1050" kern="100" dirty="0">
                          <a:solidFill>
                            <a:srgbClr val="FF0000"/>
                          </a:solidFill>
                          <a:effectLst/>
                          <a:latin typeface="等线" panose="02010600030101010101" pitchFamily="2" charset="-122"/>
                          <a:ea typeface="等线" panose="02010600030101010101" pitchFamily="2" charset="-122"/>
                          <a:cs typeface="Arial" panose="020B0604020202020204" pitchFamily="34" charset="0"/>
                        </a:rPr>
                        <a:t>可以</a:t>
                      </a:r>
                    </a:p>
                  </a:txBody>
                  <a:tcPr marL="68580" marR="68580" marT="0" marB="0" anchor="ctr"/>
                </a:tc>
                <a:extLst>
                  <a:ext uri="{0D108BD9-81ED-4DB2-BD59-A6C34878D82A}">
                    <a16:rowId xmlns:a16="http://schemas.microsoft.com/office/drawing/2014/main" val="812608137"/>
                  </a:ext>
                </a:extLst>
              </a:tr>
              <a:tr h="182670">
                <a:tc>
                  <a:txBody>
                    <a:bodyPr/>
                    <a:lstStyle/>
                    <a:p>
                      <a:pPr algn="ctr">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模型的限制</a:t>
                      </a:r>
                    </a:p>
                  </a:txBody>
                  <a:tcPr marL="68580" marR="68580" marT="0" marB="0" anchor="ctr"/>
                </a:tc>
                <a:tc>
                  <a:txBody>
                    <a:bodyPr/>
                    <a:lstStyle/>
                    <a:p>
                      <a:pPr algn="just">
                        <a:spcAft>
                          <a:spcPts val="0"/>
                        </a:spcAft>
                      </a:pP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r>
                        <a:rPr lang="en-US" sz="1050" kern="100">
                          <a:effectLst/>
                          <a:latin typeface="等线" panose="02010600030101010101" pitchFamily="2" charset="-122"/>
                          <a:ea typeface="等线" panose="02010600030101010101" pitchFamily="2" charset="-122"/>
                          <a:cs typeface="Arial" panose="020B0604020202020204" pitchFamily="34" charset="0"/>
                        </a:rPr>
                        <a:t> </a:t>
                      </a:r>
                      <a:endParaRPr lang="zh-CN" sz="1050" kern="10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不允许</a:t>
                      </a:r>
                      <a:r>
                        <a:rPr lang="en-US" sz="1050" kern="100" dirty="0">
                          <a:effectLst/>
                          <a:latin typeface="等线" panose="02010600030101010101" pitchFamily="2" charset="-122"/>
                          <a:ea typeface="等线" panose="02010600030101010101" pitchFamily="2" charset="-122"/>
                          <a:cs typeface="Arial" panose="020B0604020202020204" pitchFamily="34" charset="0"/>
                        </a:rPr>
                        <a:t>ID</a:t>
                      </a:r>
                      <a:r>
                        <a:rPr lang="zh-CN" sz="1050" kern="100" dirty="0">
                          <a:effectLst/>
                          <a:latin typeface="等线" panose="02010600030101010101" pitchFamily="2" charset="-122"/>
                          <a:ea typeface="等线" panose="02010600030101010101" pitchFamily="2" charset="-122"/>
                          <a:cs typeface="Arial" panose="020B0604020202020204" pitchFamily="34" charset="0"/>
                        </a:rPr>
                        <a:t>复用</a:t>
                      </a:r>
                    </a:p>
                  </a:txBody>
                  <a:tcPr marL="68580" marR="68580" marT="0" marB="0" anchor="ctr"/>
                </a:tc>
                <a:tc>
                  <a:txBody>
                    <a:bodyPr/>
                    <a:lstStyle/>
                    <a:p>
                      <a:pPr algn="just">
                        <a:spcAft>
                          <a:spcPts val="0"/>
                        </a:spcAft>
                      </a:pP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977948796"/>
                  </a:ext>
                </a:extLst>
              </a:tr>
              <a:tr h="1680235">
                <a:tc>
                  <a:txBody>
                    <a:bodyPr/>
                    <a:lstStyle/>
                    <a:p>
                      <a:pPr algn="ctr">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支持的和时间相关的查询</a:t>
                      </a:r>
                    </a:p>
                  </a:txBody>
                  <a:tcPr marL="68580" marR="68580" marT="0" marB="0" anchor="ctr"/>
                </a:tc>
                <a:tc>
                  <a:txBody>
                    <a:bodyPr/>
                    <a:lstStyle/>
                    <a:p>
                      <a:pPr marL="228600" indent="-228600" algn="just">
                        <a:spcAft>
                          <a:spcPts val="0"/>
                        </a:spcAft>
                        <a:buFont typeface="+mj-lt"/>
                        <a:buAutoNum type="arabicPeriod"/>
                      </a:pPr>
                      <a:r>
                        <a:rPr lang="zh-CN" sz="1050" kern="100" dirty="0">
                          <a:effectLst/>
                          <a:latin typeface="等线" panose="02010600030101010101" pitchFamily="2" charset="-122"/>
                          <a:ea typeface="等线" panose="02010600030101010101" pitchFamily="2" charset="-122"/>
                          <a:cs typeface="Arial" panose="020B0604020202020204" pitchFamily="34" charset="0"/>
                        </a:rPr>
                        <a:t>时间点查询（查询在某时刻有效的</a:t>
                      </a:r>
                      <a:r>
                        <a:rPr lang="en-US" sz="1050" kern="100" dirty="0">
                          <a:effectLst/>
                          <a:latin typeface="等线" panose="02010600030101010101" pitchFamily="2" charset="-122"/>
                          <a:ea typeface="等线" panose="02010600030101010101" pitchFamily="2" charset="-122"/>
                          <a:cs typeface="Arial" panose="020B0604020202020204" pitchFamily="34" charset="0"/>
                        </a:rPr>
                        <a:t>path</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p>
                    <a:p>
                      <a:pPr marL="228600" indent="-228600" algn="just">
                        <a:spcAft>
                          <a:spcPts val="0"/>
                        </a:spcAft>
                        <a:buFont typeface="+mj-lt"/>
                        <a:buAutoNum type="arabicPeriod"/>
                      </a:pPr>
                      <a:r>
                        <a:rPr lang="zh-CN" sz="1050" kern="100" dirty="0">
                          <a:effectLst/>
                          <a:latin typeface="等线" panose="02010600030101010101" pitchFamily="2" charset="-122"/>
                          <a:ea typeface="等线" panose="02010600030101010101" pitchFamily="2" charset="-122"/>
                          <a:cs typeface="Arial" panose="020B0604020202020204" pitchFamily="34" charset="0"/>
                        </a:rPr>
                        <a:t>时间区间查询（查询在某时段内至少一点有效的</a:t>
                      </a:r>
                      <a:r>
                        <a:rPr lang="en-US" sz="1050" kern="100" dirty="0">
                          <a:effectLst/>
                          <a:latin typeface="等线" panose="02010600030101010101" pitchFamily="2" charset="-122"/>
                          <a:ea typeface="等线" panose="02010600030101010101" pitchFamily="2" charset="-122"/>
                          <a:cs typeface="Arial" panose="020B0604020202020204" pitchFamily="34" charset="0"/>
                        </a:rPr>
                        <a:t>path</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p>
                    <a:p>
                      <a:pPr marL="228600" indent="-228600" algn="just">
                        <a:spcAft>
                          <a:spcPts val="0"/>
                        </a:spcAft>
                        <a:buFont typeface="+mj-lt"/>
                        <a:buAutoNum type="arabicPeriod"/>
                      </a:pPr>
                      <a:r>
                        <a:rPr lang="zh-CN" sz="1050" kern="100" dirty="0">
                          <a:effectLst/>
                          <a:latin typeface="等线" panose="02010600030101010101" pitchFamily="2" charset="-122"/>
                          <a:ea typeface="等线" panose="02010600030101010101" pitchFamily="2" charset="-122"/>
                          <a:cs typeface="Arial" panose="020B0604020202020204" pitchFamily="34" charset="0"/>
                        </a:rPr>
                        <a:t>时间反查（给定</a:t>
                      </a:r>
                      <a:r>
                        <a:rPr lang="en-US" sz="1050" kern="100" dirty="0">
                          <a:effectLst/>
                          <a:latin typeface="等线" panose="02010600030101010101" pitchFamily="2" charset="-122"/>
                          <a:ea typeface="等线" panose="02010600030101010101" pitchFamily="2" charset="-122"/>
                          <a:cs typeface="Arial" panose="020B0604020202020204" pitchFamily="34" charset="0"/>
                        </a:rPr>
                        <a:t>pattern</a:t>
                      </a:r>
                      <a:r>
                        <a:rPr lang="zh-CN" sz="1050" kern="100" dirty="0">
                          <a:effectLst/>
                          <a:latin typeface="等线" panose="02010600030101010101" pitchFamily="2" charset="-122"/>
                          <a:ea typeface="等线" panose="02010600030101010101" pitchFamily="2" charset="-122"/>
                          <a:cs typeface="Arial" panose="020B0604020202020204" pitchFamily="34" charset="0"/>
                        </a:rPr>
                        <a:t>查询该</a:t>
                      </a:r>
                      <a:r>
                        <a:rPr lang="en-US" sz="1050" kern="100" dirty="0">
                          <a:effectLst/>
                          <a:latin typeface="等线" panose="02010600030101010101" pitchFamily="2" charset="-122"/>
                          <a:ea typeface="等线" panose="02010600030101010101" pitchFamily="2" charset="-122"/>
                          <a:cs typeface="Arial" panose="020B0604020202020204" pitchFamily="34" charset="0"/>
                        </a:rPr>
                        <a:t>pattern</a:t>
                      </a:r>
                      <a:r>
                        <a:rPr lang="zh-CN" sz="1050" kern="100" dirty="0">
                          <a:effectLst/>
                          <a:latin typeface="等线" panose="02010600030101010101" pitchFamily="2" charset="-122"/>
                          <a:ea typeface="等线" panose="02010600030101010101" pitchFamily="2" charset="-122"/>
                          <a:cs typeface="Arial" panose="020B0604020202020204" pitchFamily="34" charset="0"/>
                        </a:rPr>
                        <a:t>何时第一次出现以及何时消失）</a:t>
                      </a:r>
                    </a:p>
                    <a:p>
                      <a:pPr marL="228600" indent="-228600" algn="just">
                        <a:spcAft>
                          <a:spcPts val="0"/>
                        </a:spcAft>
                        <a:buFont typeface="+mj-lt"/>
                        <a:buAutoNum type="arabicPeriod"/>
                      </a:pPr>
                      <a:r>
                        <a:rPr lang="zh-CN" sz="1050" kern="100" dirty="0">
                          <a:effectLst/>
                          <a:latin typeface="等线" panose="02010600030101010101" pitchFamily="2" charset="-122"/>
                          <a:ea typeface="等线" panose="02010600030101010101" pitchFamily="2" charset="-122"/>
                          <a:cs typeface="Arial" panose="020B0604020202020204" pitchFamily="34" charset="0"/>
                        </a:rPr>
                        <a:t>时间反查高级版（给定</a:t>
                      </a:r>
                      <a:r>
                        <a:rPr lang="en-US" sz="1050" kern="100" dirty="0">
                          <a:effectLst/>
                          <a:latin typeface="等线" panose="02010600030101010101" pitchFamily="2" charset="-122"/>
                          <a:ea typeface="等线" panose="02010600030101010101" pitchFamily="2" charset="-122"/>
                          <a:cs typeface="Arial" panose="020B0604020202020204" pitchFamily="34" charset="0"/>
                        </a:rPr>
                        <a:t>pattern</a:t>
                      </a:r>
                      <a:r>
                        <a:rPr lang="zh-CN" sz="1050" kern="100" dirty="0">
                          <a:effectLst/>
                          <a:latin typeface="等线" panose="02010600030101010101" pitchFamily="2" charset="-122"/>
                          <a:ea typeface="等线" panose="02010600030101010101" pitchFamily="2" charset="-122"/>
                          <a:cs typeface="Arial" panose="020B0604020202020204" pitchFamily="34" charset="0"/>
                        </a:rPr>
                        <a:t>在哪些时段出现，需要限制搜索时间段。）</a:t>
                      </a:r>
                    </a:p>
                  </a:txBody>
                  <a:tcPr marL="68580" marR="68580" marT="0" marB="0" anchor="ctr"/>
                </a:tc>
                <a:tc>
                  <a:txBody>
                    <a:bodyPr/>
                    <a:lstStyle/>
                    <a:p>
                      <a:pPr algn="just">
                        <a:spcAft>
                          <a:spcPts val="0"/>
                        </a:spcAft>
                      </a:pP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论文中</a:t>
                      </a:r>
                      <a:r>
                        <a:rPr lang="zh-CN" sz="1050" kern="100" dirty="0">
                          <a:effectLst/>
                          <a:latin typeface="等线" panose="02010600030101010101" pitchFamily="2" charset="-122"/>
                          <a:ea typeface="等线" panose="02010600030101010101" pitchFamily="2" charset="-122"/>
                          <a:cs typeface="Arial" panose="020B0604020202020204" pitchFamily="34" charset="0"/>
                        </a:rPr>
                        <a:t>未找到明确说明</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a:t>
                      </a:r>
                      <a:endParaRPr lang="en-US" altLang="zh-CN" sz="1050" kern="100" dirty="0">
                        <a:effectLst/>
                        <a:latin typeface="等线" panose="02010600030101010101" pitchFamily="2" charset="-122"/>
                        <a:ea typeface="等线" panose="02010600030101010101" pitchFamily="2" charset="-122"/>
                        <a:cs typeface="Arial" panose="020B0604020202020204" pitchFamily="34" charset="0"/>
                      </a:endParaRPr>
                    </a:p>
                    <a:p>
                      <a:pPr algn="just">
                        <a:spcAft>
                          <a:spcPts val="0"/>
                        </a:spcAft>
                      </a:pP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en-US" sz="1050" kern="100" dirty="0">
                          <a:effectLst/>
                          <a:latin typeface="等线" panose="02010600030101010101" pitchFamily="2" charset="-122"/>
                          <a:ea typeface="等线" panose="02010600030101010101" pitchFamily="2" charset="-122"/>
                          <a:cs typeface="Arial" panose="020B0604020202020204" pitchFamily="34" charset="0"/>
                        </a:rPr>
                        <a:t>Global Point</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endParaRPr lang="en-US" altLang="zh-CN" sz="1050" kern="100" dirty="0">
                        <a:effectLst/>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en-US" sz="1050" kern="100" dirty="0">
                          <a:effectLst/>
                          <a:latin typeface="等线" panose="02010600030101010101" pitchFamily="2" charset="-122"/>
                          <a:ea typeface="等线" panose="02010600030101010101" pitchFamily="2" charset="-122"/>
                          <a:cs typeface="Arial" panose="020B0604020202020204" pitchFamily="34" charset="0"/>
                        </a:rPr>
                        <a:t>Global Range</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endParaRPr lang="en-US" altLang="zh-CN" sz="1050" kern="100" dirty="0">
                        <a:effectLst/>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en-US" sz="1050" kern="100" dirty="0">
                          <a:effectLst/>
                          <a:latin typeface="等线" panose="02010600030101010101" pitchFamily="2" charset="-122"/>
                          <a:ea typeface="等线" panose="02010600030101010101" pitchFamily="2" charset="-122"/>
                          <a:cs typeface="Arial" panose="020B0604020202020204" pitchFamily="34" charset="0"/>
                        </a:rPr>
                        <a:t>Local Point</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endParaRPr lang="en-US" altLang="zh-CN" sz="1050" kern="100" dirty="0">
                        <a:effectLst/>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en-US" sz="1050" kern="100" dirty="0">
                          <a:effectLst/>
                          <a:latin typeface="等线" panose="02010600030101010101" pitchFamily="2" charset="-122"/>
                          <a:ea typeface="等线" panose="02010600030101010101" pitchFamily="2" charset="-122"/>
                          <a:cs typeface="Arial" panose="020B0604020202020204" pitchFamily="34" charset="0"/>
                        </a:rPr>
                        <a:t>Local Range</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endParaRPr lang="en-US" altLang="zh-CN" sz="1050" kern="100" dirty="0">
                        <a:effectLst/>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后面做实验的时候也是按照这个来的。时间维度上只有</a:t>
                      </a:r>
                      <a:r>
                        <a:rPr lang="en-US" sz="1050" kern="100" dirty="0">
                          <a:effectLst/>
                          <a:latin typeface="等线" panose="02010600030101010101" pitchFamily="2" charset="-122"/>
                          <a:ea typeface="等线" panose="02010600030101010101" pitchFamily="2" charset="-122"/>
                          <a:cs typeface="Arial" panose="020B0604020202020204" pitchFamily="34" charset="0"/>
                        </a:rPr>
                        <a:t>Point</a:t>
                      </a:r>
                      <a:r>
                        <a:rPr lang="zh-CN" sz="1050" kern="100" dirty="0">
                          <a:effectLst/>
                          <a:latin typeface="等线" panose="02010600030101010101" pitchFamily="2" charset="-122"/>
                          <a:ea typeface="等线" panose="02010600030101010101" pitchFamily="2" charset="-122"/>
                          <a:cs typeface="Arial" panose="020B0604020202020204" pitchFamily="34" charset="0"/>
                        </a:rPr>
                        <a:t>和</a:t>
                      </a:r>
                      <a:r>
                        <a:rPr lang="en-US" sz="1050" kern="100" dirty="0">
                          <a:effectLst/>
                          <a:latin typeface="等线" panose="02010600030101010101" pitchFamily="2" charset="-122"/>
                          <a:ea typeface="等线" panose="02010600030101010101" pitchFamily="2" charset="-122"/>
                          <a:cs typeface="Arial" panose="020B0604020202020204" pitchFamily="34" charset="0"/>
                        </a:rPr>
                        <a:t>Range</a:t>
                      </a:r>
                      <a:r>
                        <a:rPr lang="zh-CN" sz="1050" kern="100" dirty="0">
                          <a:effectLst/>
                          <a:latin typeface="等线" panose="02010600030101010101" pitchFamily="2" charset="-122"/>
                          <a:ea typeface="等线" panose="02010600030101010101" pitchFamily="2" charset="-122"/>
                          <a:cs typeface="Arial" panose="020B0604020202020204" pitchFamily="34" charset="0"/>
                        </a:rPr>
                        <a:t>两种查询。</a:t>
                      </a:r>
                    </a:p>
                  </a:txBody>
                  <a:tcPr marL="68580" marR="68580" marT="0" marB="0" anchor="ctr"/>
                </a:tc>
                <a:tc>
                  <a:txBody>
                    <a:bodyPr/>
                    <a:lstStyle/>
                    <a:p>
                      <a:pPr marL="228600" indent="-228600" algn="just">
                        <a:spcAft>
                          <a:spcPts val="0"/>
                        </a:spcAft>
                        <a:buFont typeface="+mj-lt"/>
                        <a:buAutoNum type="arabicPeriod"/>
                      </a:pPr>
                      <a:r>
                        <a:rPr lang="zh-CN" sz="1050" kern="100" dirty="0">
                          <a:effectLst/>
                          <a:latin typeface="等线" panose="02010600030101010101" pitchFamily="2" charset="-122"/>
                          <a:ea typeface="等线" panose="02010600030101010101" pitchFamily="2" charset="-122"/>
                          <a:cs typeface="Arial" panose="020B0604020202020204" pitchFamily="34" charset="0"/>
                        </a:rPr>
                        <a:t>时间点查询（返回一个</a:t>
                      </a:r>
                      <a:r>
                        <a:rPr lang="en-US" sz="1050" kern="100" dirty="0">
                          <a:effectLst/>
                          <a:latin typeface="等线" panose="02010600030101010101" pitchFamily="2" charset="-122"/>
                          <a:ea typeface="等线" panose="02010600030101010101" pitchFamily="2" charset="-122"/>
                          <a:cs typeface="Arial" panose="020B0604020202020204" pitchFamily="34" charset="0"/>
                        </a:rPr>
                        <a:t>snapshot</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p>
                    <a:p>
                      <a:pPr marL="228600" indent="-228600" algn="just">
                        <a:spcAft>
                          <a:spcPts val="0"/>
                        </a:spcAft>
                        <a:buFont typeface="+mj-lt"/>
                        <a:buAutoNum type="arabicPeriod"/>
                      </a:pPr>
                      <a:r>
                        <a:rPr lang="zh-CN" sz="1050" kern="100" dirty="0">
                          <a:effectLst/>
                          <a:latin typeface="等线" panose="02010600030101010101" pitchFamily="2" charset="-122"/>
                          <a:ea typeface="等线" panose="02010600030101010101" pitchFamily="2" charset="-122"/>
                          <a:cs typeface="Arial" panose="020B0604020202020204" pitchFamily="34" charset="0"/>
                        </a:rPr>
                        <a:t>多时间点查询（返回多个</a:t>
                      </a:r>
                      <a:r>
                        <a:rPr lang="en-US" sz="1050" kern="100" dirty="0">
                          <a:effectLst/>
                          <a:latin typeface="等线" panose="02010600030101010101" pitchFamily="2" charset="-122"/>
                          <a:ea typeface="等线" panose="02010600030101010101" pitchFamily="2" charset="-122"/>
                          <a:cs typeface="Arial" panose="020B0604020202020204" pitchFamily="34" charset="0"/>
                        </a:rPr>
                        <a:t>snapshot</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p>
                    <a:p>
                      <a:pPr marL="228600" indent="-228600" algn="just">
                        <a:spcAft>
                          <a:spcPts val="0"/>
                        </a:spcAft>
                        <a:buFont typeface="+mj-lt"/>
                        <a:buAutoNum type="arabicPeriod"/>
                      </a:pPr>
                      <a:r>
                        <a:rPr lang="zh-CN" sz="1050" kern="100" dirty="0">
                          <a:effectLst/>
                          <a:latin typeface="等线" panose="02010600030101010101" pitchFamily="2" charset="-122"/>
                          <a:ea typeface="等线" panose="02010600030101010101" pitchFamily="2" charset="-122"/>
                          <a:cs typeface="Arial" panose="020B0604020202020204" pitchFamily="34" charset="0"/>
                        </a:rPr>
                        <a:t>增量查询（返回图从</a:t>
                      </a:r>
                      <a:r>
                        <a:rPr lang="en-US" sz="1050" kern="100" dirty="0">
                          <a:effectLst/>
                          <a:latin typeface="等线" panose="02010600030101010101" pitchFamily="2" charset="-122"/>
                          <a:ea typeface="等线" panose="02010600030101010101" pitchFamily="2" charset="-122"/>
                          <a:cs typeface="Arial" panose="020B0604020202020204" pitchFamily="34" charset="0"/>
                        </a:rPr>
                        <a:t>T1</a:t>
                      </a:r>
                      <a:r>
                        <a:rPr lang="zh-CN" sz="1050" kern="100" dirty="0">
                          <a:effectLst/>
                          <a:latin typeface="等线" panose="02010600030101010101" pitchFamily="2" charset="-122"/>
                          <a:ea typeface="等线" panose="02010600030101010101" pitchFamily="2" charset="-122"/>
                          <a:cs typeface="Arial" panose="020B0604020202020204" pitchFamily="34" charset="0"/>
                        </a:rPr>
                        <a:t>到</a:t>
                      </a:r>
                      <a:r>
                        <a:rPr lang="en-US" sz="1050" kern="100" dirty="0">
                          <a:effectLst/>
                          <a:latin typeface="等线" panose="02010600030101010101" pitchFamily="2" charset="-122"/>
                          <a:ea typeface="等线" panose="02010600030101010101" pitchFamily="2" charset="-122"/>
                          <a:cs typeface="Arial" panose="020B0604020202020204" pitchFamily="34" charset="0"/>
                        </a:rPr>
                        <a:t>T2</a:t>
                      </a:r>
                      <a:r>
                        <a:rPr lang="zh-CN" sz="1050" kern="100" dirty="0">
                          <a:effectLst/>
                          <a:latin typeface="等线" panose="02010600030101010101" pitchFamily="2" charset="-122"/>
                          <a:ea typeface="等线" panose="02010600030101010101" pitchFamily="2" charset="-122"/>
                          <a:cs typeface="Arial" panose="020B0604020202020204" pitchFamily="34" charset="0"/>
                        </a:rPr>
                        <a:t>时间内</a:t>
                      </a:r>
                      <a:r>
                        <a:rPr lang="en-US" sz="1050" kern="100" dirty="0">
                          <a:effectLst/>
                          <a:latin typeface="等线" panose="02010600030101010101" pitchFamily="2" charset="-122"/>
                          <a:ea typeface="等线" panose="02010600030101010101" pitchFamily="2" charset="-122"/>
                          <a:cs typeface="Arial" panose="020B0604020202020204" pitchFamily="34" charset="0"/>
                        </a:rPr>
                        <a:t>event</a:t>
                      </a:r>
                      <a:r>
                        <a:rPr lang="zh-CN" sz="1050" kern="100" dirty="0">
                          <a:effectLst/>
                          <a:latin typeface="等线" panose="02010600030101010101" pitchFamily="2" charset="-122"/>
                          <a:ea typeface="等线" panose="02010600030101010101" pitchFamily="2" charset="-122"/>
                          <a:cs typeface="Arial" panose="020B0604020202020204" pitchFamily="34" charset="0"/>
                        </a:rPr>
                        <a:t>集合构成的图）</a:t>
                      </a:r>
                    </a:p>
                    <a:p>
                      <a:pPr marL="228600" indent="-228600" algn="just">
                        <a:spcAft>
                          <a:spcPts val="0"/>
                        </a:spcAft>
                        <a:buFont typeface="+mj-lt"/>
                        <a:buAutoNum type="arabicPeriod"/>
                      </a:pPr>
                      <a:r>
                        <a:rPr lang="en-US" sz="1050" kern="100" dirty="0" err="1">
                          <a:effectLst/>
                          <a:latin typeface="等线" panose="02010600030101010101" pitchFamily="2" charset="-122"/>
                          <a:ea typeface="等线" panose="02010600030101010101" pitchFamily="2" charset="-122"/>
                          <a:cs typeface="Arial" panose="020B0604020202020204" pitchFamily="34" charset="0"/>
                        </a:rPr>
                        <a:t>TimeExpression</a:t>
                      </a:r>
                      <a:r>
                        <a:rPr lang="zh-CN" sz="1050" kern="100" dirty="0">
                          <a:effectLst/>
                          <a:latin typeface="等线" panose="02010600030101010101" pitchFamily="2" charset="-122"/>
                          <a:ea typeface="等线" panose="02010600030101010101" pitchFamily="2" charset="-122"/>
                          <a:cs typeface="Arial" panose="020B0604020202020204" pitchFamily="34" charset="0"/>
                        </a:rPr>
                        <a:t>查询（</a:t>
                      </a:r>
                      <a:r>
                        <a:rPr lang="en-US" sz="1050" kern="100" dirty="0">
                          <a:effectLst/>
                          <a:latin typeface="等线" panose="02010600030101010101" pitchFamily="2" charset="-122"/>
                          <a:ea typeface="等线" panose="02010600030101010101" pitchFamily="2" charset="-122"/>
                          <a:cs typeface="Arial" panose="020B0604020202020204" pitchFamily="34" charset="0"/>
                        </a:rPr>
                        <a:t>T1</a:t>
                      </a:r>
                      <a:r>
                        <a:rPr lang="zh-CN" sz="1050" kern="100" dirty="0">
                          <a:effectLst/>
                          <a:latin typeface="等线" panose="02010600030101010101" pitchFamily="2" charset="-122"/>
                          <a:ea typeface="等线" panose="02010600030101010101" pitchFamily="2" charset="-122"/>
                          <a:cs typeface="Arial" panose="020B0604020202020204" pitchFamily="34" charset="0"/>
                        </a:rPr>
                        <a:t>时存在</a:t>
                      </a:r>
                      <a:r>
                        <a:rPr lang="en-US" sz="1050" kern="100" dirty="0">
                          <a:effectLst/>
                          <a:latin typeface="等线" panose="02010600030101010101" pitchFamily="2" charset="-122"/>
                          <a:ea typeface="等线" panose="02010600030101010101" pitchFamily="2" charset="-122"/>
                          <a:cs typeface="Arial" panose="020B0604020202020204" pitchFamily="34" charset="0"/>
                        </a:rPr>
                        <a:t>T2</a:t>
                      </a:r>
                      <a:r>
                        <a:rPr lang="zh-CN" sz="1050" kern="100" dirty="0">
                          <a:effectLst/>
                          <a:latin typeface="等线" panose="02010600030101010101" pitchFamily="2" charset="-122"/>
                          <a:ea typeface="等线" panose="02010600030101010101" pitchFamily="2" charset="-122"/>
                          <a:cs typeface="Arial" panose="020B0604020202020204" pitchFamily="34" charset="0"/>
                        </a:rPr>
                        <a:t>时不存在的边）</a:t>
                      </a:r>
                    </a:p>
                  </a:txBody>
                  <a:tcPr marL="68580" marR="68580" marT="0" marB="0" anchor="ctr"/>
                </a:tc>
                <a:tc>
                  <a:txBody>
                    <a:bodyPr/>
                    <a:lstStyle/>
                    <a:p>
                      <a:pPr marL="228600" indent="-228600" algn="just">
                        <a:spcAft>
                          <a:spcPts val="0"/>
                        </a:spcAft>
                        <a:buFont typeface="+mj-lt"/>
                        <a:buAutoNum type="arabicPeriod"/>
                      </a:pP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给定</a:t>
                      </a:r>
                      <a:r>
                        <a:rPr lang="en-US" altLang="zh-CN" sz="1050" kern="100" dirty="0">
                          <a:effectLst/>
                          <a:latin typeface="等线" panose="02010600030101010101" pitchFamily="2" charset="-122"/>
                          <a:ea typeface="等线" panose="02010600030101010101" pitchFamily="2" charset="-122"/>
                          <a:cs typeface="Arial" panose="020B0604020202020204" pitchFamily="34" charset="0"/>
                        </a:rPr>
                        <a:t>graph snapshot ID</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a:t>
                      </a:r>
                      <a:r>
                        <a:rPr lang="en-US" altLang="zh-CN" sz="1050" kern="100" dirty="0">
                          <a:effectLst/>
                          <a:latin typeface="等线" panose="02010600030101010101" pitchFamily="2" charset="-122"/>
                          <a:ea typeface="等线" panose="02010600030101010101" pitchFamily="2" charset="-122"/>
                          <a:cs typeface="Arial" panose="020B0604020202020204" pitchFamily="34" charset="0"/>
                        </a:rPr>
                        <a:t>vertex/edge ID</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和属性</a:t>
                      </a:r>
                      <a:r>
                        <a:rPr lang="en-US" altLang="zh-CN" sz="1050" kern="100" dirty="0">
                          <a:effectLst/>
                          <a:latin typeface="等线" panose="02010600030101010101" pitchFamily="2" charset="-122"/>
                          <a:ea typeface="等线" panose="02010600030101010101" pitchFamily="2" charset="-122"/>
                          <a:cs typeface="Arial" panose="020B0604020202020204" pitchFamily="34" charset="0"/>
                        </a:rPr>
                        <a:t>key</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查属性值。</a:t>
                      </a:r>
                      <a:endParaRPr lang="en-US" altLang="zh-CN" sz="1050" kern="100" dirty="0">
                        <a:effectLst/>
                        <a:latin typeface="等线" panose="02010600030101010101" pitchFamily="2" charset="-122"/>
                        <a:ea typeface="等线" panose="02010600030101010101" pitchFamily="2" charset="-122"/>
                        <a:cs typeface="Arial" panose="020B0604020202020204" pitchFamily="34" charset="0"/>
                      </a:endParaRPr>
                    </a:p>
                    <a:p>
                      <a:pPr marL="228600" indent="-228600" algn="just">
                        <a:spcAft>
                          <a:spcPts val="0"/>
                        </a:spcAft>
                        <a:buFont typeface="+mj-lt"/>
                        <a:buAutoNum type="arabicPeriod"/>
                      </a:pP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扩展了一些静态图算法，允许在参数中指定多个</a:t>
                      </a:r>
                      <a:r>
                        <a:rPr lang="en-US" sz="1050" kern="100" dirty="0">
                          <a:effectLst/>
                          <a:latin typeface="等线" panose="02010600030101010101" pitchFamily="2" charset="-122"/>
                          <a:ea typeface="等线" panose="02010600030101010101" pitchFamily="2" charset="-122"/>
                          <a:cs typeface="Arial" panose="020B0604020202020204" pitchFamily="34" charset="0"/>
                        </a:rPr>
                        <a:t>snapshot ID</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在这些</a:t>
                      </a:r>
                      <a:r>
                        <a:rPr lang="en-US" altLang="zh-CN" sz="1050" kern="100" dirty="0">
                          <a:effectLst/>
                          <a:latin typeface="等线" panose="02010600030101010101" pitchFamily="2" charset="-122"/>
                          <a:ea typeface="等线" panose="02010600030101010101" pitchFamily="2" charset="-122"/>
                          <a:cs typeface="Arial" panose="020B0604020202020204" pitchFamily="34" charset="0"/>
                        </a:rPr>
                        <a:t>snapshot</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上批量运行算法</a:t>
                      </a:r>
                      <a:r>
                        <a:rPr lang="zh-CN" sz="1050" kern="100" dirty="0">
                          <a:effectLst/>
                          <a:latin typeface="等线" panose="02010600030101010101" pitchFamily="2" charset="-122"/>
                          <a:ea typeface="等线" panose="02010600030101010101" pitchFamily="2" charset="-122"/>
                          <a:cs typeface="Arial" panose="020B0604020202020204" pitchFamily="34" charset="0"/>
                        </a:rPr>
                        <a:t>。</a:t>
                      </a:r>
                    </a:p>
                  </a:txBody>
                  <a:tcPr marL="68580" marR="68580" marT="0" marB="0" anchor="ctr"/>
                </a:tc>
                <a:extLst>
                  <a:ext uri="{0D108BD9-81ED-4DB2-BD59-A6C34878D82A}">
                    <a16:rowId xmlns:a16="http://schemas.microsoft.com/office/drawing/2014/main" val="4196696799"/>
                  </a:ext>
                </a:extLst>
              </a:tr>
              <a:tr h="913350">
                <a:tc>
                  <a:txBody>
                    <a:bodyPr/>
                    <a:lstStyle/>
                    <a:p>
                      <a:pPr algn="ctr">
                        <a:spcAft>
                          <a:spcPts val="0"/>
                        </a:spcAft>
                      </a:pP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聚合查询</a:t>
                      </a: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tc>
                  <a:txBody>
                    <a:bodyPr/>
                    <a:lstStyle/>
                    <a:p>
                      <a:pPr algn="just">
                        <a:spcAft>
                          <a:spcPts val="0"/>
                        </a:spcAft>
                      </a:pPr>
                      <a:endParaRPr lang="zh-CN" sz="1050" kern="100" dirty="0">
                        <a:effectLst/>
                        <a:latin typeface="等线" panose="02010600030101010101" pitchFamily="2" charset="-122"/>
                        <a:ea typeface="等线"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3476691340"/>
                  </a:ext>
                </a:extLst>
              </a:tr>
              <a:tr h="913350">
                <a:tc>
                  <a:txBody>
                    <a:bodyPr/>
                    <a:lstStyle/>
                    <a:p>
                      <a:pPr algn="ctr">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查询变化的属性值</a:t>
                      </a:r>
                    </a:p>
                  </a:txBody>
                  <a:tcPr marL="68580" marR="68580" marT="0" marB="0" anchor="ctr"/>
                </a:tc>
                <a:tc>
                  <a:txBody>
                    <a:bodyPr/>
                    <a:lstStyle/>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论文中未找到明确说明。在</a:t>
                      </a:r>
                      <a:r>
                        <a:rPr lang="en-US" sz="1050" kern="100" dirty="0">
                          <a:effectLst/>
                          <a:latin typeface="等线" panose="02010600030101010101" pitchFamily="2" charset="-122"/>
                          <a:ea typeface="等线" panose="02010600030101010101" pitchFamily="2" charset="-122"/>
                          <a:cs typeface="Arial" panose="020B0604020202020204" pitchFamily="34" charset="0"/>
                        </a:rPr>
                        <a:t>18</a:t>
                      </a:r>
                      <a:r>
                        <a:rPr lang="zh-CN" sz="1050" kern="100" dirty="0">
                          <a:effectLst/>
                          <a:latin typeface="等线" panose="02010600030101010101" pitchFamily="2" charset="-122"/>
                          <a:ea typeface="等线" panose="02010600030101010101" pitchFamily="2" charset="-122"/>
                          <a:cs typeface="Arial" panose="020B0604020202020204" pitchFamily="34" charset="0"/>
                        </a:rPr>
                        <a:t>年版本里提到一种查给定区间上的属性值的查询，并认为这是时间区间查询的一个特例。（但也只是提了一句）从实现来看是可以支持的。</a:t>
                      </a:r>
                    </a:p>
                  </a:txBody>
                  <a:tcPr marL="68580" marR="68580" marT="0" marB="0" anchor="ctr"/>
                </a:tc>
                <a:tc>
                  <a:txBody>
                    <a:bodyPr/>
                    <a:lstStyle/>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论文中未找到明确说明</a:t>
                      </a:r>
                      <a:endParaRPr lang="en-US" altLang="zh-CN" sz="1050" kern="100" dirty="0">
                        <a:effectLst/>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从模型推断应该不行。</a:t>
                      </a:r>
                    </a:p>
                  </a:txBody>
                  <a:tcPr marL="68580" marR="68580" marT="0" marB="0" anchor="ctr"/>
                </a:tc>
                <a:tc>
                  <a:txBody>
                    <a:bodyPr/>
                    <a:lstStyle/>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论文中未找到明确说明</a:t>
                      </a:r>
                      <a:r>
                        <a:rPr lang="zh-CN" altLang="en-US" sz="1050" kern="100" dirty="0">
                          <a:effectLst/>
                          <a:latin typeface="等线" panose="02010600030101010101" pitchFamily="2" charset="-122"/>
                          <a:ea typeface="等线" panose="02010600030101010101" pitchFamily="2" charset="-122"/>
                          <a:cs typeface="Arial" panose="020B0604020202020204" pitchFamily="34" charset="0"/>
                        </a:rPr>
                        <a:t>。</a:t>
                      </a:r>
                      <a:endParaRPr lang="en-US" altLang="zh-CN" sz="1050" kern="100" dirty="0">
                        <a:effectLst/>
                        <a:latin typeface="等线" panose="02010600030101010101" pitchFamily="2" charset="-122"/>
                        <a:ea typeface="等线" panose="02010600030101010101" pitchFamily="2" charset="-122"/>
                        <a:cs typeface="Arial" panose="020B0604020202020204" pitchFamily="34" charset="0"/>
                      </a:endParaRPr>
                    </a:p>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从模型和查询可以推出应该可行。</a:t>
                      </a:r>
                    </a:p>
                  </a:txBody>
                  <a:tcPr marL="68580" marR="68580" marT="0" marB="0" anchor="ctr"/>
                </a:tc>
                <a:tc>
                  <a:txBody>
                    <a:bodyPr/>
                    <a:lstStyle/>
                    <a:p>
                      <a:pPr algn="just">
                        <a:spcAft>
                          <a:spcPts val="0"/>
                        </a:spcAft>
                      </a:pPr>
                      <a:r>
                        <a:rPr lang="zh-CN" sz="1050" kern="100" dirty="0">
                          <a:effectLst/>
                          <a:latin typeface="等线" panose="02010600030101010101" pitchFamily="2" charset="-122"/>
                          <a:ea typeface="等线" panose="02010600030101010101" pitchFamily="2" charset="-122"/>
                          <a:cs typeface="Arial" panose="020B0604020202020204" pitchFamily="34" charset="0"/>
                        </a:rPr>
                        <a:t>论文中未找到明确说明，但看网上的文档似乎可以。</a:t>
                      </a:r>
                    </a:p>
                  </a:txBody>
                  <a:tcPr marL="68580" marR="68580" marT="0" marB="0" anchor="ctr"/>
                </a:tc>
                <a:extLst>
                  <a:ext uri="{0D108BD9-81ED-4DB2-BD59-A6C34878D82A}">
                    <a16:rowId xmlns:a16="http://schemas.microsoft.com/office/drawing/2014/main" val="252526755"/>
                  </a:ext>
                </a:extLst>
              </a:tr>
            </a:tbl>
          </a:graphicData>
        </a:graphic>
      </p:graphicFrame>
      <p:sp>
        <p:nvSpPr>
          <p:cNvPr id="5" name="箭號: 五邊形 4">
            <a:extLst>
              <a:ext uri="{FF2B5EF4-FFF2-40B4-BE49-F238E27FC236}">
                <a16:creationId xmlns:a16="http://schemas.microsoft.com/office/drawing/2014/main" id="{28985577-F7E6-46CD-A47D-764A78104469}"/>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6" name="箭號: ＞形 5">
            <a:extLst>
              <a:ext uri="{FF2B5EF4-FFF2-40B4-BE49-F238E27FC236}">
                <a16:creationId xmlns:a16="http://schemas.microsoft.com/office/drawing/2014/main" id="{0C51F45F-457C-4DC9-9663-A23843416B94}"/>
              </a:ext>
            </a:extLst>
          </p:cNvPr>
          <p:cNvSpPr/>
          <p:nvPr/>
        </p:nvSpPr>
        <p:spPr>
          <a:xfrm>
            <a:off x="1443789" y="0"/>
            <a:ext cx="3327313"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时态图系统中的时态图模型</a:t>
            </a:r>
          </a:p>
        </p:txBody>
      </p:sp>
      <p:sp>
        <p:nvSpPr>
          <p:cNvPr id="7" name="灯片编号占位符 6">
            <a:extLst>
              <a:ext uri="{FF2B5EF4-FFF2-40B4-BE49-F238E27FC236}">
                <a16:creationId xmlns:a16="http://schemas.microsoft.com/office/drawing/2014/main" id="{CFE807FE-9692-424D-B05F-A32471DBC5C5}"/>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64</a:t>
            </a:fld>
            <a:endParaRPr lang="zh-CN" altLang="en-US"/>
          </a:p>
        </p:txBody>
      </p:sp>
    </p:spTree>
    <p:extLst>
      <p:ext uri="{BB962C8B-B14F-4D97-AF65-F5344CB8AC3E}">
        <p14:creationId xmlns:p14="http://schemas.microsoft.com/office/powerpoint/2010/main" val="8244871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D934E1-1DD7-47E8-BB88-C6A3A9CCD23B}"/>
              </a:ext>
            </a:extLst>
          </p:cNvPr>
          <p:cNvSpPr>
            <a:spLocks noGrp="1"/>
          </p:cNvSpPr>
          <p:nvPr>
            <p:ph type="title"/>
          </p:nvPr>
        </p:nvSpPr>
        <p:spPr/>
        <p:txBody>
          <a:bodyPr/>
          <a:lstStyle/>
          <a:p>
            <a:r>
              <a:rPr lang="en-US" altLang="zh-CN" dirty="0"/>
              <a:t>TGraph</a:t>
            </a:r>
            <a:r>
              <a:rPr lang="zh-CN" altLang="en-US" dirty="0"/>
              <a:t>的时态图模型</a:t>
            </a:r>
          </a:p>
        </p:txBody>
      </p:sp>
      <p:sp>
        <p:nvSpPr>
          <p:cNvPr id="3" name="內容版面配置區 2">
            <a:extLst>
              <a:ext uri="{FF2B5EF4-FFF2-40B4-BE49-F238E27FC236}">
                <a16:creationId xmlns:a16="http://schemas.microsoft.com/office/drawing/2014/main" id="{4DC15D37-A7C7-4E19-8C60-5813EF3B6049}"/>
              </a:ext>
            </a:extLst>
          </p:cNvPr>
          <p:cNvSpPr>
            <a:spLocks noGrp="1"/>
          </p:cNvSpPr>
          <p:nvPr>
            <p:ph idx="1"/>
          </p:nvPr>
        </p:nvSpPr>
        <p:spPr/>
        <p:txBody>
          <a:bodyPr/>
          <a:lstStyle/>
          <a:p>
            <a:r>
              <a:rPr lang="zh-CN" altLang="en-US" dirty="0"/>
              <a:t>为何这种模型更适合我们的应用特征？</a:t>
            </a:r>
            <a:endParaRPr lang="en-US" altLang="zh-CN" dirty="0"/>
          </a:p>
          <a:p>
            <a:pPr lvl="1"/>
            <a:r>
              <a:rPr lang="zh-CN" altLang="en-US" dirty="0"/>
              <a:t>对属性值的变化进行了建模</a:t>
            </a:r>
            <a:endParaRPr lang="en-US" altLang="zh-CN" dirty="0"/>
          </a:p>
          <a:p>
            <a:pPr lvl="1"/>
            <a:r>
              <a:rPr lang="zh-CN" altLang="en-US" dirty="0"/>
              <a:t>兼容静态图模型，允许图的结构不变</a:t>
            </a:r>
            <a:endParaRPr lang="en-US" altLang="zh-CN" dirty="0"/>
          </a:p>
          <a:p>
            <a:r>
              <a:rPr lang="zh-CN" altLang="en-US" dirty="0"/>
              <a:t>如何建模图结构的变化？</a:t>
            </a:r>
            <a:endParaRPr lang="en-US" altLang="zh-CN" dirty="0"/>
          </a:p>
          <a:p>
            <a:pPr lvl="1"/>
            <a:r>
              <a:rPr lang="zh-CN" altLang="en-US" dirty="0"/>
              <a:t>在相应的点</a:t>
            </a:r>
            <a:r>
              <a:rPr lang="en-US" altLang="zh-CN" dirty="0"/>
              <a:t>/</a:t>
            </a:r>
            <a:r>
              <a:rPr lang="zh-CN" altLang="en-US" dirty="0"/>
              <a:t>边上加一个值为布尔类型的时态属性</a:t>
            </a:r>
            <a:endParaRPr lang="en-US" altLang="zh-CN" dirty="0"/>
          </a:p>
          <a:p>
            <a:pPr lvl="2"/>
            <a:r>
              <a:rPr lang="en-US" altLang="zh-CN" dirty="0"/>
              <a:t>True</a:t>
            </a:r>
            <a:r>
              <a:rPr lang="zh-CN" altLang="en-US" dirty="0"/>
              <a:t>表示这个点有效，</a:t>
            </a:r>
            <a:r>
              <a:rPr lang="en-US" altLang="zh-CN" dirty="0"/>
              <a:t>False</a:t>
            </a:r>
            <a:r>
              <a:rPr lang="zh-CN" altLang="en-US" dirty="0"/>
              <a:t>表示无效</a:t>
            </a:r>
            <a:r>
              <a:rPr lang="en-US" altLang="zh-CN" dirty="0"/>
              <a:t>/</a:t>
            </a:r>
            <a:r>
              <a:rPr lang="zh-CN" altLang="en-US" dirty="0"/>
              <a:t>删除。</a:t>
            </a:r>
            <a:endParaRPr lang="en-US" altLang="zh-CN" dirty="0"/>
          </a:p>
          <a:p>
            <a:pPr lvl="2"/>
            <a:r>
              <a:rPr lang="zh-CN" altLang="en-US" dirty="0"/>
              <a:t>在查询的条件中指定这个时态属性的值</a:t>
            </a:r>
            <a:endParaRPr lang="en-US" altLang="zh-CN" dirty="0"/>
          </a:p>
          <a:p>
            <a:pPr lvl="1"/>
            <a:r>
              <a:rPr lang="zh-CN" altLang="en-US" dirty="0"/>
              <a:t>对于不发生变化的点边直接保留即可</a:t>
            </a:r>
            <a:endParaRPr lang="en-US" altLang="zh-CN" dirty="0"/>
          </a:p>
          <a:p>
            <a:pPr lvl="2"/>
            <a:endParaRPr lang="zh-CN" altLang="en-US" dirty="0"/>
          </a:p>
        </p:txBody>
      </p:sp>
      <p:sp>
        <p:nvSpPr>
          <p:cNvPr id="5" name="灯片编号占位符 4">
            <a:extLst>
              <a:ext uri="{FF2B5EF4-FFF2-40B4-BE49-F238E27FC236}">
                <a16:creationId xmlns:a16="http://schemas.microsoft.com/office/drawing/2014/main" id="{C675628B-9669-4D74-BA16-83A65B223D5F}"/>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65</a:t>
            </a:fld>
            <a:endParaRPr lang="zh-CN" altLang="en-US"/>
          </a:p>
        </p:txBody>
      </p:sp>
    </p:spTree>
    <p:extLst>
      <p:ext uri="{BB962C8B-B14F-4D97-AF65-F5344CB8AC3E}">
        <p14:creationId xmlns:p14="http://schemas.microsoft.com/office/powerpoint/2010/main" val="20159155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8B23CD-D283-40F8-A2E3-67CAD6618C92}"/>
              </a:ext>
            </a:extLst>
          </p:cNvPr>
          <p:cNvSpPr>
            <a:spLocks noGrp="1"/>
          </p:cNvSpPr>
          <p:nvPr>
            <p:ph type="title"/>
          </p:nvPr>
        </p:nvSpPr>
        <p:spPr/>
        <p:txBody>
          <a:bodyPr/>
          <a:lstStyle/>
          <a:p>
            <a:r>
              <a:rPr lang="zh-CN" altLang="en-US" dirty="0"/>
              <a:t>时态属性的存储</a:t>
            </a:r>
          </a:p>
        </p:txBody>
      </p:sp>
      <p:sp>
        <p:nvSpPr>
          <p:cNvPr id="3" name="内容占位符 2">
            <a:extLst>
              <a:ext uri="{FF2B5EF4-FFF2-40B4-BE49-F238E27FC236}">
                <a16:creationId xmlns:a16="http://schemas.microsoft.com/office/drawing/2014/main" id="{9B753348-EB0B-41CF-9A6D-DB26C2E85BA9}"/>
              </a:ext>
            </a:extLst>
          </p:cNvPr>
          <p:cNvSpPr>
            <a:spLocks noGrp="1"/>
          </p:cNvSpPr>
          <p:nvPr>
            <p:ph idx="1"/>
          </p:nvPr>
        </p:nvSpPr>
        <p:spPr/>
        <p:txBody>
          <a:bodyPr/>
          <a:lstStyle/>
          <a:p>
            <a:r>
              <a:rPr lang="zh-CN" altLang="en-US" dirty="0"/>
              <a:t>现有的时态图系统的存储结构</a:t>
            </a:r>
            <a:endParaRPr lang="en-US" altLang="zh-CN" dirty="0"/>
          </a:p>
          <a:p>
            <a:pPr lvl="1"/>
            <a:r>
              <a:rPr lang="zh-CN" altLang="en-US" dirty="0"/>
              <a:t>为何无法很好的满足我们的应用特征</a:t>
            </a:r>
            <a:endParaRPr lang="en-US" altLang="zh-CN" dirty="0"/>
          </a:p>
          <a:p>
            <a:r>
              <a:rPr lang="zh-CN" altLang="en-US" dirty="0"/>
              <a:t>整体存储方案（静态</a:t>
            </a:r>
            <a:r>
              <a:rPr lang="en-US" altLang="zh-CN" dirty="0"/>
              <a:t>+</a:t>
            </a:r>
            <a:r>
              <a:rPr lang="zh-CN" altLang="en-US" dirty="0"/>
              <a:t>动态）</a:t>
            </a:r>
            <a:endParaRPr lang="en-US" altLang="zh-CN" dirty="0"/>
          </a:p>
          <a:p>
            <a:pPr lvl="1"/>
            <a:r>
              <a:rPr lang="zh-CN" altLang="en-US" dirty="0"/>
              <a:t>如何有效的支持时态属性读写</a:t>
            </a:r>
            <a:endParaRPr lang="en-US" altLang="zh-CN" dirty="0"/>
          </a:p>
          <a:p>
            <a:pPr lvl="1"/>
            <a:r>
              <a:rPr lang="zh-CN" altLang="en-US" dirty="0"/>
              <a:t>如何有效的支持事务管理、索引</a:t>
            </a:r>
            <a:endParaRPr lang="en-US" altLang="zh-CN" dirty="0"/>
          </a:p>
          <a:p>
            <a:pPr lvl="1"/>
            <a:endParaRPr lang="zh-CN" altLang="en-US" dirty="0"/>
          </a:p>
        </p:txBody>
      </p:sp>
      <p:sp>
        <p:nvSpPr>
          <p:cNvPr id="5" name="灯片编号占位符 4">
            <a:extLst>
              <a:ext uri="{FF2B5EF4-FFF2-40B4-BE49-F238E27FC236}">
                <a16:creationId xmlns:a16="http://schemas.microsoft.com/office/drawing/2014/main" id="{27453E37-9641-4C57-AD20-DFA07EB91510}"/>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66</a:t>
            </a:fld>
            <a:endParaRPr lang="zh-CN" altLang="en-US"/>
          </a:p>
        </p:txBody>
      </p:sp>
    </p:spTree>
    <p:extLst>
      <p:ext uri="{BB962C8B-B14F-4D97-AF65-F5344CB8AC3E}">
        <p14:creationId xmlns:p14="http://schemas.microsoft.com/office/powerpoint/2010/main" val="14922206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9F8A00-00F4-4FD7-B369-8860A5B6F675}"/>
              </a:ext>
            </a:extLst>
          </p:cNvPr>
          <p:cNvSpPr>
            <a:spLocks noGrp="1"/>
          </p:cNvSpPr>
          <p:nvPr>
            <p:ph type="title"/>
          </p:nvPr>
        </p:nvSpPr>
        <p:spPr/>
        <p:txBody>
          <a:bodyPr>
            <a:normAutofit/>
          </a:bodyPr>
          <a:lstStyle/>
          <a:p>
            <a:r>
              <a:rPr lang="zh-CN" altLang="en-US" dirty="0"/>
              <a:t>时态属性的事务管理</a:t>
            </a:r>
          </a:p>
        </p:txBody>
      </p:sp>
      <p:sp>
        <p:nvSpPr>
          <p:cNvPr id="3" name="内容占位符 2">
            <a:extLst>
              <a:ext uri="{FF2B5EF4-FFF2-40B4-BE49-F238E27FC236}">
                <a16:creationId xmlns:a16="http://schemas.microsoft.com/office/drawing/2014/main" id="{CA761C60-43DD-4840-BBEA-E3F46A8E9933}"/>
              </a:ext>
            </a:extLst>
          </p:cNvPr>
          <p:cNvSpPr>
            <a:spLocks noGrp="1"/>
          </p:cNvSpPr>
          <p:nvPr>
            <p:ph idx="1"/>
          </p:nvPr>
        </p:nvSpPr>
        <p:spPr/>
        <p:txBody>
          <a:bodyPr/>
          <a:lstStyle/>
          <a:p>
            <a:pPr lvl="1"/>
            <a:r>
              <a:rPr lang="zh-CN" altLang="en-US" dirty="0"/>
              <a:t>结构改变、静态属性与时态属性的联合事务管理</a:t>
            </a:r>
            <a:endParaRPr lang="en-US" altLang="zh-CN" dirty="0"/>
          </a:p>
          <a:p>
            <a:pPr lvl="2"/>
            <a:r>
              <a:rPr lang="zh-CN" altLang="en-US" dirty="0"/>
              <a:t>指出时态属性的事务管理欠缺，及难点。</a:t>
            </a:r>
            <a:endParaRPr lang="en-US" altLang="zh-CN" dirty="0"/>
          </a:p>
          <a:p>
            <a:pPr lvl="2"/>
            <a:r>
              <a:rPr lang="zh-CN" altLang="en-US" dirty="0"/>
              <a:t>现有数据库的事务处理，包括图数据库、关系数据库</a:t>
            </a:r>
            <a:endParaRPr lang="en-US" altLang="zh-CN" dirty="0"/>
          </a:p>
          <a:p>
            <a:pPr lvl="1"/>
            <a:r>
              <a:rPr lang="zh-CN" altLang="en-US" dirty="0"/>
              <a:t>实现联合管理的</a:t>
            </a:r>
            <a:r>
              <a:rPr lang="en-US" altLang="zh-CN" dirty="0"/>
              <a:t>idea</a:t>
            </a:r>
            <a:r>
              <a:rPr lang="zh-CN" altLang="en-US" dirty="0"/>
              <a:t>，保证的证明。</a:t>
            </a:r>
            <a:endParaRPr lang="en-US" altLang="zh-CN" dirty="0"/>
          </a:p>
          <a:p>
            <a:pPr lvl="1"/>
            <a:r>
              <a:rPr lang="zh-CN" altLang="en-US" dirty="0"/>
              <a:t>如何实现联合事务管理？</a:t>
            </a:r>
            <a:endParaRPr lang="en-US" altLang="zh-CN" dirty="0"/>
          </a:p>
          <a:p>
            <a:pPr lvl="2"/>
            <a:r>
              <a:rPr lang="zh-CN" altLang="en-US" dirty="0"/>
              <a:t>系统进行了哪些改变？（日志处理、故障恢复）</a:t>
            </a:r>
            <a:endParaRPr lang="en-US" altLang="zh-CN" dirty="0"/>
          </a:p>
          <a:p>
            <a:pPr lvl="2"/>
            <a:r>
              <a:rPr lang="zh-CN" altLang="en-US" dirty="0"/>
              <a:t>语言、系统设置、系统功能、</a:t>
            </a:r>
            <a:r>
              <a:rPr lang="en-US" altLang="zh-CN" dirty="0"/>
              <a:t>API</a:t>
            </a:r>
            <a:r>
              <a:rPr lang="zh-CN" altLang="en-US" dirty="0"/>
              <a:t>（调研改变）</a:t>
            </a:r>
            <a:endParaRPr lang="en-US" altLang="zh-CN" dirty="0"/>
          </a:p>
          <a:p>
            <a:pPr lvl="1"/>
            <a:r>
              <a:rPr lang="zh-CN" altLang="en-US" dirty="0"/>
              <a:t>事务管理的优化</a:t>
            </a:r>
            <a:endParaRPr lang="en-US" altLang="zh-CN" dirty="0"/>
          </a:p>
          <a:p>
            <a:pPr lvl="2"/>
            <a:r>
              <a:rPr lang="zh-CN" altLang="en-US" dirty="0"/>
              <a:t>批量导入的事务处理。</a:t>
            </a:r>
            <a:endParaRPr lang="en-US" altLang="zh-CN" dirty="0"/>
          </a:p>
          <a:p>
            <a:pPr lvl="2"/>
            <a:r>
              <a:rPr lang="zh-CN" altLang="en-US" dirty="0"/>
              <a:t>针对应用写入特点对存储进行了优化。</a:t>
            </a:r>
            <a:endParaRPr lang="en-US" altLang="zh-CN" dirty="0"/>
          </a:p>
          <a:p>
            <a:pPr lvl="2"/>
            <a:r>
              <a:rPr lang="zh-CN" altLang="en-US" dirty="0"/>
              <a:t>使用细粒度的锁机制提高并发。</a:t>
            </a:r>
            <a:endParaRPr lang="en-US" altLang="zh-CN" dirty="0"/>
          </a:p>
          <a:p>
            <a:endParaRPr lang="zh-CN" altLang="en-US" dirty="0"/>
          </a:p>
        </p:txBody>
      </p:sp>
      <p:sp>
        <p:nvSpPr>
          <p:cNvPr id="5" name="灯片编号占位符 4">
            <a:extLst>
              <a:ext uri="{FF2B5EF4-FFF2-40B4-BE49-F238E27FC236}">
                <a16:creationId xmlns:a16="http://schemas.microsoft.com/office/drawing/2014/main" id="{EC69ABC5-2628-4E91-8257-B1EF811B3F08}"/>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67</a:t>
            </a:fld>
            <a:endParaRPr lang="zh-CN" altLang="en-US"/>
          </a:p>
        </p:txBody>
      </p:sp>
    </p:spTree>
    <p:extLst>
      <p:ext uri="{BB962C8B-B14F-4D97-AF65-F5344CB8AC3E}">
        <p14:creationId xmlns:p14="http://schemas.microsoft.com/office/powerpoint/2010/main" val="42929056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BE61E4-720A-4A26-9D5E-23791A99388B}"/>
              </a:ext>
            </a:extLst>
          </p:cNvPr>
          <p:cNvSpPr>
            <a:spLocks noGrp="1"/>
          </p:cNvSpPr>
          <p:nvPr>
            <p:ph type="title"/>
          </p:nvPr>
        </p:nvSpPr>
        <p:spPr/>
        <p:txBody>
          <a:bodyPr/>
          <a:lstStyle/>
          <a:p>
            <a:r>
              <a:rPr lang="zh-CN" altLang="en-US" dirty="0"/>
              <a:t>时态图索引：</a:t>
            </a:r>
          </a:p>
        </p:txBody>
      </p:sp>
      <p:sp>
        <p:nvSpPr>
          <p:cNvPr id="3" name="内容占位符 2">
            <a:extLst>
              <a:ext uri="{FF2B5EF4-FFF2-40B4-BE49-F238E27FC236}">
                <a16:creationId xmlns:a16="http://schemas.microsoft.com/office/drawing/2014/main" id="{422457AE-B53F-4D32-BF5F-269E26F35BAA}"/>
              </a:ext>
            </a:extLst>
          </p:cNvPr>
          <p:cNvSpPr>
            <a:spLocks noGrp="1"/>
          </p:cNvSpPr>
          <p:nvPr>
            <p:ph idx="1"/>
          </p:nvPr>
        </p:nvSpPr>
        <p:spPr/>
        <p:txBody>
          <a:bodyPr>
            <a:normAutofit/>
          </a:bodyPr>
          <a:lstStyle/>
          <a:p>
            <a:pPr lvl="1"/>
            <a:r>
              <a:rPr lang="zh-CN" altLang="en-US" dirty="0"/>
              <a:t>分析</a:t>
            </a:r>
            <a:r>
              <a:rPr lang="zh-CN" altLang="en-US" dirty="0">
                <a:solidFill>
                  <a:srgbClr val="FF0000"/>
                </a:solidFill>
              </a:rPr>
              <a:t>目前时态索引</a:t>
            </a:r>
            <a:r>
              <a:rPr lang="zh-CN" altLang="en-US" dirty="0"/>
              <a:t>包括图、关系都行。以及目前的时态图索引情况。</a:t>
            </a:r>
            <a:endParaRPr lang="en-US" altLang="zh-CN" dirty="0"/>
          </a:p>
          <a:p>
            <a:pPr lvl="1"/>
            <a:r>
              <a:rPr lang="zh-CN" altLang="en-US" dirty="0"/>
              <a:t>分析哪些时态查询效率低，</a:t>
            </a:r>
            <a:endParaRPr lang="en-US" altLang="zh-CN" dirty="0"/>
          </a:p>
          <a:p>
            <a:pPr lvl="2"/>
            <a:r>
              <a:rPr lang="zh-CN" altLang="en-US" dirty="0"/>
              <a:t>分析目前静态图索引，为何静态图索引不能有效支持时态图查询。</a:t>
            </a:r>
            <a:endParaRPr lang="en-US" altLang="zh-CN" dirty="0"/>
          </a:p>
          <a:p>
            <a:pPr lvl="2"/>
            <a:r>
              <a:rPr lang="zh-CN" altLang="en-US" dirty="0"/>
              <a:t>提高查询效率的可能性在哪里</a:t>
            </a:r>
            <a:endParaRPr lang="en-US" altLang="zh-CN" dirty="0"/>
          </a:p>
          <a:p>
            <a:pPr lvl="1"/>
            <a:r>
              <a:rPr lang="zh-CN" altLang="en-US" dirty="0"/>
              <a:t>时态图索引</a:t>
            </a:r>
            <a:endParaRPr lang="en-US" altLang="zh-CN" dirty="0"/>
          </a:p>
          <a:p>
            <a:pPr lvl="2"/>
            <a:r>
              <a:rPr lang="zh-CN" altLang="en-US" dirty="0"/>
              <a:t>索引结构、更新复杂度、查询复杂度、空间复杂度。</a:t>
            </a:r>
            <a:endParaRPr lang="en-US" altLang="zh-CN" dirty="0"/>
          </a:p>
          <a:p>
            <a:pPr lvl="2"/>
            <a:r>
              <a:rPr lang="zh-CN" altLang="en-US" dirty="0"/>
              <a:t>主要的</a:t>
            </a:r>
            <a:r>
              <a:rPr lang="en-US" altLang="zh-CN" dirty="0"/>
              <a:t>idea</a:t>
            </a:r>
          </a:p>
          <a:p>
            <a:pPr lvl="3"/>
            <a:r>
              <a:rPr lang="zh-CN" altLang="en-US" dirty="0"/>
              <a:t>扩展了时态关系模型上的索引到时态图数据（</a:t>
            </a:r>
            <a:r>
              <a:rPr lang="en-US" altLang="zh-CN" dirty="0"/>
              <a:t>Temporal Subgraph</a:t>
            </a:r>
            <a:r>
              <a:rPr lang="zh-CN" altLang="en-US" dirty="0"/>
              <a:t>查询）</a:t>
            </a:r>
            <a:endParaRPr lang="en-US" altLang="zh-CN" dirty="0"/>
          </a:p>
          <a:p>
            <a:pPr lvl="3"/>
            <a:r>
              <a:rPr lang="zh-CN" altLang="en-US" dirty="0"/>
              <a:t>通过预先分块计算加速</a:t>
            </a:r>
            <a:r>
              <a:rPr lang="en-US" altLang="zh-CN" dirty="0"/>
              <a:t>Temporal Value Aggregation</a:t>
            </a:r>
            <a:r>
              <a:rPr lang="zh-CN" altLang="en-US" dirty="0"/>
              <a:t>查询</a:t>
            </a:r>
            <a:endParaRPr lang="en-US" altLang="zh-CN" dirty="0"/>
          </a:p>
          <a:p>
            <a:pPr lvl="2"/>
            <a:r>
              <a:rPr lang="zh-CN" altLang="en-US" dirty="0"/>
              <a:t>对</a:t>
            </a:r>
            <a:r>
              <a:rPr lang="en-US" altLang="zh-CN" dirty="0"/>
              <a:t>TCypher</a:t>
            </a:r>
            <a:r>
              <a:rPr lang="zh-CN" altLang="en-US" dirty="0"/>
              <a:t>语言的影响</a:t>
            </a:r>
            <a:endParaRPr lang="en-US" altLang="zh-CN" dirty="0"/>
          </a:p>
          <a:p>
            <a:pPr lvl="2"/>
            <a:r>
              <a:rPr lang="zh-CN" altLang="en-US" dirty="0"/>
              <a:t>对系统的影响。</a:t>
            </a:r>
            <a:endParaRPr lang="en-US" altLang="zh-CN" dirty="0"/>
          </a:p>
          <a:p>
            <a:endParaRPr lang="zh-CN" altLang="en-US" dirty="0"/>
          </a:p>
        </p:txBody>
      </p:sp>
      <p:sp>
        <p:nvSpPr>
          <p:cNvPr id="5" name="灯片编号占位符 4">
            <a:extLst>
              <a:ext uri="{FF2B5EF4-FFF2-40B4-BE49-F238E27FC236}">
                <a16:creationId xmlns:a16="http://schemas.microsoft.com/office/drawing/2014/main" id="{FCB66DC8-0AFB-412E-9036-DEAD3EB59918}"/>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68</a:t>
            </a:fld>
            <a:endParaRPr lang="zh-CN" altLang="en-US"/>
          </a:p>
        </p:txBody>
      </p:sp>
    </p:spTree>
    <p:extLst>
      <p:ext uri="{BB962C8B-B14F-4D97-AF65-F5344CB8AC3E}">
        <p14:creationId xmlns:p14="http://schemas.microsoft.com/office/powerpoint/2010/main" val="4519669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425A7B-023A-448F-A0E5-081E71FE69E9}"/>
              </a:ext>
            </a:extLst>
          </p:cNvPr>
          <p:cNvSpPr>
            <a:spLocks noGrp="1"/>
          </p:cNvSpPr>
          <p:nvPr>
            <p:ph type="title"/>
          </p:nvPr>
        </p:nvSpPr>
        <p:spPr/>
        <p:txBody>
          <a:bodyPr/>
          <a:lstStyle/>
          <a:p>
            <a:r>
              <a:rPr lang="zh-CN" altLang="en-US" dirty="0"/>
              <a:t>时态图查询语言：</a:t>
            </a:r>
            <a:r>
              <a:rPr lang="en-US" altLang="zh-CN" dirty="0"/>
              <a:t>TCypher</a:t>
            </a:r>
            <a:endParaRPr lang="zh-CN" altLang="en-US" dirty="0"/>
          </a:p>
        </p:txBody>
      </p:sp>
      <p:sp>
        <p:nvSpPr>
          <p:cNvPr id="3" name="内容占位符 2">
            <a:extLst>
              <a:ext uri="{FF2B5EF4-FFF2-40B4-BE49-F238E27FC236}">
                <a16:creationId xmlns:a16="http://schemas.microsoft.com/office/drawing/2014/main" id="{24F35D7E-E3DF-49D9-B26B-5D51097C8EB7}"/>
              </a:ext>
            </a:extLst>
          </p:cNvPr>
          <p:cNvSpPr>
            <a:spLocks noGrp="1"/>
          </p:cNvSpPr>
          <p:nvPr>
            <p:ph idx="1"/>
          </p:nvPr>
        </p:nvSpPr>
        <p:spPr/>
        <p:txBody>
          <a:bodyPr/>
          <a:lstStyle/>
          <a:p>
            <a:pPr lvl="1"/>
            <a:r>
              <a:rPr lang="zh-CN" altLang="en-US" dirty="0"/>
              <a:t>实现了一种时态图查询语言</a:t>
            </a:r>
            <a:r>
              <a:rPr lang="en-US" altLang="zh-CN" dirty="0" err="1"/>
              <a:t>Cypher+Temporal</a:t>
            </a:r>
            <a:endParaRPr lang="en-US" altLang="zh-CN" dirty="0"/>
          </a:p>
          <a:p>
            <a:pPr lvl="2"/>
            <a:r>
              <a:rPr lang="zh-CN" altLang="en-US" dirty="0"/>
              <a:t>目标：支持时态属性操作，同时向后兼容</a:t>
            </a:r>
            <a:r>
              <a:rPr lang="en-US" altLang="zh-CN" dirty="0"/>
              <a:t>Cypher</a:t>
            </a:r>
          </a:p>
          <a:p>
            <a:pPr lvl="2"/>
            <a:r>
              <a:rPr lang="zh-CN" altLang="en-US" dirty="0"/>
              <a:t>语法语义：</a:t>
            </a:r>
            <a:r>
              <a:rPr lang="en-US" altLang="zh-CN" dirty="0"/>
              <a:t>1</a:t>
            </a:r>
            <a:r>
              <a:rPr lang="zh-CN" altLang="en-US" dirty="0"/>
              <a:t>与</a:t>
            </a:r>
            <a:r>
              <a:rPr lang="en-US" altLang="zh-CN" dirty="0"/>
              <a:t>Cypher</a:t>
            </a:r>
            <a:r>
              <a:rPr lang="zh-CN" altLang="en-US" dirty="0"/>
              <a:t>差别、</a:t>
            </a:r>
            <a:r>
              <a:rPr lang="en-US" altLang="zh-CN" dirty="0"/>
              <a:t>2</a:t>
            </a:r>
            <a:r>
              <a:rPr lang="zh-CN" altLang="en-US" dirty="0">
                <a:solidFill>
                  <a:srgbClr val="FF0000"/>
                </a:solidFill>
              </a:rPr>
              <a:t>与目前时态图查询语言（有明确查询语言的、有查询功能的（列表））</a:t>
            </a:r>
            <a:r>
              <a:rPr lang="zh-CN" altLang="en-US" dirty="0"/>
              <a:t>希望能支持他们所有查询。</a:t>
            </a:r>
            <a:endParaRPr lang="en-US" altLang="zh-CN" dirty="0"/>
          </a:p>
          <a:p>
            <a:pPr lvl="2"/>
            <a:r>
              <a:rPr lang="zh-CN" altLang="en-US" dirty="0"/>
              <a:t>语言实现：支持的基本操作函数、</a:t>
            </a:r>
            <a:endParaRPr lang="en-US" altLang="zh-CN" dirty="0"/>
          </a:p>
          <a:p>
            <a:pPr lvl="2"/>
            <a:r>
              <a:rPr lang="zh-CN" altLang="en-US" dirty="0"/>
              <a:t>查询优化：优化目标、优化手段、支持在查询中使用索引、对时态属性相关查询进行优化（展开）能否联合优化？</a:t>
            </a:r>
            <a:endParaRPr lang="en-US" altLang="zh-CN" dirty="0"/>
          </a:p>
          <a:p>
            <a:pPr lvl="2"/>
            <a:r>
              <a:rPr lang="zh-CN" altLang="en-US" dirty="0"/>
              <a:t>系统改变：</a:t>
            </a:r>
            <a:r>
              <a:rPr lang="en-US" altLang="zh-CN" dirty="0"/>
              <a:t>parser</a:t>
            </a:r>
            <a:r>
              <a:rPr lang="zh-CN" altLang="en-US" dirty="0"/>
              <a:t>、</a:t>
            </a:r>
            <a:r>
              <a:rPr lang="en-US" altLang="zh-CN" dirty="0" err="1"/>
              <a:t>optimise</a:t>
            </a:r>
            <a:r>
              <a:rPr lang="zh-CN" altLang="en-US" dirty="0"/>
              <a:t>、</a:t>
            </a:r>
            <a:r>
              <a:rPr lang="en-US" altLang="zh-CN" dirty="0"/>
              <a:t>plan</a:t>
            </a:r>
            <a:r>
              <a:rPr lang="zh-CN" altLang="en-US" dirty="0"/>
              <a:t>、</a:t>
            </a:r>
            <a:r>
              <a:rPr lang="en-US" altLang="zh-CN" dirty="0"/>
              <a:t>execution engine</a:t>
            </a:r>
          </a:p>
          <a:p>
            <a:pPr lvl="2"/>
            <a:r>
              <a:rPr lang="zh-CN" altLang="en-US" dirty="0">
                <a:solidFill>
                  <a:srgbClr val="FF0000"/>
                </a:solidFill>
              </a:rPr>
              <a:t>难点</a:t>
            </a:r>
            <a:r>
              <a:rPr lang="en-US" altLang="zh-CN" dirty="0">
                <a:solidFill>
                  <a:srgbClr val="FF0000"/>
                </a:solidFill>
              </a:rPr>
              <a:t>of</a:t>
            </a:r>
            <a:r>
              <a:rPr lang="zh-CN" altLang="en-US" dirty="0">
                <a:solidFill>
                  <a:srgbClr val="FF0000"/>
                </a:solidFill>
              </a:rPr>
              <a:t>语言扩展</a:t>
            </a:r>
            <a:endParaRPr lang="en-US" altLang="zh-CN" dirty="0">
              <a:solidFill>
                <a:srgbClr val="FF0000"/>
              </a:solidFill>
            </a:endParaRPr>
          </a:p>
          <a:p>
            <a:endParaRPr lang="zh-CN" altLang="en-US" dirty="0"/>
          </a:p>
        </p:txBody>
      </p:sp>
      <p:sp>
        <p:nvSpPr>
          <p:cNvPr id="5" name="灯片编号占位符 4">
            <a:extLst>
              <a:ext uri="{FF2B5EF4-FFF2-40B4-BE49-F238E27FC236}">
                <a16:creationId xmlns:a16="http://schemas.microsoft.com/office/drawing/2014/main" id="{AC0F0E3B-7A99-4A81-9ED5-E9B970DE0E41}"/>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69</a:t>
            </a:fld>
            <a:endParaRPr lang="zh-CN" altLang="en-US"/>
          </a:p>
        </p:txBody>
      </p:sp>
    </p:spTree>
    <p:extLst>
      <p:ext uri="{BB962C8B-B14F-4D97-AF65-F5344CB8AC3E}">
        <p14:creationId xmlns:p14="http://schemas.microsoft.com/office/powerpoint/2010/main" val="710644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96F1D0-B291-4AF1-B90B-EB30CDE24F54}"/>
              </a:ext>
            </a:extLst>
          </p:cNvPr>
          <p:cNvSpPr>
            <a:spLocks noGrp="1"/>
          </p:cNvSpPr>
          <p:nvPr>
            <p:ph type="title"/>
          </p:nvPr>
        </p:nvSpPr>
        <p:spPr/>
        <p:txBody>
          <a:bodyPr>
            <a:normAutofit/>
          </a:bodyPr>
          <a:lstStyle/>
          <a:p>
            <a:r>
              <a:rPr lang="zh-CN" altLang="en-US"/>
              <a:t>应用场景简介</a:t>
            </a:r>
            <a:endParaRPr lang="zh-CN" altLang="en-US" dirty="0"/>
          </a:p>
        </p:txBody>
      </p:sp>
      <p:sp>
        <p:nvSpPr>
          <p:cNvPr id="3" name="內容版面配置區 2">
            <a:extLst>
              <a:ext uri="{FF2B5EF4-FFF2-40B4-BE49-F238E27FC236}">
                <a16:creationId xmlns:a16="http://schemas.microsoft.com/office/drawing/2014/main" id="{AE7F70CA-D36B-4B46-8761-587A0CC5216A}"/>
              </a:ext>
            </a:extLst>
          </p:cNvPr>
          <p:cNvSpPr>
            <a:spLocks noGrp="1"/>
          </p:cNvSpPr>
          <p:nvPr>
            <p:ph idx="1"/>
          </p:nvPr>
        </p:nvSpPr>
        <p:spPr/>
        <p:txBody>
          <a:bodyPr>
            <a:normAutofit fontScale="85000" lnSpcReduction="10000"/>
          </a:bodyPr>
          <a:lstStyle/>
          <a:p>
            <a:pPr marL="0" indent="0">
              <a:lnSpc>
                <a:spcPct val="120000"/>
              </a:lnSpc>
              <a:buNone/>
            </a:pPr>
            <a:r>
              <a:rPr lang="zh-CN" altLang="en-US"/>
              <a:t>城市道路</a:t>
            </a:r>
            <a:r>
              <a:rPr lang="zh-CN" altLang="en-US" dirty="0"/>
              <a:t>交通路况信息管理</a:t>
            </a:r>
            <a:endParaRPr lang="en-US" altLang="zh-CN" dirty="0"/>
          </a:p>
          <a:p>
            <a:pPr lvl="1">
              <a:lnSpc>
                <a:spcPct val="120000"/>
              </a:lnSpc>
            </a:pPr>
            <a:r>
              <a:rPr lang="zh-CN" altLang="en-US" dirty="0"/>
              <a:t>某城市的道路（约</a:t>
            </a:r>
            <a:r>
              <a:rPr lang="en-US" altLang="zh-CN" dirty="0"/>
              <a:t>10</a:t>
            </a:r>
            <a:r>
              <a:rPr lang="zh-CN" altLang="en-US" dirty="0"/>
              <a:t>万条）上安装有探测装置，每台装置每隔</a:t>
            </a:r>
            <a:r>
              <a:rPr lang="en-US" altLang="zh-CN" dirty="0"/>
              <a:t>5</a:t>
            </a:r>
            <a:r>
              <a:rPr lang="zh-CN" altLang="en-US" dirty="0"/>
              <a:t>分钟左右自动上报一次道路的交通状况。上报信息包括</a:t>
            </a:r>
            <a:endParaRPr lang="en-US" altLang="zh-CN" dirty="0"/>
          </a:p>
          <a:p>
            <a:pPr lvl="2">
              <a:lnSpc>
                <a:spcPct val="120000"/>
              </a:lnSpc>
            </a:pPr>
            <a:r>
              <a:rPr lang="zh-CN" altLang="en-US" dirty="0"/>
              <a:t>拥堵情况（</a:t>
            </a:r>
            <a:r>
              <a:rPr lang="en-US" altLang="zh-CN" dirty="0"/>
              <a:t>status</a:t>
            </a:r>
            <a:r>
              <a:rPr lang="zh-CN" altLang="en-US" dirty="0"/>
              <a:t>，三个状态）：</a:t>
            </a:r>
            <a:r>
              <a:rPr lang="en-US" altLang="zh-CN" dirty="0"/>
              <a:t>jam</a:t>
            </a:r>
            <a:r>
              <a:rPr lang="zh-CN" altLang="en-US" dirty="0"/>
              <a:t>、</a:t>
            </a:r>
            <a:r>
              <a:rPr lang="en-US" altLang="zh-CN" dirty="0"/>
              <a:t>slow</a:t>
            </a:r>
            <a:r>
              <a:rPr lang="zh-CN" altLang="en-US" dirty="0"/>
              <a:t>、</a:t>
            </a:r>
            <a:r>
              <a:rPr lang="en-US" altLang="zh-CN" dirty="0"/>
              <a:t>smooth</a:t>
            </a:r>
          </a:p>
          <a:p>
            <a:pPr lvl="2">
              <a:lnSpc>
                <a:spcPct val="120000"/>
              </a:lnSpc>
            </a:pPr>
            <a:r>
              <a:rPr lang="zh-CN" altLang="en-US" dirty="0"/>
              <a:t>通行时间（</a:t>
            </a:r>
            <a:r>
              <a:rPr lang="en-US" altLang="zh-CN" dirty="0"/>
              <a:t> travel-time</a:t>
            </a:r>
            <a:r>
              <a:rPr lang="zh-CN" altLang="en-US" dirty="0"/>
              <a:t>，单位秒</a:t>
            </a:r>
            <a:r>
              <a:rPr lang="en-US" altLang="zh-CN" dirty="0"/>
              <a:t> </a:t>
            </a:r>
            <a:r>
              <a:rPr lang="zh-CN" altLang="en-US" dirty="0"/>
              <a:t>）</a:t>
            </a:r>
            <a:endParaRPr lang="en-US" altLang="zh-CN" dirty="0"/>
          </a:p>
          <a:p>
            <a:pPr lvl="2">
              <a:lnSpc>
                <a:spcPct val="120000"/>
              </a:lnSpc>
            </a:pPr>
            <a:r>
              <a:rPr lang="zh-CN" altLang="en-US" dirty="0"/>
              <a:t>道路上的车辆数（</a:t>
            </a:r>
            <a:r>
              <a:rPr lang="en-US" altLang="zh-CN" dirty="0"/>
              <a:t> vehicle-count</a:t>
            </a:r>
            <a:r>
              <a:rPr lang="zh-CN" altLang="en-US" dirty="0"/>
              <a:t>，单位辆</a:t>
            </a:r>
            <a:r>
              <a:rPr lang="en-US" altLang="zh-CN" dirty="0"/>
              <a:t> </a:t>
            </a:r>
            <a:r>
              <a:rPr lang="zh-CN" altLang="en-US" dirty="0"/>
              <a:t>）</a:t>
            </a:r>
            <a:endParaRPr lang="en-US" altLang="zh-CN" dirty="0"/>
          </a:p>
          <a:p>
            <a:pPr lvl="2">
              <a:lnSpc>
                <a:spcPct val="120000"/>
              </a:lnSpc>
            </a:pPr>
            <a:r>
              <a:rPr lang="zh-CN" altLang="en-US" dirty="0"/>
              <a:t>拥堵路段数（</a:t>
            </a:r>
            <a:r>
              <a:rPr lang="en-US" altLang="zh-CN" dirty="0"/>
              <a:t> jam-count </a:t>
            </a:r>
            <a:r>
              <a:rPr lang="zh-CN" altLang="en-US" dirty="0"/>
              <a:t>，单位个）</a:t>
            </a:r>
            <a:endParaRPr lang="en-US" altLang="zh-CN" dirty="0"/>
          </a:p>
          <a:p>
            <a:pPr lvl="1">
              <a:lnSpc>
                <a:spcPct val="120000"/>
              </a:lnSpc>
            </a:pPr>
            <a:r>
              <a:rPr lang="zh-CN" altLang="en-US" dirty="0"/>
              <a:t>每条道路有一些静态信息如</a:t>
            </a:r>
            <a:r>
              <a:rPr lang="zh-CN" altLang="en-US"/>
              <a:t>道路长度、道路类型等</a:t>
            </a:r>
            <a:endParaRPr lang="en-US" altLang="zh-CN" dirty="0"/>
          </a:p>
          <a:p>
            <a:pPr lvl="1">
              <a:lnSpc>
                <a:spcPct val="120000"/>
              </a:lnSpc>
            </a:pPr>
            <a:r>
              <a:rPr lang="zh-CN" altLang="en-US"/>
              <a:t>支持</a:t>
            </a:r>
            <a:r>
              <a:rPr lang="zh-CN" altLang="en-US" dirty="0"/>
              <a:t>路况信息的</a:t>
            </a:r>
            <a:r>
              <a:rPr lang="zh-CN" altLang="en-US"/>
              <a:t>实时更新和查询</a:t>
            </a:r>
            <a:endParaRPr lang="en-US" altLang="zh-CN"/>
          </a:p>
          <a:p>
            <a:pPr lvl="2">
              <a:lnSpc>
                <a:spcPct val="120000"/>
              </a:lnSpc>
            </a:pPr>
            <a:r>
              <a:rPr lang="zh-CN" altLang="en-US"/>
              <a:t>道路在某时刻的历史状态</a:t>
            </a:r>
            <a:endParaRPr lang="en-US" altLang="zh-CN"/>
          </a:p>
          <a:p>
            <a:pPr lvl="2">
              <a:lnSpc>
                <a:spcPct val="120000"/>
              </a:lnSpc>
            </a:pPr>
            <a:r>
              <a:rPr lang="zh-CN" altLang="en-US"/>
              <a:t>统计道路在某段时间内的状态</a:t>
            </a:r>
            <a:endParaRPr lang="en-US" altLang="zh-CN"/>
          </a:p>
          <a:p>
            <a:pPr lvl="2">
              <a:lnSpc>
                <a:spcPct val="120000"/>
              </a:lnSpc>
            </a:pPr>
            <a:r>
              <a:rPr lang="zh-CN" altLang="en-US"/>
              <a:t>路径规划（最快到达、最晚出发、最短时间）</a:t>
            </a:r>
            <a:endParaRPr lang="en-US" altLang="zh-CN"/>
          </a:p>
          <a:p>
            <a:pPr lvl="2">
              <a:lnSpc>
                <a:spcPct val="120000"/>
              </a:lnSpc>
            </a:pPr>
            <a:r>
              <a:rPr lang="zh-CN" altLang="en-US"/>
              <a:t>区域可达性分析</a:t>
            </a:r>
            <a:endParaRPr lang="en-US" altLang="zh-CN"/>
          </a:p>
        </p:txBody>
      </p:sp>
      <p:sp>
        <p:nvSpPr>
          <p:cNvPr id="7" name="文本占位符 6">
            <a:extLst>
              <a:ext uri="{FF2B5EF4-FFF2-40B4-BE49-F238E27FC236}">
                <a16:creationId xmlns:a16="http://schemas.microsoft.com/office/drawing/2014/main" id="{A5B549B5-6364-4748-81F3-5F515B8ABC46}"/>
              </a:ext>
            </a:extLst>
          </p:cNvPr>
          <p:cNvSpPr>
            <a:spLocks noGrp="1"/>
          </p:cNvSpPr>
          <p:nvPr>
            <p:ph type="body" sz="quarter" idx="10"/>
          </p:nvPr>
        </p:nvSpPr>
        <p:spPr/>
        <p:txBody>
          <a:bodyPr/>
          <a:lstStyle/>
          <a:p>
            <a:r>
              <a:rPr lang="en-US" altLang="zh-CN"/>
              <a:t>Introduction</a:t>
            </a:r>
            <a:endParaRPr lang="zh-CN" altLang="en-US"/>
          </a:p>
        </p:txBody>
      </p:sp>
      <p:sp>
        <p:nvSpPr>
          <p:cNvPr id="8" name="文本占位符 7">
            <a:extLst>
              <a:ext uri="{FF2B5EF4-FFF2-40B4-BE49-F238E27FC236}">
                <a16:creationId xmlns:a16="http://schemas.microsoft.com/office/drawing/2014/main" id="{EB69585C-3037-41BF-9DC4-31F3132E390C}"/>
              </a:ext>
            </a:extLst>
          </p:cNvPr>
          <p:cNvSpPr>
            <a:spLocks noGrp="1"/>
          </p:cNvSpPr>
          <p:nvPr>
            <p:ph type="body" sz="quarter" idx="14"/>
          </p:nvPr>
        </p:nvSpPr>
        <p:spPr/>
        <p:txBody>
          <a:bodyPr/>
          <a:lstStyle/>
          <a:p>
            <a:r>
              <a:rPr lang="zh-CN" altLang="en-US"/>
              <a:t>具体用例的需求分析</a:t>
            </a:r>
          </a:p>
        </p:txBody>
      </p:sp>
    </p:spTree>
    <p:extLst>
      <p:ext uri="{BB962C8B-B14F-4D97-AF65-F5344CB8AC3E}">
        <p14:creationId xmlns:p14="http://schemas.microsoft.com/office/powerpoint/2010/main" val="25230832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49F51C-BC5A-43F9-8E81-CCBDE77F7124}"/>
              </a:ext>
            </a:extLst>
          </p:cNvPr>
          <p:cNvSpPr>
            <a:spLocks noGrp="1"/>
          </p:cNvSpPr>
          <p:nvPr>
            <p:ph type="title"/>
          </p:nvPr>
        </p:nvSpPr>
        <p:spPr>
          <a:xfrm>
            <a:off x="628650" y="365127"/>
            <a:ext cx="7886700" cy="813968"/>
          </a:xfrm>
        </p:spPr>
        <p:txBody>
          <a:bodyPr>
            <a:normAutofit/>
          </a:bodyPr>
          <a:lstStyle/>
          <a:p>
            <a:r>
              <a:rPr lang="zh-CN" altLang="en-US" dirty="0"/>
              <a:t>现有时态图系统</a:t>
            </a:r>
            <a:r>
              <a:rPr lang="en-US" altLang="zh-CN" dirty="0"/>
              <a:t>/</a:t>
            </a:r>
            <a:r>
              <a:rPr lang="zh-CN" altLang="en-US" dirty="0"/>
              <a:t>语言支持的查询</a:t>
            </a:r>
          </a:p>
        </p:txBody>
      </p:sp>
      <p:sp>
        <p:nvSpPr>
          <p:cNvPr id="3" name="內容版面配置區 2">
            <a:extLst>
              <a:ext uri="{FF2B5EF4-FFF2-40B4-BE49-F238E27FC236}">
                <a16:creationId xmlns:a16="http://schemas.microsoft.com/office/drawing/2014/main" id="{47583F77-FEDB-47F9-9B96-EC9F4FA7E2C0}"/>
              </a:ext>
            </a:extLst>
          </p:cNvPr>
          <p:cNvSpPr>
            <a:spLocks noGrp="1"/>
          </p:cNvSpPr>
          <p:nvPr>
            <p:ph idx="1"/>
          </p:nvPr>
        </p:nvSpPr>
        <p:spPr>
          <a:xfrm>
            <a:off x="628650" y="1179095"/>
            <a:ext cx="7886700" cy="4997868"/>
          </a:xfrm>
        </p:spPr>
        <p:txBody>
          <a:bodyPr/>
          <a:lstStyle/>
          <a:p>
            <a:endParaRPr lang="zh-CN" altLang="en-US" dirty="0"/>
          </a:p>
        </p:txBody>
      </p:sp>
      <p:sp>
        <p:nvSpPr>
          <p:cNvPr id="5" name="灯片编号占位符 4">
            <a:extLst>
              <a:ext uri="{FF2B5EF4-FFF2-40B4-BE49-F238E27FC236}">
                <a16:creationId xmlns:a16="http://schemas.microsoft.com/office/drawing/2014/main" id="{37535660-450B-420F-A2B3-716B9CF107C2}"/>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70</a:t>
            </a:fld>
            <a:endParaRPr lang="zh-CN" altLang="en-US"/>
          </a:p>
        </p:txBody>
      </p:sp>
    </p:spTree>
    <p:extLst>
      <p:ext uri="{BB962C8B-B14F-4D97-AF65-F5344CB8AC3E}">
        <p14:creationId xmlns:p14="http://schemas.microsoft.com/office/powerpoint/2010/main" val="14062815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E5D9E5-1403-4C10-B7C9-971A55EA5AA0}"/>
              </a:ext>
            </a:extLst>
          </p:cNvPr>
          <p:cNvSpPr>
            <a:spLocks noGrp="1"/>
          </p:cNvSpPr>
          <p:nvPr>
            <p:ph type="title"/>
          </p:nvPr>
        </p:nvSpPr>
        <p:spPr>
          <a:xfrm>
            <a:off x="0" y="0"/>
            <a:ext cx="7886700" cy="682009"/>
          </a:xfrm>
        </p:spPr>
        <p:txBody>
          <a:bodyPr>
            <a:normAutofit/>
          </a:bodyPr>
          <a:lstStyle/>
          <a:p>
            <a:r>
              <a:rPr lang="en-US" altLang="zh-CN" dirty="0"/>
              <a:t>TCypher</a:t>
            </a:r>
            <a:r>
              <a:rPr lang="zh-CN" altLang="en-US" dirty="0"/>
              <a:t>语言简介</a:t>
            </a:r>
          </a:p>
        </p:txBody>
      </p:sp>
      <p:sp>
        <p:nvSpPr>
          <p:cNvPr id="3" name="內容版面配置區 2">
            <a:extLst>
              <a:ext uri="{FF2B5EF4-FFF2-40B4-BE49-F238E27FC236}">
                <a16:creationId xmlns:a16="http://schemas.microsoft.com/office/drawing/2014/main" id="{52E1F712-1BA1-4C23-B7D1-FF5B3F311F04}"/>
              </a:ext>
            </a:extLst>
          </p:cNvPr>
          <p:cNvSpPr>
            <a:spLocks noGrp="1"/>
          </p:cNvSpPr>
          <p:nvPr>
            <p:ph idx="1"/>
          </p:nvPr>
        </p:nvSpPr>
        <p:spPr/>
        <p:txBody>
          <a:bodyPr/>
          <a:lstStyle/>
          <a:p>
            <a:r>
              <a:rPr lang="zh-CN" altLang="en-US" dirty="0"/>
              <a:t>拓扑查询</a:t>
            </a:r>
            <a:endParaRPr lang="en-US" altLang="zh-CN" dirty="0"/>
          </a:p>
          <a:p>
            <a:pPr lvl="1"/>
            <a:endParaRPr lang="en-US" altLang="zh-CN" dirty="0"/>
          </a:p>
          <a:p>
            <a:r>
              <a:rPr lang="zh-CN" altLang="en-US" dirty="0"/>
              <a:t>时态查询</a:t>
            </a:r>
            <a:endParaRPr lang="en-US" altLang="zh-CN" dirty="0"/>
          </a:p>
          <a:p>
            <a:r>
              <a:rPr lang="zh-CN" altLang="en-US" dirty="0"/>
              <a:t>时间查询</a:t>
            </a:r>
            <a:endParaRPr lang="en-US" altLang="zh-CN" dirty="0"/>
          </a:p>
          <a:p>
            <a:endParaRPr lang="zh-CN" altLang="en-US" dirty="0"/>
          </a:p>
        </p:txBody>
      </p:sp>
      <p:sp>
        <p:nvSpPr>
          <p:cNvPr id="5" name="灯片编号占位符 4">
            <a:extLst>
              <a:ext uri="{FF2B5EF4-FFF2-40B4-BE49-F238E27FC236}">
                <a16:creationId xmlns:a16="http://schemas.microsoft.com/office/drawing/2014/main" id="{406649D6-313A-4362-B2DC-EEE85DE41E4C}"/>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71</a:t>
            </a:fld>
            <a:endParaRPr lang="zh-CN" altLang="en-US"/>
          </a:p>
        </p:txBody>
      </p:sp>
    </p:spTree>
    <p:extLst>
      <p:ext uri="{BB962C8B-B14F-4D97-AF65-F5344CB8AC3E}">
        <p14:creationId xmlns:p14="http://schemas.microsoft.com/office/powerpoint/2010/main" val="19796773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7886700" cy="534284"/>
          </a:xfrm>
        </p:spPr>
        <p:txBody>
          <a:bodyPr>
            <a:normAutofit fontScale="90000"/>
          </a:bodyPr>
          <a:lstStyle/>
          <a:p>
            <a:r>
              <a:rPr lang="en-US" altLang="zh-CN" dirty="0"/>
              <a:t>Execution Plan</a:t>
            </a:r>
            <a:endParaRPr lang="zh-CN" altLang="en-US" dirty="0"/>
          </a:p>
        </p:txBody>
      </p:sp>
      <p:sp>
        <p:nvSpPr>
          <p:cNvPr id="3" name="内容占位符 2"/>
          <p:cNvSpPr>
            <a:spLocks noGrp="1"/>
          </p:cNvSpPr>
          <p:nvPr>
            <p:ph idx="1"/>
          </p:nvPr>
        </p:nvSpPr>
        <p:spPr>
          <a:xfrm>
            <a:off x="0" y="534284"/>
            <a:ext cx="9144000" cy="5642679"/>
          </a:xfrm>
        </p:spPr>
        <p:txBody>
          <a:bodyPr/>
          <a:lstStyle/>
          <a:p>
            <a:r>
              <a:rPr lang="en-US" altLang="zh-CN" dirty="0"/>
              <a:t>Neo4j</a:t>
            </a:r>
            <a:r>
              <a:rPr lang="zh-CN" altLang="en-US" dirty="0"/>
              <a:t>的</a:t>
            </a:r>
            <a:r>
              <a:rPr lang="en-US" altLang="zh-CN" dirty="0"/>
              <a:t>Execution Plan</a:t>
            </a:r>
            <a:r>
              <a:rPr lang="zh-CN" altLang="en-US" dirty="0"/>
              <a:t>包括了六类</a:t>
            </a:r>
            <a:r>
              <a:rPr lang="en-US" altLang="zh-CN" dirty="0"/>
              <a:t>43</a:t>
            </a:r>
            <a:r>
              <a:rPr lang="zh-CN" altLang="en-US" dirty="0"/>
              <a:t>个</a:t>
            </a:r>
            <a:r>
              <a:rPr lang="en-US" altLang="zh-CN" dirty="0"/>
              <a:t>Operator</a:t>
            </a:r>
          </a:p>
          <a:p>
            <a:r>
              <a:rPr lang="en-US" altLang="zh-CN" dirty="0"/>
              <a:t>Execution Plan</a:t>
            </a:r>
            <a:r>
              <a:rPr lang="zh-CN" altLang="en-US" dirty="0"/>
              <a:t>通常的几个阶段</a:t>
            </a:r>
            <a:endParaRPr lang="en-US" altLang="zh-CN" dirty="0"/>
          </a:p>
          <a:p>
            <a:pPr marL="914400" lvl="1" indent="-457200">
              <a:buFont typeface="+mj-lt"/>
              <a:buAutoNum type="arabicPeriod"/>
            </a:pPr>
            <a:r>
              <a:rPr lang="zh-CN" altLang="en-US" dirty="0"/>
              <a:t>查找</a:t>
            </a:r>
            <a:r>
              <a:rPr lang="en-US" altLang="zh-CN" dirty="0"/>
              <a:t>start node</a:t>
            </a:r>
          </a:p>
          <a:p>
            <a:pPr marL="914400" lvl="1" indent="-457200">
              <a:buFont typeface="+mj-lt"/>
              <a:buAutoNum type="arabicPeriod"/>
            </a:pPr>
            <a:r>
              <a:rPr lang="zh-CN" altLang="en-US" dirty="0"/>
              <a:t>在</a:t>
            </a:r>
            <a:r>
              <a:rPr lang="en-US" altLang="zh-CN" dirty="0"/>
              <a:t>graph</a:t>
            </a:r>
            <a:r>
              <a:rPr lang="zh-CN" altLang="en-US" dirty="0"/>
              <a:t>上展开</a:t>
            </a:r>
            <a:r>
              <a:rPr lang="en-US" altLang="zh-CN" dirty="0"/>
              <a:t>pattern</a:t>
            </a:r>
            <a:r>
              <a:rPr lang="zh-CN" altLang="en-US" dirty="0"/>
              <a:t>进行匹配</a:t>
            </a:r>
            <a:endParaRPr lang="en-US" altLang="zh-CN" dirty="0"/>
          </a:p>
          <a:p>
            <a:pPr marL="914400" lvl="1" indent="-457200">
              <a:buFont typeface="+mj-lt"/>
              <a:buAutoNum type="arabicPeriod"/>
            </a:pPr>
            <a:r>
              <a:rPr lang="zh-CN" altLang="en-US" dirty="0"/>
              <a:t>过滤或求值</a:t>
            </a:r>
            <a:r>
              <a:rPr lang="en-US" altLang="zh-CN" dirty="0"/>
              <a:t>predicate </a:t>
            </a:r>
          </a:p>
          <a:p>
            <a:pPr marL="914400" lvl="1" indent="-457200">
              <a:buFont typeface="+mj-lt"/>
              <a:buAutoNum type="arabicPeriod"/>
            </a:pPr>
            <a:r>
              <a:rPr lang="zh-CN" altLang="en-US" dirty="0"/>
              <a:t>重复</a:t>
            </a:r>
            <a:r>
              <a:rPr lang="en-US" altLang="zh-CN" dirty="0"/>
              <a:t>2</a:t>
            </a:r>
            <a:r>
              <a:rPr lang="zh-CN" altLang="en-US" dirty="0"/>
              <a:t>或</a:t>
            </a:r>
            <a:r>
              <a:rPr lang="en-US" altLang="zh-CN" dirty="0"/>
              <a:t>3</a:t>
            </a:r>
            <a:r>
              <a:rPr lang="zh-CN" altLang="en-US" dirty="0"/>
              <a:t>或继续</a:t>
            </a:r>
            <a:endParaRPr lang="en-US" altLang="zh-CN" dirty="0"/>
          </a:p>
          <a:p>
            <a:pPr marL="914400" lvl="1" indent="-457200">
              <a:buFont typeface="+mj-lt"/>
              <a:buAutoNum type="arabicPeriod"/>
            </a:pPr>
            <a:r>
              <a:rPr lang="zh-CN" altLang="en-US" dirty="0"/>
              <a:t>在结果集</a:t>
            </a:r>
            <a:r>
              <a:rPr lang="en-US" altLang="zh-CN" dirty="0"/>
              <a:t>row</a:t>
            </a:r>
            <a:r>
              <a:rPr lang="zh-CN" altLang="en-US" dirty="0"/>
              <a:t>上进行操作</a:t>
            </a:r>
            <a:endParaRPr lang="en-US" altLang="zh-CN" dirty="0"/>
          </a:p>
          <a:p>
            <a:pPr lvl="2"/>
            <a:r>
              <a:rPr lang="zh-CN" altLang="en-US" dirty="0"/>
              <a:t>排序、过滤、投影、聚合、集合操作等</a:t>
            </a:r>
            <a:endParaRPr lang="en-US" altLang="zh-CN" dirty="0"/>
          </a:p>
          <a:p>
            <a:pPr marL="914400" lvl="1" indent="-457200">
              <a:buFont typeface="+mj-lt"/>
              <a:buAutoNum type="arabicPeriod"/>
            </a:pPr>
            <a:r>
              <a:rPr lang="zh-CN" altLang="en-US" dirty="0"/>
              <a:t>返回最终结果</a:t>
            </a:r>
            <a:endParaRPr lang="en-US" altLang="zh-CN" dirty="0"/>
          </a:p>
          <a:p>
            <a:pPr marL="914400" lvl="1" indent="-457200">
              <a:buFont typeface="+mj-lt"/>
              <a:buAutoNum type="arabicPeriod"/>
            </a:pPr>
            <a:endParaRPr lang="zh-CN" altLang="en-US" dirty="0"/>
          </a:p>
        </p:txBody>
      </p:sp>
      <p:sp>
        <p:nvSpPr>
          <p:cNvPr id="5" name="灯片编号占位符 4">
            <a:extLst>
              <a:ext uri="{FF2B5EF4-FFF2-40B4-BE49-F238E27FC236}">
                <a16:creationId xmlns:a16="http://schemas.microsoft.com/office/drawing/2014/main" id="{C47342D4-A345-4379-89BD-7A566F144B3B}"/>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72</a:t>
            </a:fld>
            <a:endParaRPr lang="zh-CN" altLang="en-US"/>
          </a:p>
        </p:txBody>
      </p:sp>
    </p:spTree>
    <p:extLst>
      <p:ext uri="{BB962C8B-B14F-4D97-AF65-F5344CB8AC3E}">
        <p14:creationId xmlns:p14="http://schemas.microsoft.com/office/powerpoint/2010/main" val="8631336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CB8E07-6D79-46A8-B9FF-0C32ACAE8D91}"/>
              </a:ext>
            </a:extLst>
          </p:cNvPr>
          <p:cNvSpPr>
            <a:spLocks noGrp="1"/>
          </p:cNvSpPr>
          <p:nvPr>
            <p:ph type="title"/>
          </p:nvPr>
        </p:nvSpPr>
        <p:spPr/>
        <p:txBody>
          <a:bodyPr/>
          <a:lstStyle/>
          <a:p>
            <a:r>
              <a:rPr lang="zh-CN" altLang="en-US" dirty="0"/>
              <a:t>构造一个完整的应用案例</a:t>
            </a:r>
          </a:p>
        </p:txBody>
      </p:sp>
      <p:sp>
        <p:nvSpPr>
          <p:cNvPr id="3" name="内容占位符 2">
            <a:extLst>
              <a:ext uri="{FF2B5EF4-FFF2-40B4-BE49-F238E27FC236}">
                <a16:creationId xmlns:a16="http://schemas.microsoft.com/office/drawing/2014/main" id="{C35B11F1-36BC-4DCE-8893-113B39231C08}"/>
              </a:ext>
            </a:extLst>
          </p:cNvPr>
          <p:cNvSpPr>
            <a:spLocks noGrp="1"/>
          </p:cNvSpPr>
          <p:nvPr>
            <p:ph idx="1"/>
          </p:nvPr>
        </p:nvSpPr>
        <p:spPr/>
        <p:txBody>
          <a:bodyPr/>
          <a:lstStyle/>
          <a:p>
            <a:r>
              <a:rPr lang="zh-CN" altLang="en-US" dirty="0"/>
              <a:t>应用描述</a:t>
            </a:r>
            <a:endParaRPr lang="en-US" altLang="zh-CN" dirty="0"/>
          </a:p>
          <a:p>
            <a:r>
              <a:rPr lang="zh-CN" altLang="en-US" dirty="0"/>
              <a:t>如果设计</a:t>
            </a:r>
            <a:r>
              <a:rPr lang="en-US" altLang="zh-CN" dirty="0"/>
              <a:t>schema</a:t>
            </a:r>
            <a:r>
              <a:rPr lang="zh-CN" altLang="en-US" dirty="0"/>
              <a:t>，给出具体的</a:t>
            </a:r>
            <a:r>
              <a:rPr lang="en-US" altLang="zh-CN" dirty="0" err="1"/>
              <a:t>Tcypher</a:t>
            </a:r>
            <a:r>
              <a:rPr lang="zh-CN" altLang="en-US" dirty="0"/>
              <a:t>语句，描述一下数据，如何导入。给出如何查询（建索引、更新、用户定义函数）。</a:t>
            </a:r>
            <a:endParaRPr lang="en-US" altLang="zh-CN" dirty="0"/>
          </a:p>
          <a:p>
            <a:endParaRPr lang="en-US" altLang="zh-CN" dirty="0"/>
          </a:p>
        </p:txBody>
      </p:sp>
      <p:sp>
        <p:nvSpPr>
          <p:cNvPr id="5" name="灯片编号占位符 4">
            <a:extLst>
              <a:ext uri="{FF2B5EF4-FFF2-40B4-BE49-F238E27FC236}">
                <a16:creationId xmlns:a16="http://schemas.microsoft.com/office/drawing/2014/main" id="{F845E01C-0547-4B46-A668-098C1BDDA8DA}"/>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73</a:t>
            </a:fld>
            <a:endParaRPr lang="zh-CN" altLang="en-US"/>
          </a:p>
        </p:txBody>
      </p:sp>
    </p:spTree>
    <p:extLst>
      <p:ext uri="{BB962C8B-B14F-4D97-AF65-F5344CB8AC3E}">
        <p14:creationId xmlns:p14="http://schemas.microsoft.com/office/powerpoint/2010/main" val="21931766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CC57C4-211C-4C55-BAE1-EA12265DFE9F}"/>
              </a:ext>
            </a:extLst>
          </p:cNvPr>
          <p:cNvSpPr>
            <a:spLocks noGrp="1"/>
          </p:cNvSpPr>
          <p:nvPr>
            <p:ph type="title"/>
          </p:nvPr>
        </p:nvSpPr>
        <p:spPr/>
        <p:txBody>
          <a:bodyPr/>
          <a:lstStyle/>
          <a:p>
            <a:r>
              <a:rPr lang="zh-CN" altLang="en-US" dirty="0"/>
              <a:t>实验</a:t>
            </a:r>
          </a:p>
        </p:txBody>
      </p:sp>
      <p:sp>
        <p:nvSpPr>
          <p:cNvPr id="3" name="内容占位符 2">
            <a:extLst>
              <a:ext uri="{FF2B5EF4-FFF2-40B4-BE49-F238E27FC236}">
                <a16:creationId xmlns:a16="http://schemas.microsoft.com/office/drawing/2014/main" id="{38C6CD88-ED99-4393-84F3-2E2A9E3328EE}"/>
              </a:ext>
            </a:extLst>
          </p:cNvPr>
          <p:cNvSpPr>
            <a:spLocks noGrp="1"/>
          </p:cNvSpPr>
          <p:nvPr>
            <p:ph idx="1"/>
          </p:nvPr>
        </p:nvSpPr>
        <p:spPr/>
        <p:txBody>
          <a:bodyPr/>
          <a:lstStyle/>
          <a:p>
            <a:r>
              <a:rPr lang="zh-CN" altLang="en-US" dirty="0"/>
              <a:t>使用的数据集</a:t>
            </a:r>
            <a:endParaRPr lang="en-US" altLang="zh-CN" dirty="0"/>
          </a:p>
          <a:p>
            <a:r>
              <a:rPr lang="zh-CN" altLang="en-US" dirty="0"/>
              <a:t>评价指标</a:t>
            </a:r>
            <a:endParaRPr lang="en-US" altLang="zh-CN" dirty="0"/>
          </a:p>
          <a:p>
            <a:r>
              <a:rPr lang="zh-CN" altLang="en-US" dirty="0"/>
              <a:t>比较哪几个角度、每个角度出几个图、每个图的横纵坐标、潜在的结论是什么</a:t>
            </a:r>
            <a:endParaRPr lang="en-US" altLang="zh-CN" dirty="0"/>
          </a:p>
          <a:p>
            <a:r>
              <a:rPr lang="zh-CN" altLang="en-US" dirty="0"/>
              <a:t>实验目标：综合评估</a:t>
            </a:r>
            <a:r>
              <a:rPr lang="en-US" altLang="zh-CN" dirty="0" err="1"/>
              <a:t>Tgraph</a:t>
            </a:r>
            <a:r>
              <a:rPr lang="zh-CN" altLang="en-US" dirty="0"/>
              <a:t>、如何通过这些实验说明</a:t>
            </a:r>
            <a:r>
              <a:rPr lang="en-US" altLang="zh-CN" dirty="0" err="1"/>
              <a:t>Tgraph</a:t>
            </a:r>
            <a:r>
              <a:rPr lang="zh-CN" altLang="en-US" dirty="0"/>
              <a:t>能够很好的支撑前面的应用需求</a:t>
            </a:r>
          </a:p>
        </p:txBody>
      </p:sp>
      <p:sp>
        <p:nvSpPr>
          <p:cNvPr id="5" name="灯片编号占位符 4">
            <a:extLst>
              <a:ext uri="{FF2B5EF4-FFF2-40B4-BE49-F238E27FC236}">
                <a16:creationId xmlns:a16="http://schemas.microsoft.com/office/drawing/2014/main" id="{BA28B067-0466-48C2-AD27-36BDE32C1D78}"/>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74</a:t>
            </a:fld>
            <a:endParaRPr lang="zh-CN" altLang="en-US"/>
          </a:p>
        </p:txBody>
      </p:sp>
    </p:spTree>
    <p:extLst>
      <p:ext uri="{BB962C8B-B14F-4D97-AF65-F5344CB8AC3E}">
        <p14:creationId xmlns:p14="http://schemas.microsoft.com/office/powerpoint/2010/main" val="3799065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0590" y="182878"/>
            <a:ext cx="7760091" cy="541607"/>
          </a:xfrm>
        </p:spPr>
        <p:txBody>
          <a:bodyPr>
            <a:noAutofit/>
          </a:bodyPr>
          <a:lstStyle/>
          <a:p>
            <a:r>
              <a:rPr lang="en-US" altLang="zh-CN" sz="3600" dirty="0"/>
              <a:t>TGraph</a:t>
            </a:r>
            <a:r>
              <a:rPr lang="zh-CN" altLang="en-US" sz="3600" dirty="0"/>
              <a:t>系统需求</a:t>
            </a:r>
            <a:endParaRPr lang="zh-CN" altLang="en-US" sz="2000" dirty="0"/>
          </a:p>
        </p:txBody>
      </p:sp>
      <p:sp>
        <p:nvSpPr>
          <p:cNvPr id="3" name="内容占位符 2"/>
          <p:cNvSpPr>
            <a:spLocks noGrp="1"/>
          </p:cNvSpPr>
          <p:nvPr>
            <p:ph idx="1"/>
          </p:nvPr>
        </p:nvSpPr>
        <p:spPr>
          <a:xfrm>
            <a:off x="169141" y="922253"/>
            <a:ext cx="8805717" cy="5535637"/>
          </a:xfrm>
        </p:spPr>
        <p:txBody>
          <a:bodyPr>
            <a:normAutofit fontScale="85000" lnSpcReduction="10000"/>
          </a:bodyPr>
          <a:lstStyle/>
          <a:p>
            <a:pPr>
              <a:lnSpc>
                <a:spcPct val="120000"/>
              </a:lnSpc>
            </a:pPr>
            <a:r>
              <a:rPr lang="zh-CN" altLang="en-US" dirty="0"/>
              <a:t>系统目标</a:t>
            </a:r>
            <a:endParaRPr lang="en-US" altLang="zh-CN" dirty="0"/>
          </a:p>
          <a:p>
            <a:pPr lvl="1">
              <a:lnSpc>
                <a:spcPct val="120000"/>
              </a:lnSpc>
            </a:pPr>
            <a:r>
              <a:rPr lang="zh-CN" altLang="en-US" dirty="0"/>
              <a:t>支持一种</a:t>
            </a:r>
            <a:r>
              <a:rPr lang="zh-CN" altLang="en-US" dirty="0">
                <a:solidFill>
                  <a:srgbClr val="FF0000"/>
                </a:solidFill>
              </a:rPr>
              <a:t>特定类型</a:t>
            </a:r>
            <a:r>
              <a:rPr lang="zh-CN" altLang="en-US" dirty="0"/>
              <a:t>的时态图数据的存储与管理（注意没有分析！）</a:t>
            </a:r>
            <a:endParaRPr lang="en-US" altLang="zh-CN" dirty="0"/>
          </a:p>
          <a:p>
            <a:pPr lvl="2">
              <a:lnSpc>
                <a:spcPct val="120000"/>
              </a:lnSpc>
            </a:pPr>
            <a:r>
              <a:rPr lang="zh-CN" altLang="en-US" dirty="0">
                <a:solidFill>
                  <a:srgbClr val="FF0000"/>
                </a:solidFill>
              </a:rPr>
              <a:t>属性值快速变化、结构变化相对较慢的时态图数据</a:t>
            </a:r>
            <a:endParaRPr lang="en-US" altLang="zh-CN" dirty="0">
              <a:solidFill>
                <a:srgbClr val="FF0000"/>
              </a:solidFill>
            </a:endParaRPr>
          </a:p>
          <a:p>
            <a:pPr>
              <a:lnSpc>
                <a:spcPct val="120000"/>
              </a:lnSpc>
            </a:pPr>
            <a:r>
              <a:rPr lang="zh-CN" altLang="en-US" dirty="0"/>
              <a:t>时态图管理的查询与写入需求</a:t>
            </a:r>
            <a:endParaRPr lang="en-US" altLang="zh-CN" dirty="0"/>
          </a:p>
          <a:p>
            <a:pPr lvl="1">
              <a:lnSpc>
                <a:spcPct val="120000"/>
              </a:lnSpc>
            </a:pPr>
            <a:r>
              <a:rPr lang="zh-CN" altLang="en-US" dirty="0"/>
              <a:t>模型定义</a:t>
            </a:r>
            <a:endParaRPr lang="en-US" altLang="zh-CN" dirty="0"/>
          </a:p>
          <a:p>
            <a:pPr lvl="2">
              <a:lnSpc>
                <a:spcPct val="120000"/>
              </a:lnSpc>
            </a:pPr>
            <a:r>
              <a:rPr lang="en-US" altLang="zh-CN" dirty="0"/>
              <a:t>Temporal property graph with point based semantic </a:t>
            </a:r>
            <a:r>
              <a:rPr lang="en-US" altLang="zh-CN" sz="1500" dirty="0"/>
              <a:t>[</a:t>
            </a:r>
            <a:r>
              <a:rPr lang="en-US" altLang="zh-CN" sz="1500" dirty="0" err="1"/>
              <a:t>Dignös</a:t>
            </a:r>
            <a:r>
              <a:rPr lang="en-US" altLang="zh-CN" sz="1500" dirty="0"/>
              <a:t>, Sigmod’12]</a:t>
            </a:r>
            <a:r>
              <a:rPr lang="zh-CN" altLang="en-US" dirty="0"/>
              <a:t>（解释）</a:t>
            </a:r>
            <a:endParaRPr lang="en-US" altLang="zh-CN" dirty="0"/>
          </a:p>
          <a:p>
            <a:pPr lvl="1">
              <a:lnSpc>
                <a:spcPct val="120000"/>
              </a:lnSpc>
            </a:pPr>
            <a:r>
              <a:rPr lang="zh-CN" altLang="en-US" dirty="0"/>
              <a:t>时态图查询</a:t>
            </a:r>
            <a:r>
              <a:rPr lang="zh-CN" altLang="en-US" sz="1600" dirty="0"/>
              <a:t> </a:t>
            </a:r>
            <a:r>
              <a:rPr lang="en-US" altLang="zh-CN" sz="1600" dirty="0"/>
              <a:t>[Moffitt, DBPL’17]  </a:t>
            </a:r>
            <a:endParaRPr lang="en-US" altLang="zh-CN" dirty="0"/>
          </a:p>
          <a:p>
            <a:pPr lvl="2">
              <a:lnSpc>
                <a:spcPct val="120000"/>
              </a:lnSpc>
            </a:pPr>
            <a:r>
              <a:rPr lang="en-US" altLang="zh-CN" dirty="0"/>
              <a:t>Time Point/Range Query</a:t>
            </a:r>
          </a:p>
          <a:p>
            <a:pPr lvl="2">
              <a:lnSpc>
                <a:spcPct val="120000"/>
              </a:lnSpc>
            </a:pPr>
            <a:r>
              <a:rPr lang="en-US" altLang="zh-CN" dirty="0"/>
              <a:t>Temporal Subgraph Matching</a:t>
            </a:r>
          </a:p>
          <a:p>
            <a:pPr lvl="2">
              <a:lnSpc>
                <a:spcPct val="120000"/>
              </a:lnSpc>
            </a:pPr>
            <a:r>
              <a:rPr lang="en-US" altLang="zh-CN" dirty="0"/>
              <a:t>Temporal Value Grouping/Aggregation</a:t>
            </a:r>
          </a:p>
          <a:p>
            <a:pPr lvl="1">
              <a:lnSpc>
                <a:spcPct val="120000"/>
              </a:lnSpc>
            </a:pPr>
            <a:r>
              <a:rPr lang="zh-CN" altLang="en-US" dirty="0"/>
              <a:t>时态图写入</a:t>
            </a:r>
            <a:endParaRPr lang="en-US" altLang="zh-CN" dirty="0"/>
          </a:p>
          <a:p>
            <a:pPr lvl="2">
              <a:lnSpc>
                <a:spcPct val="120000"/>
              </a:lnSpc>
            </a:pPr>
            <a:r>
              <a:rPr lang="zh-CN" altLang="en-US" dirty="0"/>
              <a:t>新建</a:t>
            </a:r>
            <a:r>
              <a:rPr lang="en-US" altLang="zh-CN" dirty="0"/>
              <a:t>/</a:t>
            </a:r>
            <a:r>
              <a:rPr lang="zh-CN" altLang="en-US" dirty="0"/>
              <a:t>删除点</a:t>
            </a:r>
            <a:r>
              <a:rPr lang="en-US" altLang="zh-CN" dirty="0"/>
              <a:t>/</a:t>
            </a:r>
            <a:r>
              <a:rPr lang="zh-CN" altLang="en-US" dirty="0"/>
              <a:t>边</a:t>
            </a:r>
            <a:endParaRPr lang="en-US" altLang="zh-CN" dirty="0"/>
          </a:p>
          <a:p>
            <a:pPr lvl="2">
              <a:lnSpc>
                <a:spcPct val="120000"/>
              </a:lnSpc>
            </a:pPr>
            <a:r>
              <a:rPr lang="zh-CN" altLang="en-US" dirty="0"/>
              <a:t>新建</a:t>
            </a:r>
            <a:r>
              <a:rPr lang="en-US" altLang="zh-CN" dirty="0"/>
              <a:t>/</a:t>
            </a:r>
            <a:r>
              <a:rPr lang="zh-CN" altLang="en-US" dirty="0"/>
              <a:t>更新</a:t>
            </a:r>
            <a:r>
              <a:rPr lang="en-US" altLang="zh-CN" dirty="0"/>
              <a:t>/</a:t>
            </a:r>
            <a:r>
              <a:rPr lang="zh-CN" altLang="en-US" dirty="0"/>
              <a:t>删除静态属性</a:t>
            </a:r>
            <a:endParaRPr lang="en-US" altLang="zh-CN" dirty="0"/>
          </a:p>
          <a:p>
            <a:pPr lvl="2">
              <a:lnSpc>
                <a:spcPct val="120000"/>
              </a:lnSpc>
            </a:pPr>
            <a:r>
              <a:rPr lang="zh-CN" altLang="en-US" dirty="0"/>
              <a:t>新建</a:t>
            </a:r>
            <a:r>
              <a:rPr lang="en-US" altLang="zh-CN" dirty="0"/>
              <a:t>/</a:t>
            </a:r>
            <a:r>
              <a:rPr lang="zh-CN" altLang="en-US" dirty="0"/>
              <a:t>更新</a:t>
            </a:r>
            <a:r>
              <a:rPr lang="en-US" altLang="zh-CN" dirty="0"/>
              <a:t>/</a:t>
            </a:r>
            <a:r>
              <a:rPr lang="zh-CN" altLang="en-US" dirty="0"/>
              <a:t>删除时态属性</a:t>
            </a:r>
            <a:endParaRPr lang="en-US" altLang="zh-CN" dirty="0"/>
          </a:p>
        </p:txBody>
      </p:sp>
      <p:sp>
        <p:nvSpPr>
          <p:cNvPr id="4" name="文字方塊 3">
            <a:extLst>
              <a:ext uri="{FF2B5EF4-FFF2-40B4-BE49-F238E27FC236}">
                <a16:creationId xmlns:a16="http://schemas.microsoft.com/office/drawing/2014/main" id="{0266617A-4400-4326-8E0D-CC0C20C18C4A}"/>
              </a:ext>
            </a:extLst>
          </p:cNvPr>
          <p:cNvSpPr txBox="1"/>
          <p:nvPr/>
        </p:nvSpPr>
        <p:spPr>
          <a:xfrm>
            <a:off x="0" y="6457890"/>
            <a:ext cx="4793300" cy="400110"/>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CN" sz="1000" dirty="0"/>
              <a:t>Vera </a:t>
            </a:r>
            <a:r>
              <a:rPr lang="en-US" altLang="zh-CN" sz="1000" dirty="0" err="1"/>
              <a:t>Zaychik</a:t>
            </a:r>
            <a:r>
              <a:rPr lang="en-US" altLang="zh-CN" sz="1000" dirty="0"/>
              <a:t> </a:t>
            </a:r>
            <a:r>
              <a:rPr lang="en-US" altLang="zh-CN" sz="1000" b="1" dirty="0"/>
              <a:t>Moffitt</a:t>
            </a:r>
            <a:r>
              <a:rPr lang="en-US" altLang="zh-CN" sz="1000" dirty="0"/>
              <a:t>, Julia </a:t>
            </a:r>
            <a:r>
              <a:rPr lang="en-US" altLang="zh-CN" sz="1000" dirty="0" err="1"/>
              <a:t>Stoyanovich</a:t>
            </a:r>
            <a:r>
              <a:rPr lang="en-US" altLang="zh-CN" sz="1000" dirty="0"/>
              <a:t>: </a:t>
            </a:r>
            <a:r>
              <a:rPr lang="en-US" altLang="zh-CN" sz="1000" u="sng" dirty="0"/>
              <a:t>Temporal Graph Algebra</a:t>
            </a:r>
            <a:r>
              <a:rPr lang="en-US" altLang="zh-CN" sz="1000" dirty="0"/>
              <a:t>. </a:t>
            </a:r>
            <a:r>
              <a:rPr lang="en-US" altLang="zh-CN" sz="1000" i="1" dirty="0"/>
              <a:t>DBPL 2017</a:t>
            </a:r>
          </a:p>
          <a:p>
            <a:r>
              <a:rPr lang="en-US" altLang="zh-CN" sz="1000" dirty="0"/>
              <a:t>Anton </a:t>
            </a:r>
            <a:r>
              <a:rPr lang="en-US" altLang="zh-CN" sz="1000" b="1" dirty="0" err="1"/>
              <a:t>Dignös</a:t>
            </a:r>
            <a:r>
              <a:rPr lang="en-US" altLang="zh-CN" sz="1000" dirty="0"/>
              <a:t>, Michael H. </a:t>
            </a:r>
            <a:r>
              <a:rPr lang="en-US" altLang="zh-CN" sz="1000" dirty="0" err="1"/>
              <a:t>Böhlen</a:t>
            </a:r>
            <a:r>
              <a:rPr lang="en-US" altLang="zh-CN" sz="1000" dirty="0"/>
              <a:t>, Johann </a:t>
            </a:r>
            <a:r>
              <a:rPr lang="en-US" altLang="zh-CN" sz="1000" dirty="0" err="1"/>
              <a:t>Gamper</a:t>
            </a:r>
            <a:r>
              <a:rPr lang="en-US" altLang="zh-CN" sz="1000" dirty="0"/>
              <a:t>: </a:t>
            </a:r>
            <a:r>
              <a:rPr lang="en-US" altLang="zh-CN" sz="1000" u="sng" dirty="0"/>
              <a:t>Temporal Alignment</a:t>
            </a:r>
            <a:r>
              <a:rPr lang="en-US" altLang="zh-CN" sz="1000" dirty="0"/>
              <a:t>. SIGMOD 2012</a:t>
            </a:r>
            <a:endParaRPr lang="en-US" altLang="zh-CN" sz="1000" i="1" dirty="0"/>
          </a:p>
        </p:txBody>
      </p:sp>
      <p:sp>
        <p:nvSpPr>
          <p:cNvPr id="6" name="灯片编号占位符 5">
            <a:extLst>
              <a:ext uri="{FF2B5EF4-FFF2-40B4-BE49-F238E27FC236}">
                <a16:creationId xmlns:a16="http://schemas.microsoft.com/office/drawing/2014/main" id="{BC37EA46-7AD7-4419-A7B5-6A1AD69E37C4}"/>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75</a:t>
            </a:fld>
            <a:endParaRPr lang="zh-CN" altLang="en-US"/>
          </a:p>
        </p:txBody>
      </p:sp>
    </p:spTree>
    <p:extLst>
      <p:ext uri="{BB962C8B-B14F-4D97-AF65-F5344CB8AC3E}">
        <p14:creationId xmlns:p14="http://schemas.microsoft.com/office/powerpoint/2010/main" val="42840623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696985"/>
          </a:xfrm>
        </p:spPr>
        <p:txBody>
          <a:bodyPr/>
          <a:lstStyle/>
          <a:p>
            <a:r>
              <a:rPr lang="zh-CN" altLang="en-US" dirty="0"/>
              <a:t>查询需求的一些例子（交通）</a:t>
            </a:r>
          </a:p>
        </p:txBody>
      </p:sp>
      <p:sp>
        <p:nvSpPr>
          <p:cNvPr id="3" name="内容占位符 2"/>
          <p:cNvSpPr>
            <a:spLocks noGrp="1"/>
          </p:cNvSpPr>
          <p:nvPr>
            <p:ph idx="1"/>
          </p:nvPr>
        </p:nvSpPr>
        <p:spPr>
          <a:xfrm>
            <a:off x="628649" y="1427871"/>
            <a:ext cx="8205861" cy="4749092"/>
          </a:xfrm>
        </p:spPr>
        <p:txBody>
          <a:bodyPr>
            <a:normAutofit fontScale="92500" lnSpcReduction="20000"/>
          </a:bodyPr>
          <a:lstStyle/>
          <a:p>
            <a:r>
              <a:rPr lang="en-US" altLang="zh-CN" dirty="0"/>
              <a:t>Time Point/Range Query</a:t>
            </a:r>
            <a:r>
              <a:rPr lang="zh-CN" altLang="en-US" dirty="0"/>
              <a:t>、</a:t>
            </a:r>
            <a:r>
              <a:rPr lang="en-US" altLang="zh-CN" dirty="0"/>
              <a:t>Projection</a:t>
            </a:r>
          </a:p>
          <a:p>
            <a:pPr lvl="1"/>
            <a:r>
              <a:rPr lang="zh-CN" altLang="en-US" u="sng" dirty="0"/>
              <a:t>今天早晨</a:t>
            </a:r>
            <a:r>
              <a:rPr lang="en-US" altLang="zh-CN" u="sng" dirty="0"/>
              <a:t>8</a:t>
            </a:r>
            <a:r>
              <a:rPr lang="zh-CN" altLang="en-US" u="sng" dirty="0"/>
              <a:t>点钟</a:t>
            </a:r>
            <a:r>
              <a:rPr lang="zh-CN" altLang="en-US" dirty="0">
                <a:solidFill>
                  <a:schemeClr val="accent2"/>
                </a:solidFill>
              </a:rPr>
              <a:t>学院路</a:t>
            </a:r>
            <a:r>
              <a:rPr lang="zh-CN" altLang="en-US" dirty="0"/>
              <a:t>的</a:t>
            </a:r>
            <a:r>
              <a:rPr lang="zh-CN" altLang="en-US" dirty="0">
                <a:solidFill>
                  <a:schemeClr val="accent5"/>
                </a:solidFill>
              </a:rPr>
              <a:t>拥堵</a:t>
            </a:r>
            <a:r>
              <a:rPr lang="zh-CN" altLang="en-US" dirty="0">
                <a:solidFill>
                  <a:schemeClr val="accent4"/>
                </a:solidFill>
              </a:rPr>
              <a:t>情况</a:t>
            </a:r>
            <a:endParaRPr lang="en-US" altLang="zh-CN" dirty="0">
              <a:solidFill>
                <a:schemeClr val="accent4"/>
              </a:solidFill>
            </a:endParaRPr>
          </a:p>
          <a:p>
            <a:pPr lvl="1"/>
            <a:r>
              <a:rPr lang="en-US" altLang="zh-CN" u="sng" dirty="0"/>
              <a:t>time</a:t>
            </a:r>
            <a:r>
              <a:rPr lang="en-US" altLang="zh-CN" dirty="0"/>
              <a:t> + </a:t>
            </a:r>
            <a:r>
              <a:rPr lang="en-US" altLang="zh-CN" dirty="0">
                <a:solidFill>
                  <a:schemeClr val="accent2"/>
                </a:solidFill>
              </a:rPr>
              <a:t>entity</a:t>
            </a:r>
            <a:r>
              <a:rPr lang="en-US" altLang="zh-CN" dirty="0"/>
              <a:t> + </a:t>
            </a:r>
            <a:r>
              <a:rPr lang="en-US" altLang="zh-CN" dirty="0">
                <a:solidFill>
                  <a:schemeClr val="accent5"/>
                </a:solidFill>
              </a:rPr>
              <a:t>property name</a:t>
            </a:r>
            <a:r>
              <a:rPr lang="en-US" altLang="zh-CN" dirty="0"/>
              <a:t> </a:t>
            </a:r>
            <a:r>
              <a:rPr lang="en-US" altLang="zh-CN" dirty="0">
                <a:sym typeface="Wingdings" panose="05000000000000000000" pitchFamily="2" charset="2"/>
              </a:rPr>
              <a:t> </a:t>
            </a:r>
            <a:r>
              <a:rPr lang="en-US" altLang="zh-CN" dirty="0">
                <a:solidFill>
                  <a:schemeClr val="accent4"/>
                </a:solidFill>
                <a:sym typeface="Wingdings" panose="05000000000000000000" pitchFamily="2" charset="2"/>
              </a:rPr>
              <a:t>property value</a:t>
            </a:r>
            <a:endParaRPr lang="en-US" altLang="zh-CN" dirty="0">
              <a:solidFill>
                <a:schemeClr val="accent4"/>
              </a:solidFill>
            </a:endParaRPr>
          </a:p>
          <a:p>
            <a:r>
              <a:rPr lang="en-US" altLang="zh-CN" dirty="0"/>
              <a:t>Temporal Subgraph Matching</a:t>
            </a:r>
          </a:p>
          <a:p>
            <a:pPr lvl="1">
              <a:buFont typeface="Wingdings" panose="05000000000000000000" pitchFamily="2" charset="2"/>
              <a:buChar char="Ø"/>
            </a:pPr>
            <a:r>
              <a:rPr lang="zh-CN" altLang="en-US" dirty="0"/>
              <a:t>查</a:t>
            </a:r>
            <a:r>
              <a:rPr lang="zh-CN" altLang="en-US" dirty="0">
                <a:solidFill>
                  <a:schemeClr val="accent5"/>
                </a:solidFill>
              </a:rPr>
              <a:t>北航周边</a:t>
            </a:r>
            <a:r>
              <a:rPr lang="zh-CN" altLang="en-US" dirty="0"/>
              <a:t>  所有</a:t>
            </a:r>
            <a:r>
              <a:rPr lang="zh-CN" altLang="en-US" dirty="0">
                <a:solidFill>
                  <a:schemeClr val="accent6"/>
                </a:solidFill>
              </a:rPr>
              <a:t>在早晨</a:t>
            </a:r>
            <a:r>
              <a:rPr lang="en-US" altLang="zh-CN" dirty="0">
                <a:solidFill>
                  <a:schemeClr val="accent6"/>
                </a:solidFill>
              </a:rPr>
              <a:t>8</a:t>
            </a:r>
            <a:r>
              <a:rPr lang="zh-CN" altLang="en-US" dirty="0">
                <a:solidFill>
                  <a:schemeClr val="accent6"/>
                </a:solidFill>
              </a:rPr>
              <a:t>点处于拥堵状态</a:t>
            </a:r>
            <a:r>
              <a:rPr lang="zh-CN" altLang="en-US" dirty="0"/>
              <a:t>的</a:t>
            </a:r>
            <a:r>
              <a:rPr lang="zh-CN" altLang="en-US" dirty="0">
                <a:solidFill>
                  <a:schemeClr val="accent2"/>
                </a:solidFill>
              </a:rPr>
              <a:t>道路</a:t>
            </a:r>
            <a:r>
              <a:rPr lang="zh-CN" altLang="en-US" dirty="0"/>
              <a:t>。</a:t>
            </a:r>
            <a:endParaRPr lang="en-US" altLang="zh-CN" dirty="0"/>
          </a:p>
          <a:p>
            <a:pPr lvl="1">
              <a:buFont typeface="Wingdings" panose="05000000000000000000" pitchFamily="2" charset="2"/>
              <a:buChar char="Ø"/>
            </a:pPr>
            <a:r>
              <a:rPr lang="en-US" altLang="zh-CN" dirty="0">
                <a:solidFill>
                  <a:schemeClr val="accent5"/>
                </a:solidFill>
              </a:rPr>
              <a:t>path pattern</a:t>
            </a:r>
            <a:r>
              <a:rPr lang="en-US" altLang="zh-CN" dirty="0"/>
              <a:t> + </a:t>
            </a:r>
            <a:r>
              <a:rPr lang="en-US" altLang="zh-CN" dirty="0">
                <a:solidFill>
                  <a:schemeClr val="accent6"/>
                </a:solidFill>
              </a:rPr>
              <a:t>temporal predicate</a:t>
            </a:r>
            <a:r>
              <a:rPr lang="en-US" altLang="zh-CN" dirty="0"/>
              <a:t> </a:t>
            </a:r>
            <a:r>
              <a:rPr lang="en-US" altLang="zh-CN" dirty="0">
                <a:sym typeface="Wingdings" panose="05000000000000000000" pitchFamily="2" charset="2"/>
              </a:rPr>
              <a:t> </a:t>
            </a:r>
            <a:r>
              <a:rPr lang="en-US" altLang="zh-CN" dirty="0">
                <a:solidFill>
                  <a:schemeClr val="accent2"/>
                </a:solidFill>
                <a:sym typeface="Wingdings" panose="05000000000000000000" pitchFamily="2" charset="2"/>
              </a:rPr>
              <a:t>entity</a:t>
            </a:r>
          </a:p>
          <a:p>
            <a:pPr lvl="1">
              <a:buFont typeface="Wingdings" panose="05000000000000000000" pitchFamily="2" charset="2"/>
              <a:buChar char="Ø"/>
            </a:pPr>
            <a:r>
              <a:rPr lang="zh-CN" altLang="en-US" dirty="0"/>
              <a:t>查所有</a:t>
            </a:r>
            <a:r>
              <a:rPr lang="zh-CN" altLang="en-US" dirty="0">
                <a:solidFill>
                  <a:schemeClr val="accent6"/>
                </a:solidFill>
              </a:rPr>
              <a:t>在早晨</a:t>
            </a:r>
            <a:r>
              <a:rPr lang="en-US" altLang="zh-CN" dirty="0">
                <a:solidFill>
                  <a:schemeClr val="accent6"/>
                </a:solidFill>
              </a:rPr>
              <a:t>8</a:t>
            </a:r>
            <a:r>
              <a:rPr lang="zh-CN" altLang="en-US" dirty="0">
                <a:solidFill>
                  <a:schemeClr val="accent6"/>
                </a:solidFill>
              </a:rPr>
              <a:t>点处于拥堵状态且通过时间大于</a:t>
            </a:r>
            <a:r>
              <a:rPr lang="en-US" altLang="zh-CN" dirty="0">
                <a:solidFill>
                  <a:schemeClr val="accent6"/>
                </a:solidFill>
              </a:rPr>
              <a:t>200</a:t>
            </a:r>
            <a:r>
              <a:rPr lang="zh-CN" altLang="en-US" dirty="0">
                <a:solidFill>
                  <a:schemeClr val="accent6"/>
                </a:solidFill>
              </a:rPr>
              <a:t>秒</a:t>
            </a:r>
            <a:r>
              <a:rPr lang="zh-CN" altLang="en-US" dirty="0"/>
              <a:t>的</a:t>
            </a:r>
            <a:r>
              <a:rPr lang="zh-CN" altLang="en-US" dirty="0">
                <a:solidFill>
                  <a:schemeClr val="accent2"/>
                </a:solidFill>
              </a:rPr>
              <a:t>道路</a:t>
            </a:r>
            <a:r>
              <a:rPr lang="zh-CN" altLang="en-US" dirty="0"/>
              <a:t>。</a:t>
            </a:r>
            <a:endParaRPr lang="en-US" altLang="zh-CN" dirty="0">
              <a:solidFill>
                <a:schemeClr val="accent2"/>
              </a:solidFill>
              <a:sym typeface="Wingdings" panose="05000000000000000000" pitchFamily="2" charset="2"/>
            </a:endParaRPr>
          </a:p>
          <a:p>
            <a:pPr lvl="1">
              <a:buFont typeface="Wingdings" panose="05000000000000000000" pitchFamily="2" charset="2"/>
              <a:buChar char="n"/>
            </a:pPr>
            <a:r>
              <a:rPr lang="zh-CN" altLang="en-US" dirty="0"/>
              <a:t>查</a:t>
            </a:r>
            <a:r>
              <a:rPr lang="zh-CN" altLang="en-US" dirty="0">
                <a:solidFill>
                  <a:schemeClr val="accent2"/>
                </a:solidFill>
              </a:rPr>
              <a:t>学院路</a:t>
            </a:r>
            <a:r>
              <a:rPr lang="zh-CN" altLang="en-US" dirty="0"/>
              <a:t>什么</a:t>
            </a:r>
            <a:r>
              <a:rPr lang="zh-CN" altLang="en-US" u="sng" dirty="0"/>
              <a:t>时候</a:t>
            </a:r>
            <a:r>
              <a:rPr lang="zh-CN" altLang="en-US" dirty="0"/>
              <a:t>处于</a:t>
            </a:r>
            <a:r>
              <a:rPr lang="zh-CN" altLang="en-US" dirty="0">
                <a:solidFill>
                  <a:schemeClr val="accent5"/>
                </a:solidFill>
              </a:rPr>
              <a:t>拥堵</a:t>
            </a:r>
            <a:r>
              <a:rPr lang="zh-CN" altLang="en-US" dirty="0">
                <a:solidFill>
                  <a:schemeClr val="accent4"/>
                </a:solidFill>
              </a:rPr>
              <a:t>状态</a:t>
            </a:r>
            <a:endParaRPr lang="en-US" altLang="zh-CN" dirty="0">
              <a:solidFill>
                <a:schemeClr val="accent4"/>
              </a:solidFill>
            </a:endParaRPr>
          </a:p>
          <a:p>
            <a:pPr lvl="1">
              <a:buFont typeface="Wingdings" panose="05000000000000000000" pitchFamily="2" charset="2"/>
              <a:buChar char="n"/>
            </a:pPr>
            <a:r>
              <a:rPr lang="en-US" altLang="zh-CN" dirty="0">
                <a:solidFill>
                  <a:schemeClr val="accent2"/>
                </a:solidFill>
              </a:rPr>
              <a:t>entity</a:t>
            </a:r>
            <a:r>
              <a:rPr lang="en-US" altLang="zh-CN" dirty="0"/>
              <a:t> + </a:t>
            </a:r>
            <a:r>
              <a:rPr lang="en-US" altLang="zh-CN" dirty="0">
                <a:solidFill>
                  <a:schemeClr val="accent5"/>
                </a:solidFill>
              </a:rPr>
              <a:t>property name</a:t>
            </a:r>
            <a:r>
              <a:rPr lang="en-US" altLang="zh-CN" dirty="0"/>
              <a:t> + </a:t>
            </a:r>
            <a:r>
              <a:rPr lang="en-US" altLang="zh-CN" dirty="0">
                <a:solidFill>
                  <a:schemeClr val="accent4"/>
                </a:solidFill>
                <a:sym typeface="Wingdings" panose="05000000000000000000" pitchFamily="2" charset="2"/>
              </a:rPr>
              <a:t>property value</a:t>
            </a:r>
            <a:r>
              <a:rPr lang="en-US" altLang="zh-CN" dirty="0">
                <a:sym typeface="Wingdings" panose="05000000000000000000" pitchFamily="2" charset="2"/>
              </a:rPr>
              <a:t>  </a:t>
            </a:r>
            <a:r>
              <a:rPr lang="en-US" altLang="zh-CN" u="sng" dirty="0"/>
              <a:t>time</a:t>
            </a:r>
          </a:p>
          <a:p>
            <a:pPr lvl="1">
              <a:buFont typeface="Wingdings" panose="05000000000000000000" pitchFamily="2" charset="2"/>
              <a:buChar char="n"/>
            </a:pPr>
            <a:endParaRPr lang="en-US" altLang="zh-CN" u="sng" dirty="0"/>
          </a:p>
          <a:p>
            <a:r>
              <a:rPr lang="en-US" altLang="zh-CN" dirty="0"/>
              <a:t>Temporal Value Grouping/Aggregation</a:t>
            </a:r>
          </a:p>
          <a:p>
            <a:pPr lvl="1"/>
            <a:r>
              <a:rPr lang="zh-CN" altLang="en-US" dirty="0"/>
              <a:t>查</a:t>
            </a:r>
            <a:r>
              <a:rPr lang="zh-CN" altLang="en-US" u="sng" dirty="0"/>
              <a:t>过去一个月</a:t>
            </a:r>
            <a:r>
              <a:rPr lang="zh-CN" altLang="en-US" dirty="0">
                <a:solidFill>
                  <a:schemeClr val="accent2"/>
                </a:solidFill>
              </a:rPr>
              <a:t>学院路</a:t>
            </a:r>
            <a:r>
              <a:rPr lang="zh-CN" altLang="en-US" dirty="0">
                <a:solidFill>
                  <a:srgbClr val="7030A0"/>
                </a:solidFill>
              </a:rPr>
              <a:t>每周五</a:t>
            </a:r>
            <a:r>
              <a:rPr lang="zh-CN" altLang="en-US" dirty="0">
                <a:solidFill>
                  <a:schemeClr val="accent6"/>
                </a:solidFill>
              </a:rPr>
              <a:t>最慢</a:t>
            </a:r>
            <a:r>
              <a:rPr lang="zh-CN" altLang="en-US" dirty="0"/>
              <a:t>的</a:t>
            </a:r>
            <a:r>
              <a:rPr lang="zh-CN" altLang="en-US" dirty="0">
                <a:solidFill>
                  <a:schemeClr val="accent5"/>
                </a:solidFill>
              </a:rPr>
              <a:t>通过时间</a:t>
            </a:r>
            <a:endParaRPr lang="en-US" altLang="zh-CN" dirty="0">
              <a:solidFill>
                <a:schemeClr val="accent5"/>
              </a:solidFill>
            </a:endParaRPr>
          </a:p>
          <a:p>
            <a:pPr lvl="1"/>
            <a:r>
              <a:rPr lang="en-US" altLang="zh-CN" u="sng" dirty="0"/>
              <a:t>time range</a:t>
            </a:r>
            <a:r>
              <a:rPr lang="en-US" altLang="zh-CN" dirty="0"/>
              <a:t> + </a:t>
            </a:r>
            <a:r>
              <a:rPr lang="en-US" altLang="zh-CN" dirty="0">
                <a:solidFill>
                  <a:srgbClr val="7030A0"/>
                </a:solidFill>
              </a:rPr>
              <a:t>time grouping </a:t>
            </a:r>
            <a:r>
              <a:rPr lang="en-US" altLang="zh-CN" dirty="0" err="1">
                <a:solidFill>
                  <a:srgbClr val="7030A0"/>
                </a:solidFill>
              </a:rPr>
              <a:t>func</a:t>
            </a:r>
            <a:r>
              <a:rPr lang="en-US" altLang="zh-CN" dirty="0"/>
              <a:t>.</a:t>
            </a:r>
            <a:r>
              <a:rPr lang="zh-CN" altLang="en-US" dirty="0"/>
              <a:t> </a:t>
            </a:r>
            <a:r>
              <a:rPr lang="en-US" altLang="zh-CN" dirty="0"/>
              <a:t>+</a:t>
            </a:r>
            <a:r>
              <a:rPr lang="zh-CN" altLang="en-US" dirty="0"/>
              <a:t> </a:t>
            </a:r>
            <a:r>
              <a:rPr lang="en-US" altLang="zh-CN" dirty="0">
                <a:solidFill>
                  <a:schemeClr val="accent2"/>
                </a:solidFill>
              </a:rPr>
              <a:t>entity</a:t>
            </a:r>
            <a:r>
              <a:rPr lang="zh-CN" altLang="en-US" dirty="0"/>
              <a:t> </a:t>
            </a:r>
            <a:r>
              <a:rPr lang="en-US" altLang="zh-CN" dirty="0"/>
              <a:t>+</a:t>
            </a:r>
            <a:r>
              <a:rPr lang="zh-CN" altLang="en-US" dirty="0"/>
              <a:t> </a:t>
            </a:r>
            <a:r>
              <a:rPr lang="en-US" altLang="zh-CN" dirty="0">
                <a:solidFill>
                  <a:schemeClr val="accent5"/>
                </a:solidFill>
              </a:rPr>
              <a:t>property</a:t>
            </a:r>
            <a:r>
              <a:rPr lang="zh-CN" altLang="en-US" dirty="0">
                <a:solidFill>
                  <a:schemeClr val="accent5"/>
                </a:solidFill>
              </a:rPr>
              <a:t> </a:t>
            </a:r>
            <a:r>
              <a:rPr lang="en-US" altLang="zh-CN" dirty="0">
                <a:solidFill>
                  <a:schemeClr val="accent5"/>
                </a:solidFill>
              </a:rPr>
              <a:t>name</a:t>
            </a:r>
            <a:r>
              <a:rPr lang="zh-CN" altLang="en-US" dirty="0"/>
              <a:t> </a:t>
            </a:r>
            <a:r>
              <a:rPr lang="en-US" altLang="zh-CN" dirty="0"/>
              <a:t>+ </a:t>
            </a:r>
            <a:r>
              <a:rPr lang="en-US" altLang="zh-CN" dirty="0" err="1">
                <a:solidFill>
                  <a:schemeClr val="accent6"/>
                </a:solidFill>
              </a:rPr>
              <a:t>aggr</a:t>
            </a:r>
            <a:r>
              <a:rPr lang="en-US" altLang="zh-CN" dirty="0">
                <a:solidFill>
                  <a:schemeClr val="accent6"/>
                </a:solidFill>
              </a:rPr>
              <a:t>. </a:t>
            </a:r>
            <a:r>
              <a:rPr lang="en-US" altLang="zh-CN" dirty="0" err="1">
                <a:solidFill>
                  <a:schemeClr val="accent6"/>
                </a:solidFill>
              </a:rPr>
              <a:t>func</a:t>
            </a:r>
            <a:r>
              <a:rPr lang="en-US" altLang="zh-CN" dirty="0"/>
              <a:t>.</a:t>
            </a:r>
            <a:r>
              <a:rPr lang="en-US" altLang="zh-CN" dirty="0">
                <a:sym typeface="Wingdings" panose="05000000000000000000" pitchFamily="2" charset="2"/>
              </a:rPr>
              <a:t></a:t>
            </a:r>
            <a:r>
              <a:rPr lang="zh-CN" altLang="en-US" dirty="0">
                <a:sym typeface="Wingdings" panose="05000000000000000000" pitchFamily="2" charset="2"/>
              </a:rPr>
              <a:t> </a:t>
            </a:r>
            <a:r>
              <a:rPr lang="en-US" altLang="zh-CN" dirty="0">
                <a:sym typeface="Wingdings" panose="05000000000000000000" pitchFamily="2" charset="2"/>
              </a:rPr>
              <a:t>value</a:t>
            </a:r>
            <a:endParaRPr lang="en-US" altLang="zh-CN" dirty="0"/>
          </a:p>
          <a:p>
            <a:endParaRPr lang="en-US" altLang="zh-CN" dirty="0"/>
          </a:p>
          <a:p>
            <a:pPr lvl="1"/>
            <a:endParaRPr lang="zh-CN" altLang="en-US" dirty="0"/>
          </a:p>
        </p:txBody>
      </p:sp>
      <p:sp>
        <p:nvSpPr>
          <p:cNvPr id="4" name="文字方塊 3">
            <a:extLst>
              <a:ext uri="{FF2B5EF4-FFF2-40B4-BE49-F238E27FC236}">
                <a16:creationId xmlns:a16="http://schemas.microsoft.com/office/drawing/2014/main" id="{43FAEBC1-8459-4401-A895-D51365E32C64}"/>
              </a:ext>
            </a:extLst>
          </p:cNvPr>
          <p:cNvSpPr txBox="1"/>
          <p:nvPr/>
        </p:nvSpPr>
        <p:spPr>
          <a:xfrm>
            <a:off x="1" y="6219557"/>
            <a:ext cx="7886700"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zh-CN" altLang="en-US" sz="1200" dirty="0"/>
              <a:t>操作的形式化定义见：</a:t>
            </a:r>
            <a:r>
              <a:rPr lang="en-US" altLang="zh-CN" sz="1200" dirty="0"/>
              <a:t>Vera </a:t>
            </a:r>
            <a:r>
              <a:rPr lang="en-US" altLang="zh-CN" sz="1200" dirty="0" err="1"/>
              <a:t>Zaychik</a:t>
            </a:r>
            <a:r>
              <a:rPr lang="en-US" altLang="zh-CN" sz="1200" dirty="0"/>
              <a:t> </a:t>
            </a:r>
            <a:r>
              <a:rPr lang="en-US" altLang="zh-CN" sz="1200" b="1" dirty="0"/>
              <a:t>Moffitt</a:t>
            </a:r>
            <a:r>
              <a:rPr lang="en-US" altLang="zh-CN" sz="1200" dirty="0"/>
              <a:t>, Julia </a:t>
            </a:r>
            <a:r>
              <a:rPr lang="en-US" altLang="zh-CN" sz="1200" dirty="0" err="1"/>
              <a:t>Stoyanovich</a:t>
            </a:r>
            <a:r>
              <a:rPr lang="en-US" altLang="zh-CN" sz="1200" dirty="0"/>
              <a:t>: </a:t>
            </a:r>
            <a:r>
              <a:rPr lang="en-US" altLang="zh-CN" sz="1200" u="sng" dirty="0"/>
              <a:t>Temporal Graph Algebra</a:t>
            </a:r>
            <a:r>
              <a:rPr lang="en-US" altLang="zh-CN" sz="1200" dirty="0"/>
              <a:t>. </a:t>
            </a:r>
            <a:r>
              <a:rPr lang="en-US" altLang="zh-CN" sz="1200" i="1" dirty="0"/>
              <a:t>DBPL 2017 </a:t>
            </a:r>
          </a:p>
          <a:p>
            <a:r>
              <a:rPr lang="zh-CN" altLang="en-US" sz="1200" dirty="0"/>
              <a:t>注意使用的名称不一样：</a:t>
            </a:r>
            <a:r>
              <a:rPr lang="en-US" altLang="zh-CN" sz="1200" dirty="0"/>
              <a:t>Trim</a:t>
            </a:r>
            <a:r>
              <a:rPr lang="zh-CN" altLang="en-US" sz="1200" dirty="0"/>
              <a:t>（</a:t>
            </a:r>
            <a:r>
              <a:rPr lang="en-US" altLang="zh-CN" sz="1200" dirty="0"/>
              <a:t>Time Point/Range Query</a:t>
            </a:r>
            <a:r>
              <a:rPr lang="zh-CN" altLang="en-US" sz="1200" dirty="0"/>
              <a:t>）</a:t>
            </a:r>
            <a:r>
              <a:rPr lang="en-US" altLang="zh-CN" sz="1200" dirty="0"/>
              <a:t>Map</a:t>
            </a:r>
            <a:r>
              <a:rPr lang="zh-CN" altLang="en-US" sz="1200" dirty="0"/>
              <a:t>（</a:t>
            </a:r>
            <a:r>
              <a:rPr lang="en-US" altLang="zh-CN" sz="1200" dirty="0"/>
              <a:t>Projection</a:t>
            </a:r>
            <a:r>
              <a:rPr lang="zh-CN" altLang="en-US" sz="1200" dirty="0"/>
              <a:t>）</a:t>
            </a:r>
            <a:r>
              <a:rPr lang="en-US" altLang="zh-CN" sz="1200" dirty="0"/>
              <a:t>Subgraph</a:t>
            </a:r>
            <a:r>
              <a:rPr lang="zh-CN" altLang="en-US" sz="1200" dirty="0"/>
              <a:t>（</a:t>
            </a:r>
            <a:r>
              <a:rPr lang="en-US" altLang="zh-CN" sz="1200" dirty="0"/>
              <a:t>Temporal Subgraph Matching</a:t>
            </a:r>
            <a:r>
              <a:rPr lang="zh-CN" altLang="en-US" sz="1200" dirty="0"/>
              <a:t>）</a:t>
            </a:r>
            <a:endParaRPr lang="en-US" altLang="zh-CN" sz="1200" dirty="0"/>
          </a:p>
          <a:p>
            <a:r>
              <a:rPr lang="en-US" altLang="zh-CN" sz="1200" dirty="0"/>
              <a:t>Node creation</a:t>
            </a:r>
            <a:r>
              <a:rPr lang="zh-CN" altLang="en-US" sz="1200" dirty="0"/>
              <a:t>（</a:t>
            </a:r>
            <a:r>
              <a:rPr lang="en-US" altLang="zh-CN" sz="1200" dirty="0"/>
              <a:t>Temporal Value Grouping/Aggregation</a:t>
            </a:r>
            <a:r>
              <a:rPr lang="zh-CN" altLang="en-US" sz="1200" dirty="0"/>
              <a:t>）</a:t>
            </a:r>
          </a:p>
        </p:txBody>
      </p:sp>
      <p:sp>
        <p:nvSpPr>
          <p:cNvPr id="6" name="灯片编号占位符 5">
            <a:extLst>
              <a:ext uri="{FF2B5EF4-FFF2-40B4-BE49-F238E27FC236}">
                <a16:creationId xmlns:a16="http://schemas.microsoft.com/office/drawing/2014/main" id="{95C9CCDE-8159-4009-BA6D-230BB5AD9E4D}"/>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76</a:t>
            </a:fld>
            <a:endParaRPr lang="zh-CN" altLang="en-US"/>
          </a:p>
        </p:txBody>
      </p:sp>
    </p:spTree>
    <p:extLst>
      <p:ext uri="{BB962C8B-B14F-4D97-AF65-F5344CB8AC3E}">
        <p14:creationId xmlns:p14="http://schemas.microsoft.com/office/powerpoint/2010/main" val="13408612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879474"/>
          </a:xfrm>
        </p:spPr>
        <p:txBody>
          <a:bodyPr/>
          <a:lstStyle/>
          <a:p>
            <a:r>
              <a:rPr lang="zh-CN" altLang="en-US" dirty="0"/>
              <a:t>时态图查询索引技术</a:t>
            </a:r>
          </a:p>
        </p:txBody>
      </p:sp>
      <p:sp>
        <p:nvSpPr>
          <p:cNvPr id="3" name="内容占位符 2"/>
          <p:cNvSpPr>
            <a:spLocks noGrp="1"/>
          </p:cNvSpPr>
          <p:nvPr>
            <p:ph idx="1"/>
          </p:nvPr>
        </p:nvSpPr>
        <p:spPr>
          <a:xfrm>
            <a:off x="0" y="1244601"/>
            <a:ext cx="9144000" cy="4967067"/>
          </a:xfrm>
        </p:spPr>
        <p:txBody>
          <a:bodyPr>
            <a:normAutofit fontScale="92500" lnSpcReduction="10000"/>
          </a:bodyPr>
          <a:lstStyle/>
          <a:p>
            <a:pPr>
              <a:lnSpc>
                <a:spcPct val="100000"/>
              </a:lnSpc>
            </a:pPr>
            <a:r>
              <a:rPr lang="zh-CN" altLang="en-US" dirty="0"/>
              <a:t>目前</a:t>
            </a:r>
            <a:endParaRPr lang="en-US" altLang="zh-CN" dirty="0"/>
          </a:p>
          <a:p>
            <a:pPr lvl="1">
              <a:lnSpc>
                <a:spcPct val="100000"/>
              </a:lnSpc>
            </a:pPr>
            <a:r>
              <a:rPr lang="en-US" altLang="zh-CN" dirty="0"/>
              <a:t>Access Method</a:t>
            </a:r>
            <a:r>
              <a:rPr lang="zh-CN" altLang="en-US" dirty="0"/>
              <a:t>主要针对</a:t>
            </a:r>
            <a:r>
              <a:rPr lang="en-US" altLang="zh-CN" dirty="0"/>
              <a:t>snapshot</a:t>
            </a:r>
            <a:r>
              <a:rPr lang="zh-CN" altLang="en-US" dirty="0"/>
              <a:t>查询优化</a:t>
            </a:r>
            <a:endParaRPr lang="en-US" altLang="zh-CN" dirty="0"/>
          </a:p>
          <a:p>
            <a:pPr lvl="1">
              <a:lnSpc>
                <a:spcPct val="100000"/>
              </a:lnSpc>
            </a:pPr>
            <a:r>
              <a:rPr lang="zh-CN" altLang="en-US" dirty="0"/>
              <a:t>时态关系数据上的索引有大量研究工作</a:t>
            </a:r>
            <a:endParaRPr lang="en-US" altLang="zh-CN" dirty="0"/>
          </a:p>
          <a:p>
            <a:pPr lvl="2">
              <a:lnSpc>
                <a:spcPct val="100000"/>
              </a:lnSpc>
            </a:pPr>
            <a:r>
              <a:rPr lang="zh-CN" altLang="en-US" dirty="0">
                <a:solidFill>
                  <a:srgbClr val="FF0000"/>
                </a:solidFill>
              </a:rPr>
              <a:t>我的结论：很少能直接用于时态图</a:t>
            </a:r>
            <a:r>
              <a:rPr lang="en-US" altLang="zh-CN" dirty="0">
                <a:solidFill>
                  <a:srgbClr val="FF0000"/>
                </a:solidFill>
              </a:rPr>
              <a:t>&amp;</a:t>
            </a:r>
            <a:r>
              <a:rPr lang="zh-CN" altLang="en-US" dirty="0">
                <a:solidFill>
                  <a:srgbClr val="FF0000"/>
                </a:solidFill>
              </a:rPr>
              <a:t>时态属性</a:t>
            </a:r>
            <a:endParaRPr lang="en-US" altLang="zh-CN" dirty="0">
              <a:solidFill>
                <a:srgbClr val="FF0000"/>
              </a:solidFill>
            </a:endParaRPr>
          </a:p>
          <a:p>
            <a:pPr lvl="1">
              <a:lnSpc>
                <a:spcPct val="100000"/>
              </a:lnSpc>
            </a:pPr>
            <a:r>
              <a:rPr lang="zh-CN" altLang="en-US" dirty="0"/>
              <a:t>现有时态数据索引，按支持的查询可以分为三类 </a:t>
            </a:r>
            <a:r>
              <a:rPr lang="en-US" altLang="zh-CN" dirty="0"/>
              <a:t>[Salzberg,99]</a:t>
            </a:r>
          </a:p>
          <a:p>
            <a:pPr lvl="2">
              <a:lnSpc>
                <a:spcPct val="100000"/>
              </a:lnSpc>
            </a:pPr>
            <a:r>
              <a:rPr lang="en-US" altLang="zh-CN" b="1" dirty="0"/>
              <a:t>key</a:t>
            </a:r>
            <a:r>
              <a:rPr lang="zh-CN" altLang="en-US" dirty="0"/>
              <a:t>：</a:t>
            </a:r>
            <a:r>
              <a:rPr lang="en-US" altLang="zh-CN" dirty="0"/>
              <a:t> Reverse chaining</a:t>
            </a:r>
            <a:r>
              <a:rPr lang="zh-CN" altLang="en-US" dirty="0"/>
              <a:t>、</a:t>
            </a:r>
            <a:r>
              <a:rPr lang="en-US" altLang="zh-CN" dirty="0"/>
              <a:t>time sequence arrays</a:t>
            </a:r>
          </a:p>
          <a:p>
            <a:pPr lvl="2">
              <a:lnSpc>
                <a:spcPct val="100000"/>
              </a:lnSpc>
            </a:pPr>
            <a:r>
              <a:rPr lang="en-US" altLang="zh-CN" b="1" dirty="0"/>
              <a:t>time</a:t>
            </a:r>
          </a:p>
          <a:p>
            <a:pPr lvl="3">
              <a:lnSpc>
                <a:spcPct val="100000"/>
              </a:lnSpc>
            </a:pPr>
            <a:r>
              <a:rPr lang="en-US" altLang="zh-CN" dirty="0"/>
              <a:t>Snapshot index</a:t>
            </a:r>
            <a:r>
              <a:rPr lang="zh-CN" altLang="en-US" dirty="0"/>
              <a:t>、</a:t>
            </a:r>
            <a:r>
              <a:rPr lang="en-US" altLang="zh-CN" dirty="0"/>
              <a:t>Time index</a:t>
            </a:r>
            <a:r>
              <a:rPr lang="zh-CN" altLang="en-US" dirty="0"/>
              <a:t>、</a:t>
            </a:r>
            <a:r>
              <a:rPr lang="en-US" altLang="zh-CN" dirty="0"/>
              <a:t>Checkpoint index</a:t>
            </a:r>
            <a:r>
              <a:rPr lang="zh-CN" altLang="en-US" dirty="0"/>
              <a:t>、</a:t>
            </a:r>
            <a:r>
              <a:rPr lang="en-US" altLang="zh-CN" dirty="0"/>
              <a:t>Append Only Tree</a:t>
            </a:r>
          </a:p>
          <a:p>
            <a:pPr lvl="2">
              <a:lnSpc>
                <a:spcPct val="100000"/>
              </a:lnSpc>
            </a:pPr>
            <a:r>
              <a:rPr lang="en-US" altLang="zh-CN" b="1" dirty="0"/>
              <a:t>time-key</a:t>
            </a:r>
          </a:p>
          <a:p>
            <a:pPr lvl="3">
              <a:lnSpc>
                <a:spcPct val="100000"/>
              </a:lnSpc>
            </a:pPr>
            <a:r>
              <a:rPr lang="en-US" altLang="zh-CN" dirty="0"/>
              <a:t>R-Tree</a:t>
            </a:r>
            <a:r>
              <a:rPr lang="zh-CN" altLang="en-US" dirty="0"/>
              <a:t>、</a:t>
            </a:r>
            <a:r>
              <a:rPr lang="en-US" altLang="zh-CN" dirty="0"/>
              <a:t>Write Once B-Tree</a:t>
            </a:r>
            <a:r>
              <a:rPr lang="zh-CN" altLang="en-US" dirty="0"/>
              <a:t>、</a:t>
            </a:r>
            <a:r>
              <a:rPr lang="en-US" altLang="zh-CN" dirty="0"/>
              <a:t>Time-Split B-Tree</a:t>
            </a:r>
            <a:r>
              <a:rPr lang="zh-CN" altLang="en-US" dirty="0"/>
              <a:t>、</a:t>
            </a:r>
            <a:r>
              <a:rPr lang="en-US" altLang="zh-CN" dirty="0"/>
              <a:t>Multi-version B-Tree</a:t>
            </a:r>
            <a:r>
              <a:rPr lang="zh-CN" altLang="en-US" dirty="0"/>
              <a:t>、</a:t>
            </a:r>
            <a:endParaRPr lang="en-US" altLang="zh-CN" dirty="0"/>
          </a:p>
          <a:p>
            <a:pPr lvl="2">
              <a:lnSpc>
                <a:spcPct val="100000"/>
              </a:lnSpc>
            </a:pPr>
            <a:r>
              <a:rPr lang="zh-CN" altLang="en-US" dirty="0">
                <a:solidFill>
                  <a:srgbClr val="FF0000"/>
                </a:solidFill>
              </a:rPr>
              <a:t>时态图相比时态关系模型多了点</a:t>
            </a:r>
            <a:r>
              <a:rPr lang="en-US" altLang="zh-CN" dirty="0">
                <a:solidFill>
                  <a:srgbClr val="FF0000"/>
                </a:solidFill>
              </a:rPr>
              <a:t>/</a:t>
            </a:r>
            <a:r>
              <a:rPr lang="zh-CN" altLang="en-US" dirty="0">
                <a:solidFill>
                  <a:srgbClr val="FF0000"/>
                </a:solidFill>
              </a:rPr>
              <a:t>边的概念。</a:t>
            </a:r>
            <a:endParaRPr lang="en-US" altLang="zh-CN" dirty="0">
              <a:solidFill>
                <a:srgbClr val="FF0000"/>
              </a:solidFill>
            </a:endParaRPr>
          </a:p>
          <a:p>
            <a:pPr lvl="2">
              <a:lnSpc>
                <a:spcPct val="100000"/>
              </a:lnSpc>
            </a:pPr>
            <a:r>
              <a:rPr lang="zh-CN" altLang="en-US" dirty="0">
                <a:solidFill>
                  <a:srgbClr val="FF0000"/>
                </a:solidFill>
              </a:rPr>
              <a:t>故涉及点</a:t>
            </a:r>
            <a:r>
              <a:rPr lang="en-US" altLang="zh-CN" dirty="0">
                <a:solidFill>
                  <a:srgbClr val="FF0000"/>
                </a:solidFill>
              </a:rPr>
              <a:t>/</a:t>
            </a:r>
            <a:r>
              <a:rPr lang="zh-CN" altLang="en-US" dirty="0">
                <a:solidFill>
                  <a:srgbClr val="FF0000"/>
                </a:solidFill>
              </a:rPr>
              <a:t>边及属性的检索，至少是包含两个</a:t>
            </a:r>
            <a:r>
              <a:rPr lang="en-US" altLang="zh-CN" dirty="0">
                <a:solidFill>
                  <a:srgbClr val="FF0000"/>
                </a:solidFill>
              </a:rPr>
              <a:t>key</a:t>
            </a:r>
            <a:r>
              <a:rPr lang="zh-CN" altLang="en-US" dirty="0">
                <a:solidFill>
                  <a:srgbClr val="FF0000"/>
                </a:solidFill>
              </a:rPr>
              <a:t>的检索。</a:t>
            </a:r>
            <a:endParaRPr lang="en-US" altLang="zh-CN" dirty="0">
              <a:solidFill>
                <a:srgbClr val="FF0000"/>
              </a:solidFill>
            </a:endParaRPr>
          </a:p>
          <a:p>
            <a:pPr lvl="2">
              <a:lnSpc>
                <a:spcPct val="100000"/>
              </a:lnSpc>
            </a:pPr>
            <a:r>
              <a:rPr lang="en-US" altLang="zh-CN" b="1" dirty="0"/>
              <a:t>time-key1-key2</a:t>
            </a:r>
          </a:p>
          <a:p>
            <a:pPr lvl="2">
              <a:lnSpc>
                <a:spcPct val="100000"/>
              </a:lnSpc>
            </a:pPr>
            <a:r>
              <a:rPr lang="en-US" altLang="zh-CN" b="1" dirty="0"/>
              <a:t>time-key1-…-</a:t>
            </a:r>
            <a:r>
              <a:rPr lang="en-US" altLang="zh-CN" b="1" dirty="0" err="1"/>
              <a:t>keyN</a:t>
            </a:r>
            <a:endParaRPr lang="en-US" altLang="zh-CN" b="1" dirty="0"/>
          </a:p>
        </p:txBody>
      </p:sp>
      <p:sp>
        <p:nvSpPr>
          <p:cNvPr id="4" name="文字方塊 3">
            <a:extLst>
              <a:ext uri="{FF2B5EF4-FFF2-40B4-BE49-F238E27FC236}">
                <a16:creationId xmlns:a16="http://schemas.microsoft.com/office/drawing/2014/main" id="{1B3A32A5-8002-4D36-861D-31C9C19FE295}"/>
              </a:ext>
            </a:extLst>
          </p:cNvPr>
          <p:cNvSpPr txBox="1"/>
          <p:nvPr/>
        </p:nvSpPr>
        <p:spPr>
          <a:xfrm>
            <a:off x="0" y="6211669"/>
            <a:ext cx="8709051" cy="646331"/>
          </a:xfrm>
          <a:prstGeom prst="rect">
            <a:avLst/>
          </a:prstGeom>
          <a:noFill/>
        </p:spPr>
        <p:txBody>
          <a:bodyPr wrap="none" rtlCol="0">
            <a:spAutoFit/>
          </a:bodyPr>
          <a:lstStyle/>
          <a:p>
            <a:r>
              <a:rPr lang="en-US" altLang="zh-CN" sz="1200" dirty="0"/>
              <a:t>Betty </a:t>
            </a:r>
            <a:r>
              <a:rPr lang="en-US" altLang="zh-CN" sz="1200" b="1" dirty="0" err="1"/>
              <a:t>Salzberg</a:t>
            </a:r>
            <a:r>
              <a:rPr lang="en-US" altLang="zh-CN" sz="1200" dirty="0"/>
              <a:t>, </a:t>
            </a:r>
            <a:r>
              <a:rPr lang="en-US" altLang="zh-CN" sz="1200" dirty="0" err="1"/>
              <a:t>Vassilis</a:t>
            </a:r>
            <a:r>
              <a:rPr lang="en-US" altLang="zh-CN" sz="1200" dirty="0"/>
              <a:t> J. </a:t>
            </a:r>
            <a:r>
              <a:rPr lang="en-US" altLang="zh-CN" sz="1200" dirty="0" err="1"/>
              <a:t>Tsotras</a:t>
            </a:r>
            <a:r>
              <a:rPr lang="en-US" altLang="zh-CN" sz="1200" dirty="0"/>
              <a:t>: </a:t>
            </a:r>
            <a:r>
              <a:rPr lang="en-US" altLang="zh-CN" sz="1200" u="sng" dirty="0"/>
              <a:t>Comparison of Access Methods for Time-Evolving Data</a:t>
            </a:r>
            <a:r>
              <a:rPr lang="en-US" altLang="zh-CN" sz="1200" dirty="0"/>
              <a:t>. ACM Computing Surveys 31(2): 158–221. 1999.</a:t>
            </a:r>
          </a:p>
          <a:p>
            <a:r>
              <a:rPr lang="zh-CN" altLang="en-US" sz="1200" dirty="0"/>
              <a:t>这里面提的三类是</a:t>
            </a:r>
            <a:r>
              <a:rPr lang="en-US" altLang="zh-CN" sz="1200" dirty="0"/>
              <a:t>key</a:t>
            </a:r>
            <a:r>
              <a:rPr lang="zh-CN" altLang="en-US" sz="1200" dirty="0"/>
              <a:t>、</a:t>
            </a:r>
            <a:r>
              <a:rPr lang="en-US" altLang="zh-CN" sz="1200" dirty="0"/>
              <a:t>time</a:t>
            </a:r>
            <a:r>
              <a:rPr lang="zh-CN" altLang="en-US" sz="1200" dirty="0"/>
              <a:t>、</a:t>
            </a:r>
            <a:r>
              <a:rPr lang="en-US" altLang="zh-CN" sz="1200" dirty="0"/>
              <a:t>time-key</a:t>
            </a:r>
            <a:r>
              <a:rPr lang="zh-CN" altLang="en-US" sz="1200" dirty="0"/>
              <a:t>。</a:t>
            </a:r>
            <a:endParaRPr lang="en-US" altLang="zh-CN" sz="1200" dirty="0"/>
          </a:p>
          <a:p>
            <a:r>
              <a:rPr lang="zh-CN" altLang="en-US" sz="1200" dirty="0"/>
              <a:t>这里的</a:t>
            </a:r>
            <a:r>
              <a:rPr lang="en-US" altLang="zh-CN" sz="1200" dirty="0"/>
              <a:t>key</a:t>
            </a:r>
            <a:r>
              <a:rPr lang="zh-CN" altLang="en-US" sz="1200" dirty="0"/>
              <a:t>和</a:t>
            </a:r>
            <a:r>
              <a:rPr lang="en-US" altLang="zh-CN" sz="1200" dirty="0"/>
              <a:t>time</a:t>
            </a:r>
            <a:r>
              <a:rPr lang="zh-CN" altLang="en-US" sz="1200" dirty="0"/>
              <a:t>都指的是查询的输入参数。</a:t>
            </a:r>
            <a:r>
              <a:rPr lang="en-US" altLang="zh-CN" sz="1200" dirty="0"/>
              <a:t>key</a:t>
            </a:r>
            <a:r>
              <a:rPr lang="zh-CN" altLang="en-US" sz="1200" dirty="0"/>
              <a:t>表示一个非时间类型的检索字段。</a:t>
            </a:r>
            <a:r>
              <a:rPr lang="en-US" altLang="zh-CN" sz="1200" dirty="0"/>
              <a:t>time</a:t>
            </a:r>
            <a:r>
              <a:rPr lang="zh-CN" altLang="en-US" sz="1200" dirty="0"/>
              <a:t>表示一个（也是唯一的）时间字段</a:t>
            </a:r>
          </a:p>
        </p:txBody>
      </p:sp>
      <p:sp>
        <p:nvSpPr>
          <p:cNvPr id="6" name="灯片编号占位符 5">
            <a:extLst>
              <a:ext uri="{FF2B5EF4-FFF2-40B4-BE49-F238E27FC236}">
                <a16:creationId xmlns:a16="http://schemas.microsoft.com/office/drawing/2014/main" id="{E50BC78E-3664-461F-9E67-D6ED28FB9299}"/>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77</a:t>
            </a:fld>
            <a:endParaRPr lang="zh-CN" altLang="en-US"/>
          </a:p>
        </p:txBody>
      </p:sp>
    </p:spTree>
    <p:extLst>
      <p:ext uri="{BB962C8B-B14F-4D97-AF65-F5344CB8AC3E}">
        <p14:creationId xmlns:p14="http://schemas.microsoft.com/office/powerpoint/2010/main" val="8026000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696985"/>
          </a:xfrm>
        </p:spPr>
        <p:txBody>
          <a:bodyPr/>
          <a:lstStyle/>
          <a:p>
            <a:r>
              <a:rPr lang="zh-CN" altLang="en-US" dirty="0"/>
              <a:t>查询需求的一些例子（交通）</a:t>
            </a:r>
          </a:p>
        </p:txBody>
      </p:sp>
      <p:sp>
        <p:nvSpPr>
          <p:cNvPr id="3" name="内容占位符 2"/>
          <p:cNvSpPr>
            <a:spLocks noGrp="1"/>
          </p:cNvSpPr>
          <p:nvPr>
            <p:ph idx="1"/>
          </p:nvPr>
        </p:nvSpPr>
        <p:spPr>
          <a:xfrm>
            <a:off x="211015" y="1427871"/>
            <a:ext cx="8855613" cy="4749092"/>
          </a:xfrm>
        </p:spPr>
        <p:txBody>
          <a:bodyPr>
            <a:normAutofit/>
          </a:bodyPr>
          <a:lstStyle/>
          <a:p>
            <a:r>
              <a:rPr lang="en-US" altLang="zh-CN" dirty="0"/>
              <a:t>Time Point/Range Query</a:t>
            </a:r>
            <a:r>
              <a:rPr lang="zh-CN" altLang="en-US" dirty="0"/>
              <a:t>、</a:t>
            </a:r>
            <a:r>
              <a:rPr lang="en-US" altLang="zh-CN" dirty="0"/>
              <a:t>Projection</a:t>
            </a:r>
          </a:p>
          <a:p>
            <a:pPr lvl="1"/>
            <a:r>
              <a:rPr lang="en-US" altLang="zh-CN" dirty="0"/>
              <a:t>time + entity + property name </a:t>
            </a:r>
            <a:r>
              <a:rPr lang="en-US" altLang="zh-CN" dirty="0">
                <a:sym typeface="Wingdings" panose="05000000000000000000" pitchFamily="2" charset="2"/>
              </a:rPr>
              <a:t> property value</a:t>
            </a:r>
            <a:r>
              <a:rPr lang="zh-CN" altLang="en-US" dirty="0">
                <a:sym typeface="Wingdings" panose="05000000000000000000" pitchFamily="2" charset="2"/>
              </a:rPr>
              <a:t>（</a:t>
            </a:r>
            <a:r>
              <a:rPr lang="en-US" altLang="zh-CN" dirty="0">
                <a:sym typeface="Wingdings" panose="05000000000000000000" pitchFamily="2" charset="2"/>
              </a:rPr>
              <a:t>3 input</a:t>
            </a:r>
            <a:r>
              <a:rPr lang="zh-CN" altLang="en-US" dirty="0">
                <a:sym typeface="Wingdings" panose="05000000000000000000" pitchFamily="2" charset="2"/>
              </a:rPr>
              <a:t>）</a:t>
            </a:r>
            <a:endParaRPr lang="en-US" altLang="zh-CN" dirty="0"/>
          </a:p>
          <a:p>
            <a:r>
              <a:rPr lang="en-US" altLang="zh-CN" dirty="0"/>
              <a:t>Temporal Subgraph Matching</a:t>
            </a:r>
          </a:p>
          <a:p>
            <a:pPr lvl="1"/>
            <a:r>
              <a:rPr lang="en-US" altLang="zh-CN" dirty="0"/>
              <a:t>path pattern + </a:t>
            </a:r>
            <a:r>
              <a:rPr lang="en-US" altLang="zh-CN" u="sng" dirty="0"/>
              <a:t>temporal predicate</a:t>
            </a:r>
            <a:r>
              <a:rPr lang="en-US" altLang="zh-CN" dirty="0"/>
              <a:t> </a:t>
            </a:r>
            <a:r>
              <a:rPr lang="en-US" altLang="zh-CN" dirty="0">
                <a:sym typeface="Wingdings" panose="05000000000000000000" pitchFamily="2" charset="2"/>
              </a:rPr>
              <a:t> entity</a:t>
            </a:r>
          </a:p>
          <a:p>
            <a:pPr lvl="2"/>
            <a:r>
              <a:rPr lang="en-US" altLang="zh-CN" u="sng" dirty="0"/>
              <a:t>property name + property value + time</a:t>
            </a:r>
            <a:r>
              <a:rPr lang="zh-CN" altLang="en-US" dirty="0">
                <a:sym typeface="Wingdings" panose="05000000000000000000" pitchFamily="2" charset="2"/>
              </a:rPr>
              <a:t>（</a:t>
            </a:r>
            <a:r>
              <a:rPr lang="en-US" altLang="zh-CN" dirty="0">
                <a:sym typeface="Wingdings" panose="05000000000000000000" pitchFamily="2" charset="2"/>
              </a:rPr>
              <a:t>3 input</a:t>
            </a:r>
            <a:r>
              <a:rPr lang="zh-CN" altLang="en-US" dirty="0">
                <a:sym typeface="Wingdings" panose="05000000000000000000" pitchFamily="2" charset="2"/>
              </a:rPr>
              <a:t>）</a:t>
            </a:r>
            <a:endParaRPr lang="en-US" altLang="zh-CN" dirty="0">
              <a:sym typeface="Wingdings" panose="05000000000000000000" pitchFamily="2" charset="2"/>
            </a:endParaRPr>
          </a:p>
          <a:p>
            <a:pPr lvl="1"/>
            <a:r>
              <a:rPr lang="en-US" altLang="zh-CN" dirty="0"/>
              <a:t>entity + property name + </a:t>
            </a:r>
            <a:r>
              <a:rPr lang="en-US" altLang="zh-CN" dirty="0">
                <a:sym typeface="Wingdings" panose="05000000000000000000" pitchFamily="2" charset="2"/>
              </a:rPr>
              <a:t>property value  </a:t>
            </a:r>
            <a:r>
              <a:rPr lang="en-US" altLang="zh-CN" dirty="0"/>
              <a:t>time</a:t>
            </a:r>
            <a:r>
              <a:rPr lang="zh-CN" altLang="en-US" dirty="0">
                <a:sym typeface="Wingdings" panose="05000000000000000000" pitchFamily="2" charset="2"/>
              </a:rPr>
              <a:t>（</a:t>
            </a:r>
            <a:r>
              <a:rPr lang="en-US" altLang="zh-CN" dirty="0">
                <a:sym typeface="Wingdings" panose="05000000000000000000" pitchFamily="2" charset="2"/>
              </a:rPr>
              <a:t>3 input</a:t>
            </a:r>
            <a:r>
              <a:rPr lang="zh-CN" altLang="en-US" dirty="0">
                <a:sym typeface="Wingdings" panose="05000000000000000000" pitchFamily="2" charset="2"/>
              </a:rPr>
              <a:t>）</a:t>
            </a:r>
            <a:endParaRPr lang="en-US" altLang="zh-CN" dirty="0"/>
          </a:p>
          <a:p>
            <a:pPr lvl="1"/>
            <a:r>
              <a:rPr lang="zh-CN" altLang="en-US" dirty="0"/>
              <a:t>多属性联合的</a:t>
            </a:r>
            <a:r>
              <a:rPr lang="en-US" altLang="zh-CN" dirty="0"/>
              <a:t>temporal predicate = </a:t>
            </a:r>
            <a:r>
              <a:rPr lang="zh-CN" altLang="en-US" dirty="0"/>
              <a:t>（</a:t>
            </a:r>
            <a:r>
              <a:rPr lang="en-US" altLang="zh-CN" dirty="0"/>
              <a:t>2</a:t>
            </a:r>
            <a:r>
              <a:rPr lang="zh-CN" altLang="en-US" dirty="0"/>
              <a:t>*</a:t>
            </a:r>
            <a:r>
              <a:rPr lang="en-US" altLang="zh-CN" dirty="0"/>
              <a:t>N+1 input</a:t>
            </a:r>
            <a:r>
              <a:rPr lang="zh-CN" altLang="en-US" dirty="0"/>
              <a:t>？）</a:t>
            </a:r>
            <a:endParaRPr lang="en-US" altLang="zh-CN" dirty="0"/>
          </a:p>
          <a:p>
            <a:pPr lvl="2"/>
            <a:r>
              <a:rPr lang="en-US" altLang="zh-CN" dirty="0"/>
              <a:t>pname1 + value1 + pname2 + value2 + ……+ </a:t>
            </a:r>
            <a:r>
              <a:rPr lang="en-US" altLang="zh-CN" dirty="0" err="1"/>
              <a:t>pnameN</a:t>
            </a:r>
            <a:r>
              <a:rPr lang="en-US" altLang="zh-CN" dirty="0"/>
              <a:t> + </a:t>
            </a:r>
            <a:r>
              <a:rPr lang="en-US" altLang="zh-CN" dirty="0" err="1"/>
              <a:t>valueN</a:t>
            </a:r>
            <a:r>
              <a:rPr lang="en-US" altLang="zh-CN" dirty="0"/>
              <a:t> + time</a:t>
            </a:r>
          </a:p>
          <a:p>
            <a:pPr marL="914400" lvl="2" indent="0">
              <a:buNone/>
            </a:pPr>
            <a:endParaRPr lang="en-US" altLang="zh-CN" dirty="0"/>
          </a:p>
        </p:txBody>
      </p:sp>
      <p:sp>
        <p:nvSpPr>
          <p:cNvPr id="5" name="灯片编号占位符 4">
            <a:extLst>
              <a:ext uri="{FF2B5EF4-FFF2-40B4-BE49-F238E27FC236}">
                <a16:creationId xmlns:a16="http://schemas.microsoft.com/office/drawing/2014/main" id="{022FBB94-A9BC-4F84-8F6B-AA8EA419B5D5}"/>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78</a:t>
            </a:fld>
            <a:endParaRPr lang="zh-CN" altLang="en-US"/>
          </a:p>
        </p:txBody>
      </p:sp>
    </p:spTree>
    <p:extLst>
      <p:ext uri="{BB962C8B-B14F-4D97-AF65-F5344CB8AC3E}">
        <p14:creationId xmlns:p14="http://schemas.microsoft.com/office/powerpoint/2010/main" val="2940029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799305"/>
          </a:xfrm>
        </p:spPr>
        <p:txBody>
          <a:bodyPr>
            <a:normAutofit/>
          </a:bodyPr>
          <a:lstStyle/>
          <a:p>
            <a:r>
              <a:rPr lang="zh-CN" altLang="en-US" dirty="0"/>
              <a:t>现有时态图索引总结</a:t>
            </a:r>
          </a:p>
        </p:txBody>
      </p:sp>
      <p:sp>
        <p:nvSpPr>
          <p:cNvPr id="3" name="内容占位符 2"/>
          <p:cNvSpPr>
            <a:spLocks noGrp="1"/>
          </p:cNvSpPr>
          <p:nvPr>
            <p:ph idx="1"/>
          </p:nvPr>
        </p:nvSpPr>
        <p:spPr>
          <a:xfrm>
            <a:off x="628650" y="1164431"/>
            <a:ext cx="7886700" cy="5012532"/>
          </a:xfrm>
        </p:spPr>
        <p:txBody>
          <a:bodyPr/>
          <a:lstStyle/>
          <a:p>
            <a:pPr>
              <a:lnSpc>
                <a:spcPct val="100000"/>
              </a:lnSpc>
            </a:pPr>
            <a:r>
              <a:rPr lang="zh-CN" altLang="en-US" dirty="0"/>
              <a:t>现状</a:t>
            </a:r>
            <a:endParaRPr lang="en-US" altLang="zh-CN" dirty="0"/>
          </a:p>
          <a:p>
            <a:pPr lvl="1">
              <a:lnSpc>
                <a:spcPct val="100000"/>
              </a:lnSpc>
            </a:pPr>
            <a:r>
              <a:rPr lang="zh-CN" altLang="en-US" dirty="0"/>
              <a:t>针对时态关系数据的索引无法用于包含</a:t>
            </a:r>
            <a:r>
              <a:rPr lang="en-US" altLang="zh-CN" dirty="0"/>
              <a:t>temporal Subgraph matching</a:t>
            </a:r>
            <a:r>
              <a:rPr lang="zh-CN" altLang="en-US" dirty="0"/>
              <a:t>的时态图检索</a:t>
            </a:r>
            <a:endParaRPr lang="en-US" altLang="zh-CN" dirty="0"/>
          </a:p>
          <a:p>
            <a:pPr lvl="1">
              <a:lnSpc>
                <a:spcPct val="100000"/>
              </a:lnSpc>
            </a:pPr>
            <a:r>
              <a:rPr lang="zh-CN" altLang="en-US" dirty="0"/>
              <a:t>没有针对</a:t>
            </a:r>
            <a:r>
              <a:rPr lang="en-US" altLang="zh-CN" dirty="0"/>
              <a:t>temporal value aggregation</a:t>
            </a:r>
            <a:r>
              <a:rPr lang="zh-CN" altLang="en-US" dirty="0"/>
              <a:t>的索引</a:t>
            </a:r>
            <a:endParaRPr lang="en-US" altLang="zh-CN" dirty="0"/>
          </a:p>
          <a:p>
            <a:pPr>
              <a:lnSpc>
                <a:spcPct val="100000"/>
              </a:lnSpc>
            </a:pPr>
            <a:r>
              <a:rPr lang="en-US" altLang="zh-CN" dirty="0"/>
              <a:t>Our Contribution</a:t>
            </a:r>
          </a:p>
          <a:p>
            <a:pPr lvl="1">
              <a:lnSpc>
                <a:spcPct val="100000"/>
              </a:lnSpc>
            </a:pPr>
            <a:r>
              <a:rPr lang="zh-CN" altLang="en-US" dirty="0"/>
              <a:t>为时态图数据的</a:t>
            </a:r>
            <a:r>
              <a:rPr lang="en-US" altLang="zh-CN" dirty="0"/>
              <a:t>temporal Subgraph matching</a:t>
            </a:r>
            <a:r>
              <a:rPr lang="zh-CN" altLang="en-US" dirty="0"/>
              <a:t>检索及</a:t>
            </a:r>
            <a:r>
              <a:rPr lang="en-US" altLang="zh-CN" dirty="0"/>
              <a:t>temporal value aggregation</a:t>
            </a:r>
            <a:r>
              <a:rPr lang="zh-CN" altLang="en-US" dirty="0"/>
              <a:t>查询设计了索引。</a:t>
            </a:r>
            <a:endParaRPr lang="en-US" altLang="zh-CN" dirty="0"/>
          </a:p>
        </p:txBody>
      </p:sp>
      <p:sp>
        <p:nvSpPr>
          <p:cNvPr id="5" name="灯片编号占位符 4">
            <a:extLst>
              <a:ext uri="{FF2B5EF4-FFF2-40B4-BE49-F238E27FC236}">
                <a16:creationId xmlns:a16="http://schemas.microsoft.com/office/drawing/2014/main" id="{5A873B8B-E91D-4FE6-9BA6-8F60E9930012}"/>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79</a:t>
            </a:fld>
            <a:endParaRPr lang="zh-CN" altLang="en-US"/>
          </a:p>
        </p:txBody>
      </p:sp>
    </p:spTree>
    <p:extLst>
      <p:ext uri="{BB962C8B-B14F-4D97-AF65-F5344CB8AC3E}">
        <p14:creationId xmlns:p14="http://schemas.microsoft.com/office/powerpoint/2010/main" val="1111528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3E70896-FEDF-4654-99C0-C38C154B422D}"/>
              </a:ext>
            </a:extLst>
          </p:cNvPr>
          <p:cNvPicPr>
            <a:picLocks noChangeAspect="1"/>
          </p:cNvPicPr>
          <p:nvPr/>
        </p:nvPicPr>
        <p:blipFill rotWithShape="1">
          <a:blip r:embed="rId3"/>
          <a:srcRect l="28125" t="17670" r="940" b="9526"/>
          <a:stretch/>
        </p:blipFill>
        <p:spPr>
          <a:xfrm>
            <a:off x="7105710" y="3493013"/>
            <a:ext cx="2045702" cy="1682494"/>
          </a:xfrm>
          <a:prstGeom prst="rect">
            <a:avLst/>
          </a:prstGeom>
        </p:spPr>
      </p:pic>
      <p:sp>
        <p:nvSpPr>
          <p:cNvPr id="2" name="標題 1">
            <a:extLst>
              <a:ext uri="{FF2B5EF4-FFF2-40B4-BE49-F238E27FC236}">
                <a16:creationId xmlns:a16="http://schemas.microsoft.com/office/drawing/2014/main" id="{AC96F1D0-B291-4AF1-B90B-EB30CDE24F54}"/>
              </a:ext>
            </a:extLst>
          </p:cNvPr>
          <p:cNvSpPr>
            <a:spLocks noGrp="1"/>
          </p:cNvSpPr>
          <p:nvPr>
            <p:ph type="title"/>
          </p:nvPr>
        </p:nvSpPr>
        <p:spPr/>
        <p:txBody>
          <a:bodyPr>
            <a:normAutofit/>
          </a:bodyPr>
          <a:lstStyle/>
          <a:p>
            <a:r>
              <a:rPr lang="zh-CN" altLang="en-US"/>
              <a:t>查询需求举例</a:t>
            </a:r>
            <a:endParaRPr lang="zh-CN" altLang="en-US" dirty="0"/>
          </a:p>
        </p:txBody>
      </p:sp>
      <p:sp>
        <p:nvSpPr>
          <p:cNvPr id="3" name="內容版面配置區 2">
            <a:extLst>
              <a:ext uri="{FF2B5EF4-FFF2-40B4-BE49-F238E27FC236}">
                <a16:creationId xmlns:a16="http://schemas.microsoft.com/office/drawing/2014/main" id="{AE7F70CA-D36B-4B46-8761-587A0CC5216A}"/>
              </a:ext>
            </a:extLst>
          </p:cNvPr>
          <p:cNvSpPr>
            <a:spLocks noGrp="1"/>
          </p:cNvSpPr>
          <p:nvPr>
            <p:ph idx="1"/>
          </p:nvPr>
        </p:nvSpPr>
        <p:spPr>
          <a:xfrm>
            <a:off x="0" y="1181109"/>
            <a:ext cx="7234989" cy="4995854"/>
          </a:xfrm>
        </p:spPr>
        <p:txBody>
          <a:bodyPr>
            <a:normAutofit fontScale="70000" lnSpcReduction="20000"/>
          </a:bodyPr>
          <a:lstStyle/>
          <a:p>
            <a:pPr>
              <a:lnSpc>
                <a:spcPct val="120000"/>
              </a:lnSpc>
            </a:pPr>
            <a:r>
              <a:rPr lang="zh-CN" altLang="en-US"/>
              <a:t>道路</a:t>
            </a:r>
            <a:r>
              <a:rPr lang="zh-CN" altLang="en-US" dirty="0"/>
              <a:t>在某时刻的</a:t>
            </a:r>
            <a:r>
              <a:rPr lang="zh-CN" altLang="en-US"/>
              <a:t>历史状态</a:t>
            </a:r>
            <a:endParaRPr lang="en-US" altLang="zh-CN"/>
          </a:p>
          <a:p>
            <a:pPr lvl="1">
              <a:lnSpc>
                <a:spcPct val="120000"/>
              </a:lnSpc>
            </a:pPr>
            <a:r>
              <a:rPr lang="zh-CN" altLang="en-US"/>
              <a:t>全市所有道路在</a:t>
            </a:r>
            <a:r>
              <a:rPr lang="en-US" altLang="zh-CN"/>
              <a:t>11</a:t>
            </a:r>
            <a:r>
              <a:rPr lang="zh-CN" altLang="en-US"/>
              <a:t>月</a:t>
            </a:r>
            <a:r>
              <a:rPr lang="en-US" altLang="zh-CN"/>
              <a:t>1</a:t>
            </a:r>
            <a:r>
              <a:rPr lang="zh-CN" altLang="en-US"/>
              <a:t>日</a:t>
            </a:r>
            <a:r>
              <a:rPr lang="en-US" altLang="zh-CN"/>
              <a:t>20</a:t>
            </a:r>
            <a:r>
              <a:rPr lang="zh-CN" altLang="en-US"/>
              <a:t>点</a:t>
            </a:r>
            <a:r>
              <a:rPr lang="en-US" altLang="zh-CN"/>
              <a:t>30</a:t>
            </a:r>
            <a:r>
              <a:rPr lang="zh-CN" altLang="en-US"/>
              <a:t>分的交通情况</a:t>
            </a:r>
            <a:endParaRPr lang="en-US" altLang="zh-CN" dirty="0"/>
          </a:p>
          <a:p>
            <a:pPr>
              <a:lnSpc>
                <a:spcPct val="120000"/>
              </a:lnSpc>
            </a:pPr>
            <a:r>
              <a:rPr lang="zh-CN" altLang="en-US" dirty="0"/>
              <a:t>统计道路在某段时间内</a:t>
            </a:r>
            <a:r>
              <a:rPr lang="zh-CN" altLang="en-US"/>
              <a:t>的状态</a:t>
            </a:r>
            <a:endParaRPr lang="en-US" altLang="zh-CN"/>
          </a:p>
          <a:p>
            <a:pPr lvl="1">
              <a:lnSpc>
                <a:spcPct val="120000"/>
              </a:lnSpc>
            </a:pPr>
            <a:r>
              <a:rPr lang="zh-CN" altLang="en-US"/>
              <a:t>全市所有道路在</a:t>
            </a:r>
            <a:r>
              <a:rPr lang="en-US" altLang="zh-CN"/>
              <a:t>11</a:t>
            </a:r>
            <a:r>
              <a:rPr lang="zh-CN" altLang="en-US"/>
              <a:t>月</a:t>
            </a:r>
            <a:r>
              <a:rPr lang="en-US" altLang="zh-CN"/>
              <a:t>1</a:t>
            </a:r>
            <a:r>
              <a:rPr lang="zh-CN" altLang="en-US"/>
              <a:t>日</a:t>
            </a:r>
            <a:r>
              <a:rPr lang="en-US" altLang="zh-CN"/>
              <a:t>08:00~09:00</a:t>
            </a:r>
            <a:r>
              <a:rPr lang="zh-CN" altLang="en-US"/>
              <a:t>的总体交通情况</a:t>
            </a:r>
            <a:endParaRPr lang="en-US" altLang="zh-CN"/>
          </a:p>
          <a:p>
            <a:pPr lvl="1">
              <a:lnSpc>
                <a:spcPct val="120000"/>
              </a:lnSpc>
            </a:pPr>
            <a:r>
              <a:rPr lang="en-US" altLang="zh-CN"/>
              <a:t>【</a:t>
            </a:r>
            <a:r>
              <a:rPr lang="zh-CN" altLang="en-US"/>
              <a:t>目的是发现拥堵情况最严重的道路（区域）</a:t>
            </a:r>
            <a:r>
              <a:rPr lang="en-US" altLang="zh-CN"/>
              <a:t>】</a:t>
            </a:r>
            <a:endParaRPr lang="en-US" altLang="zh-CN" dirty="0"/>
          </a:p>
          <a:p>
            <a:pPr>
              <a:lnSpc>
                <a:spcPct val="120000"/>
              </a:lnSpc>
            </a:pPr>
            <a:r>
              <a:rPr lang="zh-CN" altLang="en-US" dirty="0"/>
              <a:t>路径规划（最快到达、最晚出发、最短</a:t>
            </a:r>
            <a:r>
              <a:rPr lang="zh-CN" altLang="en-US"/>
              <a:t>时间）</a:t>
            </a:r>
            <a:endParaRPr lang="en-US" altLang="zh-CN"/>
          </a:p>
          <a:p>
            <a:pPr lvl="1">
              <a:lnSpc>
                <a:spcPct val="120000"/>
              </a:lnSpc>
            </a:pPr>
            <a:r>
              <a:rPr lang="zh-CN" altLang="en-US"/>
              <a:t>最早到达：</a:t>
            </a:r>
            <a:r>
              <a:rPr lang="en-US" altLang="zh-CN"/>
              <a:t>10</a:t>
            </a:r>
            <a:r>
              <a:rPr lang="zh-CN" altLang="en-US"/>
              <a:t>月</a:t>
            </a:r>
            <a:r>
              <a:rPr lang="en-US" altLang="zh-CN"/>
              <a:t>1</a:t>
            </a:r>
            <a:r>
              <a:rPr lang="zh-CN" altLang="en-US"/>
              <a:t>日</a:t>
            </a:r>
            <a:r>
              <a:rPr lang="en-US" altLang="zh-CN"/>
              <a:t>09:00</a:t>
            </a:r>
            <a:r>
              <a:rPr lang="zh-CN" altLang="en-US"/>
              <a:t>从北航去天安门最早什么时候到？怎么走？</a:t>
            </a:r>
          </a:p>
          <a:p>
            <a:pPr lvl="1">
              <a:lnSpc>
                <a:spcPct val="120000"/>
              </a:lnSpc>
            </a:pPr>
            <a:r>
              <a:rPr lang="zh-CN" altLang="en-US"/>
              <a:t>最快到达：</a:t>
            </a:r>
            <a:r>
              <a:rPr lang="en-US" altLang="zh-CN"/>
              <a:t>10</a:t>
            </a:r>
            <a:r>
              <a:rPr lang="zh-CN" altLang="en-US"/>
              <a:t>月</a:t>
            </a:r>
            <a:r>
              <a:rPr lang="en-US" altLang="zh-CN"/>
              <a:t>1</a:t>
            </a:r>
            <a:r>
              <a:rPr lang="zh-CN" altLang="en-US"/>
              <a:t>日上午从北航去天安门最快要多长时间？何时出发？怎么走？</a:t>
            </a:r>
          </a:p>
          <a:p>
            <a:pPr lvl="1">
              <a:lnSpc>
                <a:spcPct val="120000"/>
              </a:lnSpc>
            </a:pPr>
            <a:r>
              <a:rPr lang="zh-CN" altLang="en-US"/>
              <a:t>最晚出发：</a:t>
            </a:r>
            <a:r>
              <a:rPr lang="en-US" altLang="zh-CN"/>
              <a:t>10</a:t>
            </a:r>
            <a:r>
              <a:rPr lang="zh-CN" altLang="en-US"/>
              <a:t>月</a:t>
            </a:r>
            <a:r>
              <a:rPr lang="en-US" altLang="zh-CN"/>
              <a:t>1</a:t>
            </a:r>
            <a:r>
              <a:rPr lang="zh-CN" altLang="en-US"/>
              <a:t>日</a:t>
            </a:r>
            <a:r>
              <a:rPr lang="en-US" altLang="zh-CN"/>
              <a:t>05:00</a:t>
            </a:r>
            <a:r>
              <a:rPr lang="zh-CN" altLang="en-US"/>
              <a:t>前要从北航赶到天安门，最晚什么时候出发？怎么走？</a:t>
            </a:r>
            <a:endParaRPr lang="en-US" altLang="zh-CN"/>
          </a:p>
          <a:p>
            <a:pPr>
              <a:lnSpc>
                <a:spcPct val="120000"/>
              </a:lnSpc>
            </a:pPr>
            <a:r>
              <a:rPr lang="zh-CN" altLang="en-US"/>
              <a:t>区域可达性分析</a:t>
            </a:r>
            <a:endParaRPr lang="en-US" altLang="zh-CN"/>
          </a:p>
          <a:p>
            <a:pPr lvl="1">
              <a:lnSpc>
                <a:spcPct val="120000"/>
              </a:lnSpc>
            </a:pPr>
            <a:r>
              <a:rPr lang="en-US" altLang="zh-CN"/>
              <a:t>2010</a:t>
            </a:r>
            <a:r>
              <a:rPr lang="zh-CN" altLang="en-US"/>
              <a:t>年</a:t>
            </a:r>
            <a:r>
              <a:rPr lang="en-US" altLang="zh-CN"/>
              <a:t>10</a:t>
            </a:r>
            <a:r>
              <a:rPr lang="zh-CN" altLang="en-US"/>
              <a:t>月</a:t>
            </a:r>
            <a:r>
              <a:rPr lang="en-US" altLang="zh-CN"/>
              <a:t>1</a:t>
            </a:r>
            <a:r>
              <a:rPr lang="zh-CN" altLang="en-US"/>
              <a:t>日</a:t>
            </a:r>
            <a:r>
              <a:rPr lang="en-US" altLang="zh-CN"/>
              <a:t>07:00</a:t>
            </a:r>
            <a:r>
              <a:rPr lang="zh-CN" altLang="en-US"/>
              <a:t>从北航出发，</a:t>
            </a:r>
            <a:r>
              <a:rPr lang="en-US" altLang="zh-CN"/>
              <a:t>1</a:t>
            </a:r>
            <a:r>
              <a:rPr lang="zh-CN" altLang="en-US"/>
              <a:t>小时内最快能到哪些地方？</a:t>
            </a:r>
            <a:endParaRPr lang="en-US" altLang="zh-CN"/>
          </a:p>
          <a:p>
            <a:pPr lvl="2">
              <a:lnSpc>
                <a:spcPct val="120000"/>
              </a:lnSpc>
            </a:pPr>
            <a:endParaRPr lang="en-US" altLang="zh-CN" dirty="0"/>
          </a:p>
        </p:txBody>
      </p:sp>
      <p:sp>
        <p:nvSpPr>
          <p:cNvPr id="8" name="灯片编号占位符 7">
            <a:extLst>
              <a:ext uri="{FF2B5EF4-FFF2-40B4-BE49-F238E27FC236}">
                <a16:creationId xmlns:a16="http://schemas.microsoft.com/office/drawing/2014/main" id="{6D383E2D-B065-40CF-9F2B-F26F2D1A5530}"/>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8</a:t>
            </a:fld>
            <a:endParaRPr lang="zh-CN" altLang="en-US"/>
          </a:p>
        </p:txBody>
      </p:sp>
      <p:pic>
        <p:nvPicPr>
          <p:cNvPr id="7" name="圖片 6">
            <a:extLst>
              <a:ext uri="{FF2B5EF4-FFF2-40B4-BE49-F238E27FC236}">
                <a16:creationId xmlns:a16="http://schemas.microsoft.com/office/drawing/2014/main" id="{8CFABB53-2186-4084-9EA6-99AAD0318FBA}"/>
              </a:ext>
            </a:extLst>
          </p:cNvPr>
          <p:cNvPicPr>
            <a:picLocks noChangeAspect="1"/>
          </p:cNvPicPr>
          <p:nvPr/>
        </p:nvPicPr>
        <p:blipFill>
          <a:blip r:embed="rId4"/>
          <a:stretch>
            <a:fillRect/>
          </a:stretch>
        </p:blipFill>
        <p:spPr>
          <a:xfrm>
            <a:off x="6778900" y="6740"/>
            <a:ext cx="2374644" cy="1675753"/>
          </a:xfrm>
          <a:prstGeom prst="rect">
            <a:avLst/>
          </a:prstGeom>
        </p:spPr>
      </p:pic>
      <p:pic>
        <p:nvPicPr>
          <p:cNvPr id="80" name="图片 4">
            <a:extLst>
              <a:ext uri="{FF2B5EF4-FFF2-40B4-BE49-F238E27FC236}">
                <a16:creationId xmlns:a16="http://schemas.microsoft.com/office/drawing/2014/main" id="{82EEB620-2DFA-4612-B00F-E7E6D3085E80}"/>
              </a:ext>
            </a:extLst>
          </p:cNvPr>
          <p:cNvPicPr>
            <a:picLocks noChangeAspect="1"/>
          </p:cNvPicPr>
          <p:nvPr/>
        </p:nvPicPr>
        <p:blipFill>
          <a:blip r:embed="rId5"/>
          <a:stretch>
            <a:fillRect/>
          </a:stretch>
        </p:blipFill>
        <p:spPr>
          <a:xfrm>
            <a:off x="7104966" y="1682493"/>
            <a:ext cx="2046446" cy="1675752"/>
          </a:xfrm>
          <a:prstGeom prst="rect">
            <a:avLst/>
          </a:prstGeom>
        </p:spPr>
      </p:pic>
      <p:pic>
        <p:nvPicPr>
          <p:cNvPr id="81" name="图片 3">
            <a:extLst>
              <a:ext uri="{FF2B5EF4-FFF2-40B4-BE49-F238E27FC236}">
                <a16:creationId xmlns:a16="http://schemas.microsoft.com/office/drawing/2014/main" id="{1377CFD2-9BFA-45C8-AD41-83D1ABAC157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1861" t="17592" r="24635" b="14726"/>
          <a:stretch/>
        </p:blipFill>
        <p:spPr>
          <a:xfrm>
            <a:off x="7105710" y="5175507"/>
            <a:ext cx="2045702" cy="1682494"/>
          </a:xfrm>
          <a:prstGeom prst="rect">
            <a:avLst/>
          </a:prstGeom>
        </p:spPr>
      </p:pic>
      <p:sp>
        <p:nvSpPr>
          <p:cNvPr id="19" name="文本占位符 6">
            <a:extLst>
              <a:ext uri="{FF2B5EF4-FFF2-40B4-BE49-F238E27FC236}">
                <a16:creationId xmlns:a16="http://schemas.microsoft.com/office/drawing/2014/main" id="{5DF8929E-1E5F-41CD-9B11-56F0C5E5DF34}"/>
              </a:ext>
            </a:extLst>
          </p:cNvPr>
          <p:cNvSpPr>
            <a:spLocks noGrp="1"/>
          </p:cNvSpPr>
          <p:nvPr>
            <p:ph type="body" sz="quarter" idx="10"/>
          </p:nvPr>
        </p:nvSpPr>
        <p:spPr>
          <a:xfrm>
            <a:off x="476518" y="0"/>
            <a:ext cx="1740902" cy="291600"/>
          </a:xfrm>
        </p:spPr>
        <p:txBody>
          <a:bodyPr/>
          <a:lstStyle/>
          <a:p>
            <a:r>
              <a:rPr lang="en-US" altLang="zh-CN"/>
              <a:t>Introduction</a:t>
            </a:r>
            <a:endParaRPr lang="zh-CN" altLang="en-US"/>
          </a:p>
        </p:txBody>
      </p:sp>
      <p:sp>
        <p:nvSpPr>
          <p:cNvPr id="20" name="文本占位符 7">
            <a:extLst>
              <a:ext uri="{FF2B5EF4-FFF2-40B4-BE49-F238E27FC236}">
                <a16:creationId xmlns:a16="http://schemas.microsoft.com/office/drawing/2014/main" id="{A0FACB3D-3453-4B2B-958A-569409BC594F}"/>
              </a:ext>
            </a:extLst>
          </p:cNvPr>
          <p:cNvSpPr>
            <a:spLocks noGrp="1"/>
          </p:cNvSpPr>
          <p:nvPr>
            <p:ph type="body" sz="quarter" idx="14"/>
          </p:nvPr>
        </p:nvSpPr>
        <p:spPr>
          <a:xfrm>
            <a:off x="2151844" y="0"/>
            <a:ext cx="2331255" cy="291600"/>
          </a:xfrm>
        </p:spPr>
        <p:txBody>
          <a:bodyPr/>
          <a:lstStyle/>
          <a:p>
            <a:r>
              <a:rPr lang="zh-CN" altLang="en-US"/>
              <a:t>具体用例的需求分析</a:t>
            </a:r>
          </a:p>
        </p:txBody>
      </p:sp>
    </p:spTree>
    <p:extLst>
      <p:ext uri="{BB962C8B-B14F-4D97-AF65-F5344CB8AC3E}">
        <p14:creationId xmlns:p14="http://schemas.microsoft.com/office/powerpoint/2010/main" val="8544114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D87767-529B-48DB-B019-A0F45288508D}"/>
              </a:ext>
            </a:extLst>
          </p:cNvPr>
          <p:cNvSpPr>
            <a:spLocks noGrp="1"/>
          </p:cNvSpPr>
          <p:nvPr>
            <p:ph type="title"/>
          </p:nvPr>
        </p:nvSpPr>
        <p:spPr>
          <a:xfrm>
            <a:off x="628650" y="365127"/>
            <a:ext cx="7886700" cy="570376"/>
          </a:xfrm>
        </p:spPr>
        <p:txBody>
          <a:bodyPr>
            <a:normAutofit fontScale="90000"/>
          </a:bodyPr>
          <a:lstStyle/>
          <a:p>
            <a:r>
              <a:rPr lang="zh-CN" altLang="en-US" dirty="0"/>
              <a:t>时态图查询语言</a:t>
            </a:r>
          </a:p>
        </p:txBody>
      </p:sp>
      <p:sp>
        <p:nvSpPr>
          <p:cNvPr id="3" name="內容版面配置區 2">
            <a:extLst>
              <a:ext uri="{FF2B5EF4-FFF2-40B4-BE49-F238E27FC236}">
                <a16:creationId xmlns:a16="http://schemas.microsoft.com/office/drawing/2014/main" id="{1EFB0B5D-618D-4220-A254-0A51E075C0EB}"/>
              </a:ext>
            </a:extLst>
          </p:cNvPr>
          <p:cNvSpPr>
            <a:spLocks noGrp="1"/>
          </p:cNvSpPr>
          <p:nvPr>
            <p:ph idx="1"/>
          </p:nvPr>
        </p:nvSpPr>
        <p:spPr>
          <a:xfrm>
            <a:off x="628650" y="1406769"/>
            <a:ext cx="7886700" cy="4572000"/>
          </a:xfrm>
        </p:spPr>
        <p:txBody>
          <a:bodyPr>
            <a:normAutofit/>
          </a:bodyPr>
          <a:lstStyle/>
          <a:p>
            <a:r>
              <a:rPr lang="en-US" altLang="zh-CN" dirty="0"/>
              <a:t>Nepal </a:t>
            </a:r>
            <a:r>
              <a:rPr lang="en-US" altLang="zh-CN" sz="1600" dirty="0"/>
              <a:t>[Johnson, Sigmod’16]</a:t>
            </a:r>
          </a:p>
          <a:p>
            <a:pPr lvl="1"/>
            <a:r>
              <a:rPr lang="zh-CN" altLang="en-US" dirty="0"/>
              <a:t>支持</a:t>
            </a:r>
            <a:r>
              <a:rPr lang="en-US" altLang="zh-CN" dirty="0"/>
              <a:t>time point/range</a:t>
            </a:r>
            <a:r>
              <a:rPr lang="zh-CN" altLang="en-US" dirty="0"/>
              <a:t>操作。</a:t>
            </a:r>
            <a:endParaRPr lang="en-US" altLang="zh-CN" dirty="0"/>
          </a:p>
          <a:p>
            <a:r>
              <a:rPr lang="en-US" altLang="zh-CN" dirty="0"/>
              <a:t>TEG-QL </a:t>
            </a:r>
            <a:r>
              <a:rPr lang="en-US" altLang="zh-CN" sz="1800" dirty="0"/>
              <a:t>[Campos, AMW’16]</a:t>
            </a:r>
          </a:p>
          <a:p>
            <a:pPr lvl="1"/>
            <a:r>
              <a:rPr lang="zh-CN" altLang="en-US" sz="1400" dirty="0"/>
              <a:t>编译为</a:t>
            </a:r>
            <a:r>
              <a:rPr lang="en-US" altLang="zh-CN" sz="1400" dirty="0"/>
              <a:t>Cypher</a:t>
            </a:r>
            <a:r>
              <a:rPr lang="zh-CN" altLang="en-US" sz="1400" dirty="0"/>
              <a:t>执行。整体的思路是时态图转换为静态图表示。</a:t>
            </a:r>
            <a:endParaRPr lang="en-US" altLang="zh-CN" sz="1400" dirty="0"/>
          </a:p>
          <a:p>
            <a:r>
              <a:rPr lang="en-US" altLang="zh-CN" dirty="0"/>
              <a:t>Gremlin Time Machine </a:t>
            </a:r>
            <a:r>
              <a:rPr lang="en-US" altLang="zh-CN" sz="1800" dirty="0"/>
              <a:t>[Rodriguez,2016]</a:t>
            </a:r>
          </a:p>
          <a:p>
            <a:pPr lvl="1"/>
            <a:r>
              <a:rPr lang="zh-CN" altLang="en-US" sz="1400" dirty="0"/>
              <a:t>通过支持‘</a:t>
            </a:r>
            <a:r>
              <a:rPr lang="en-US" altLang="zh-CN" sz="1400" dirty="0"/>
              <a:t>property</a:t>
            </a:r>
            <a:r>
              <a:rPr lang="zh-CN" altLang="en-US" sz="1400" dirty="0"/>
              <a:t>的</a:t>
            </a:r>
            <a:r>
              <a:rPr lang="en-US" altLang="zh-CN" sz="1400" dirty="0"/>
              <a:t>property</a:t>
            </a:r>
            <a:r>
              <a:rPr lang="zh-CN" altLang="en-US" sz="1400" dirty="0"/>
              <a:t>’机制来支持为属性设定</a:t>
            </a:r>
            <a:r>
              <a:rPr lang="en-US" altLang="zh-CN" sz="1400" dirty="0"/>
              <a:t>valid time</a:t>
            </a:r>
          </a:p>
          <a:p>
            <a:r>
              <a:rPr lang="zh-CN" altLang="en-US" dirty="0"/>
              <a:t>总结</a:t>
            </a:r>
            <a:endParaRPr lang="en-US" altLang="zh-CN" dirty="0"/>
          </a:p>
          <a:p>
            <a:pPr lvl="1"/>
            <a:r>
              <a:rPr lang="zh-CN" altLang="en-US" dirty="0"/>
              <a:t>都不支持</a:t>
            </a:r>
            <a:r>
              <a:rPr lang="en-US" altLang="zh-CN" dirty="0"/>
              <a:t>temporal predicate</a:t>
            </a:r>
            <a:r>
              <a:rPr lang="zh-CN" altLang="en-US" dirty="0"/>
              <a:t>操作</a:t>
            </a:r>
          </a:p>
        </p:txBody>
      </p:sp>
      <p:sp>
        <p:nvSpPr>
          <p:cNvPr id="4" name="文字方塊 3">
            <a:extLst>
              <a:ext uri="{FF2B5EF4-FFF2-40B4-BE49-F238E27FC236}">
                <a16:creationId xmlns:a16="http://schemas.microsoft.com/office/drawing/2014/main" id="{C0BD2E40-203F-458C-B7F7-916EF42EE7C2}"/>
              </a:ext>
            </a:extLst>
          </p:cNvPr>
          <p:cNvSpPr txBox="1"/>
          <p:nvPr/>
        </p:nvSpPr>
        <p:spPr>
          <a:xfrm>
            <a:off x="0" y="6287647"/>
            <a:ext cx="9316974" cy="577081"/>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pPr marL="285750" indent="-285750">
              <a:buFont typeface="Wingdings" panose="05000000000000000000" pitchFamily="2" charset="2"/>
              <a:buChar char="l"/>
            </a:pPr>
            <a:r>
              <a:rPr lang="en-US" altLang="zh-CN" sz="1050" dirty="0"/>
              <a:t>Theodore </a:t>
            </a:r>
            <a:r>
              <a:rPr lang="en-US" altLang="zh-CN" sz="1050" b="1" dirty="0"/>
              <a:t>Johnson</a:t>
            </a:r>
            <a:r>
              <a:rPr lang="en-US" altLang="zh-CN" sz="1050" dirty="0"/>
              <a:t>, </a:t>
            </a:r>
            <a:r>
              <a:rPr lang="en-US" altLang="zh-CN" sz="1050" dirty="0" err="1"/>
              <a:t>Yaron</a:t>
            </a:r>
            <a:r>
              <a:rPr lang="en-US" altLang="zh-CN" sz="1050" dirty="0"/>
              <a:t> </a:t>
            </a:r>
            <a:r>
              <a:rPr lang="en-US" altLang="zh-CN" sz="1050" dirty="0" err="1"/>
              <a:t>Kanza</a:t>
            </a:r>
            <a:r>
              <a:rPr lang="en-US" altLang="zh-CN" sz="1050" dirty="0"/>
              <a:t>, </a:t>
            </a:r>
            <a:r>
              <a:rPr lang="en-US" altLang="zh-CN" sz="1050" dirty="0" err="1"/>
              <a:t>Laks</a:t>
            </a:r>
            <a:r>
              <a:rPr lang="en-US" altLang="zh-CN" sz="1050" dirty="0"/>
              <a:t> V. S. Lakshmanan, Vladislav </a:t>
            </a:r>
            <a:r>
              <a:rPr lang="en-US" altLang="zh-CN" sz="1050" dirty="0" err="1"/>
              <a:t>Shkapenyuk</a:t>
            </a:r>
            <a:r>
              <a:rPr lang="en-US" altLang="zh-CN" sz="1050" dirty="0"/>
              <a:t>: </a:t>
            </a:r>
            <a:r>
              <a:rPr lang="en-US" altLang="zh-CN" sz="1050" u="sng" dirty="0"/>
              <a:t>Nepal: A Path Query Language for Communication Networks</a:t>
            </a:r>
            <a:r>
              <a:rPr lang="en-US" altLang="zh-CN" sz="1050" dirty="0"/>
              <a:t>. NDA@SIGMOD 2016</a:t>
            </a:r>
          </a:p>
          <a:p>
            <a:pPr marL="285750" indent="-285750">
              <a:buFont typeface="Wingdings" panose="05000000000000000000" pitchFamily="2" charset="2"/>
              <a:buChar char="l"/>
            </a:pPr>
            <a:r>
              <a:rPr lang="en-US" altLang="zh-CN" sz="1050" dirty="0"/>
              <a:t>Alexander </a:t>
            </a:r>
            <a:r>
              <a:rPr lang="en-US" altLang="zh-CN" sz="1050" b="1" dirty="0"/>
              <a:t>Campos</a:t>
            </a:r>
            <a:r>
              <a:rPr lang="en-US" altLang="zh-CN" sz="1050" dirty="0"/>
              <a:t>, Jorge </a:t>
            </a:r>
            <a:r>
              <a:rPr lang="en-US" altLang="zh-CN" sz="1050" dirty="0" err="1"/>
              <a:t>Mozzino</a:t>
            </a:r>
            <a:r>
              <a:rPr lang="en-US" altLang="zh-CN" sz="1050" dirty="0"/>
              <a:t>, Alejandro A. </a:t>
            </a:r>
            <a:r>
              <a:rPr lang="en-US" altLang="zh-CN" sz="1050" dirty="0" err="1"/>
              <a:t>Vaisman</a:t>
            </a:r>
            <a:r>
              <a:rPr lang="en-US" altLang="zh-CN" sz="1050" dirty="0"/>
              <a:t>: </a:t>
            </a:r>
            <a:r>
              <a:rPr lang="en-US" altLang="zh-CN" sz="1050" u="sng" dirty="0"/>
              <a:t>Towards Temporal Graph Databases</a:t>
            </a:r>
            <a:r>
              <a:rPr lang="en-US" altLang="zh-CN" sz="1050" dirty="0"/>
              <a:t>. AMW 2016</a:t>
            </a:r>
          </a:p>
          <a:p>
            <a:pPr marL="285750" indent="-285750">
              <a:buFont typeface="Wingdings" panose="05000000000000000000" pitchFamily="2" charset="2"/>
              <a:buChar char="l"/>
            </a:pPr>
            <a:r>
              <a:rPr lang="en-US" altLang="zh-CN" sz="1050" dirty="0"/>
              <a:t>M. </a:t>
            </a:r>
            <a:r>
              <a:rPr lang="en-US" altLang="zh-CN" sz="1050" b="1" dirty="0"/>
              <a:t>Rodriguez</a:t>
            </a:r>
            <a:r>
              <a:rPr lang="en-US" altLang="zh-CN" sz="1050" dirty="0"/>
              <a:t>. </a:t>
            </a:r>
            <a:r>
              <a:rPr lang="en-US" altLang="zh-CN" sz="1050" u="sng" dirty="0"/>
              <a:t>Gremlin’s time Machine</a:t>
            </a:r>
            <a:r>
              <a:rPr lang="en-US" altLang="zh-CN" sz="1050" dirty="0"/>
              <a:t>, 2016. </a:t>
            </a:r>
            <a:r>
              <a:rPr lang="en-US" altLang="zh-CN" sz="1050" dirty="0">
                <a:hlinkClick r:id="rId2"/>
              </a:rPr>
              <a:t>https://www.datastax.com/dev/blog/gremlins-time-machine</a:t>
            </a:r>
            <a:endParaRPr lang="en-US" altLang="zh-CN" sz="1050" dirty="0"/>
          </a:p>
        </p:txBody>
      </p:sp>
      <p:sp>
        <p:nvSpPr>
          <p:cNvPr id="6" name="灯片编号占位符 5">
            <a:extLst>
              <a:ext uri="{FF2B5EF4-FFF2-40B4-BE49-F238E27FC236}">
                <a16:creationId xmlns:a16="http://schemas.microsoft.com/office/drawing/2014/main" id="{9EE9B812-1C1C-4BFA-A858-1B9B64D9255D}"/>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80</a:t>
            </a:fld>
            <a:endParaRPr lang="zh-CN" altLang="en-US"/>
          </a:p>
        </p:txBody>
      </p:sp>
    </p:spTree>
    <p:extLst>
      <p:ext uri="{BB962C8B-B14F-4D97-AF65-F5344CB8AC3E}">
        <p14:creationId xmlns:p14="http://schemas.microsoft.com/office/powerpoint/2010/main" val="23935294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06F6DE-FA51-459E-96FF-3E1AF3FA58C7}"/>
              </a:ext>
            </a:extLst>
          </p:cNvPr>
          <p:cNvSpPr>
            <a:spLocks noGrp="1"/>
          </p:cNvSpPr>
          <p:nvPr>
            <p:ph type="title"/>
          </p:nvPr>
        </p:nvSpPr>
        <p:spPr>
          <a:xfrm>
            <a:off x="628650" y="365127"/>
            <a:ext cx="7886700" cy="640714"/>
          </a:xfrm>
        </p:spPr>
        <p:txBody>
          <a:bodyPr>
            <a:normAutofit/>
          </a:bodyPr>
          <a:lstStyle/>
          <a:p>
            <a:r>
              <a:rPr lang="zh-CN" altLang="en-US" dirty="0"/>
              <a:t>一些术语的简单解释</a:t>
            </a:r>
          </a:p>
        </p:txBody>
      </p:sp>
      <p:sp>
        <p:nvSpPr>
          <p:cNvPr id="3" name="內容版面配置區 2">
            <a:extLst>
              <a:ext uri="{FF2B5EF4-FFF2-40B4-BE49-F238E27FC236}">
                <a16:creationId xmlns:a16="http://schemas.microsoft.com/office/drawing/2014/main" id="{2C817F86-84CC-4B26-B157-9DBE27C0ABBD}"/>
              </a:ext>
            </a:extLst>
          </p:cNvPr>
          <p:cNvSpPr>
            <a:spLocks noGrp="1"/>
          </p:cNvSpPr>
          <p:nvPr>
            <p:ph idx="1"/>
          </p:nvPr>
        </p:nvSpPr>
        <p:spPr/>
        <p:txBody>
          <a:bodyPr/>
          <a:lstStyle/>
          <a:p>
            <a:r>
              <a:rPr lang="en-US" altLang="zh-CN" dirty="0"/>
              <a:t>point based semantic</a:t>
            </a:r>
          </a:p>
          <a:p>
            <a:r>
              <a:rPr lang="en-US" altLang="zh-CN" dirty="0"/>
              <a:t>snapshot reducibility</a:t>
            </a:r>
          </a:p>
          <a:p>
            <a:pPr lvl="1"/>
            <a:r>
              <a:rPr lang="zh-CN" altLang="en-US" dirty="0"/>
              <a:t>对每个静态图上的查询结果，总可以构造一个时态图的查询返回相同的结果。</a:t>
            </a:r>
            <a:endParaRPr lang="en-US" altLang="zh-CN" dirty="0"/>
          </a:p>
          <a:p>
            <a:endParaRPr lang="zh-CN" altLang="en-US" dirty="0"/>
          </a:p>
        </p:txBody>
      </p:sp>
      <p:sp>
        <p:nvSpPr>
          <p:cNvPr id="5" name="灯片编号占位符 4">
            <a:extLst>
              <a:ext uri="{FF2B5EF4-FFF2-40B4-BE49-F238E27FC236}">
                <a16:creationId xmlns:a16="http://schemas.microsoft.com/office/drawing/2014/main" id="{16A1FF88-B5AD-4B90-BD6C-897CFA5481CF}"/>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81</a:t>
            </a:fld>
            <a:endParaRPr lang="zh-CN" altLang="en-US"/>
          </a:p>
        </p:txBody>
      </p:sp>
    </p:spTree>
    <p:extLst>
      <p:ext uri="{BB962C8B-B14F-4D97-AF65-F5344CB8AC3E}">
        <p14:creationId xmlns:p14="http://schemas.microsoft.com/office/powerpoint/2010/main" val="26017698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0" y="365127"/>
            <a:ext cx="7886700" cy="581357"/>
          </a:xfrm>
        </p:spPr>
        <p:txBody>
          <a:bodyPr>
            <a:normAutofit fontScale="90000"/>
          </a:bodyPr>
          <a:lstStyle/>
          <a:p>
            <a:r>
              <a:rPr lang="en-US" altLang="zh-CN" dirty="0"/>
              <a:t>Time domain </a:t>
            </a:r>
            <a:r>
              <a:rPr lang="en-US" altLang="zh-CN" sz="3200" dirty="0"/>
              <a:t>[Montanari,09]</a:t>
            </a:r>
            <a:endParaRPr lang="zh-CN" altLang="en-US" dirty="0"/>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0" y="877527"/>
            <a:ext cx="9144000" cy="4788247"/>
          </a:xfrm>
        </p:spPr>
        <p:txBody>
          <a:bodyPr>
            <a:noAutofit/>
          </a:bodyPr>
          <a:lstStyle/>
          <a:p>
            <a:pPr>
              <a:lnSpc>
                <a:spcPct val="100000"/>
              </a:lnSpc>
              <a:spcBef>
                <a:spcPts val="0"/>
              </a:spcBef>
            </a:pPr>
            <a:r>
              <a:rPr lang="en-US" altLang="zh-CN" sz="1800" dirty="0"/>
              <a:t>In its full generality, a time domain can be defined as </a:t>
            </a:r>
            <a:r>
              <a:rPr lang="en-US" altLang="zh-CN" sz="1800" dirty="0">
                <a:solidFill>
                  <a:schemeClr val="accent5"/>
                </a:solidFill>
              </a:rPr>
              <a:t>a set of </a:t>
            </a:r>
            <a:r>
              <a:rPr lang="en-US" altLang="zh-CN" sz="1800" u="sng" dirty="0">
                <a:solidFill>
                  <a:schemeClr val="accent5"/>
                </a:solidFill>
              </a:rPr>
              <a:t>temporal individuals</a:t>
            </a:r>
            <a:r>
              <a:rPr lang="en-US" altLang="zh-CN" sz="1800" dirty="0">
                <a:solidFill>
                  <a:schemeClr val="accent5"/>
                </a:solidFill>
              </a:rPr>
              <a:t> connected by a set of </a:t>
            </a:r>
            <a:r>
              <a:rPr lang="en-US" altLang="zh-CN" sz="1800" u="sng" dirty="0">
                <a:solidFill>
                  <a:schemeClr val="accent5"/>
                </a:solidFill>
              </a:rPr>
              <a:t>temporal relations</a:t>
            </a:r>
            <a:r>
              <a:rPr lang="en-US" altLang="zh-CN" sz="1800" dirty="0"/>
              <a:t>. Different choices for the temporal individuals and/or the temporal relations give rise to different temporal ontologies. </a:t>
            </a:r>
          </a:p>
          <a:p>
            <a:pPr lvl="1">
              <a:lnSpc>
                <a:spcPct val="100000"/>
              </a:lnSpc>
              <a:spcBef>
                <a:spcPts val="0"/>
              </a:spcBef>
            </a:pPr>
            <a:r>
              <a:rPr lang="en-US" altLang="zh-CN" sz="1400" dirty="0"/>
              <a:t>In the database context, the most common temporal ontology takes </a:t>
            </a:r>
            <a:r>
              <a:rPr lang="en-US" altLang="zh-CN" sz="1400" u="sng" dirty="0">
                <a:solidFill>
                  <a:schemeClr val="accent5"/>
                </a:solidFill>
              </a:rPr>
              <a:t>time instants (equivalently, points or moments) as the temporal individuals</a:t>
            </a:r>
            <a:r>
              <a:rPr lang="en-US" altLang="zh-CN" sz="1400" dirty="0"/>
              <a:t> and </a:t>
            </a:r>
            <a:r>
              <a:rPr lang="en-US" altLang="zh-CN" sz="1400" u="sng" dirty="0">
                <a:solidFill>
                  <a:schemeClr val="accent5"/>
                </a:solidFill>
              </a:rPr>
              <a:t>a linear order over them as the (unique) temporal relation</a:t>
            </a:r>
            <a:r>
              <a:rPr lang="en-US" altLang="zh-CN" sz="1400" dirty="0"/>
              <a:t> [5]. In addition, one may distinguish between </a:t>
            </a:r>
            <a:r>
              <a:rPr lang="en-US" altLang="zh-CN" sz="1400" dirty="0">
                <a:solidFill>
                  <a:schemeClr val="accent5"/>
                </a:solidFill>
              </a:rPr>
              <a:t>discrete</a:t>
            </a:r>
            <a:r>
              <a:rPr lang="en-US" altLang="zh-CN" sz="1400" dirty="0"/>
              <a:t> and </a:t>
            </a:r>
            <a:r>
              <a:rPr lang="en-US" altLang="zh-CN" sz="1400" dirty="0">
                <a:solidFill>
                  <a:schemeClr val="accent5"/>
                </a:solidFill>
              </a:rPr>
              <a:t>dense</a:t>
            </a:r>
            <a:r>
              <a:rPr lang="en-US" altLang="zh-CN" sz="1400" dirty="0"/>
              <a:t>, possibly </a:t>
            </a:r>
            <a:r>
              <a:rPr lang="en-US" altLang="zh-CN" sz="1400" dirty="0">
                <a:solidFill>
                  <a:schemeClr val="accent5"/>
                </a:solidFill>
              </a:rPr>
              <a:t>continuous</a:t>
            </a:r>
            <a:r>
              <a:rPr lang="en-US" altLang="zh-CN" sz="1400" dirty="0"/>
              <a:t>, time domains and between </a:t>
            </a:r>
            <a:r>
              <a:rPr lang="en-US" altLang="zh-CN" sz="1400" dirty="0">
                <a:solidFill>
                  <a:schemeClr val="accent5"/>
                </a:solidFill>
              </a:rPr>
              <a:t>bounded</a:t>
            </a:r>
            <a:r>
              <a:rPr lang="en-US" altLang="zh-CN" sz="1400" dirty="0"/>
              <a:t> and </a:t>
            </a:r>
            <a:r>
              <a:rPr lang="en-US" altLang="zh-CN" sz="1400" dirty="0">
                <a:solidFill>
                  <a:schemeClr val="accent5"/>
                </a:solidFill>
              </a:rPr>
              <a:t>unbounded</a:t>
            </a:r>
            <a:r>
              <a:rPr lang="en-US" altLang="zh-CN" sz="1400" dirty="0"/>
              <a:t> time domains. In the discrete case, one may further consider whether the time domain is </a:t>
            </a:r>
            <a:r>
              <a:rPr lang="en-US" altLang="zh-CN" sz="1400" dirty="0">
                <a:solidFill>
                  <a:schemeClr val="accent5"/>
                </a:solidFill>
              </a:rPr>
              <a:t>finite or infinite</a:t>
            </a:r>
            <a:r>
              <a:rPr lang="en-US" altLang="zh-CN" sz="1400" dirty="0"/>
              <a:t> and, in the case of unbounded domains, one can differentiate between </a:t>
            </a:r>
            <a:r>
              <a:rPr lang="en-US" altLang="zh-CN" sz="1400" dirty="0">
                <a:solidFill>
                  <a:schemeClr val="accent5"/>
                </a:solidFill>
              </a:rPr>
              <a:t>left-bounded, right-bounded, and totally unbounded domains</a:t>
            </a:r>
            <a:r>
              <a:rPr lang="en-US" altLang="zh-CN" sz="1400" dirty="0"/>
              <a:t>. Moreover, besides linear time, one may consider </a:t>
            </a:r>
            <a:r>
              <a:rPr lang="en-US" altLang="zh-CN" sz="1400" dirty="0">
                <a:solidFill>
                  <a:schemeClr val="accent5"/>
                </a:solidFill>
              </a:rPr>
              <a:t>branching time</a:t>
            </a:r>
            <a:r>
              <a:rPr lang="en-US" altLang="zh-CN" sz="1400" dirty="0"/>
              <a:t>, where the linear order is replaced with a partial one (a tree or even a directed acyclic graph), or </a:t>
            </a:r>
            <a:r>
              <a:rPr lang="en-US" altLang="zh-CN" sz="1400" dirty="0">
                <a:solidFill>
                  <a:schemeClr val="accent5"/>
                </a:solidFill>
              </a:rPr>
              <a:t>circular time</a:t>
            </a:r>
            <a:r>
              <a:rPr lang="en-US" altLang="zh-CN" sz="1400" dirty="0"/>
              <a:t>, which can be used to represent temporal periodicity.</a:t>
            </a:r>
          </a:p>
          <a:p>
            <a:pPr lvl="1">
              <a:lnSpc>
                <a:spcPct val="100000"/>
              </a:lnSpc>
              <a:spcBef>
                <a:spcPts val="0"/>
              </a:spcBef>
            </a:pPr>
            <a:r>
              <a:rPr lang="en-US" altLang="zh-CN" sz="1400" dirty="0"/>
              <a:t>As for temporal individuals, time instants can be replaced with time intervals (equivalently, periods or anchored stretches of time) connected by (a subset of) Allen’s relations </a:t>
            </a:r>
            <a:r>
              <a:rPr lang="en-US" altLang="zh-CN" sz="1400" dirty="0">
                <a:solidFill>
                  <a:schemeClr val="accent5"/>
                </a:solidFill>
              </a:rPr>
              <a:t>before, meets, overlaps, starts, during, equal, and finishes</a:t>
            </a:r>
            <a:r>
              <a:rPr lang="en-US" altLang="zh-CN" sz="1400" dirty="0"/>
              <a:t>, and their inverses or suitable combinations [7]. As in the case of instant-based domains, one may distinguish between discrete and dense domains, bounded and unbounded domains, linear, branching, and circular domains, and so on.</a:t>
            </a:r>
          </a:p>
          <a:p>
            <a:pPr lvl="1">
              <a:lnSpc>
                <a:spcPct val="100000"/>
              </a:lnSpc>
              <a:spcBef>
                <a:spcPts val="0"/>
              </a:spcBef>
            </a:pPr>
            <a:r>
              <a:rPr lang="en-US" altLang="zh-CN" sz="1400" dirty="0"/>
              <a:t>Finally, as most temporal database applications deal with both qualitative and quantitative temporal aspects, instant-based time domains are usually assumed to be isomorphic to specific numerical structures, such as those of natural, integer, rational, and real numbers, or to fragments of them, while interval-based ones are obtained as suitable intervallic constructions over them. In such a way, time domains are endowed with </a:t>
            </a:r>
            <a:r>
              <a:rPr lang="en-US" altLang="zh-CN" sz="1400" i="1" dirty="0"/>
              <a:t>metrical features</a:t>
            </a:r>
            <a:r>
              <a:rPr lang="en-US" altLang="zh-CN" sz="1400" dirty="0"/>
              <a:t>.</a:t>
            </a:r>
          </a:p>
        </p:txBody>
      </p:sp>
      <p:sp>
        <p:nvSpPr>
          <p:cNvPr id="4" name="文字方塊 3">
            <a:extLst>
              <a:ext uri="{FF2B5EF4-FFF2-40B4-BE49-F238E27FC236}">
                <a16:creationId xmlns:a16="http://schemas.microsoft.com/office/drawing/2014/main" id="{E305D051-04E5-4F10-BE83-9D1EE320C33C}"/>
              </a:ext>
            </a:extLst>
          </p:cNvPr>
          <p:cNvSpPr txBox="1"/>
          <p:nvPr/>
        </p:nvSpPr>
        <p:spPr>
          <a:xfrm>
            <a:off x="0" y="5647651"/>
            <a:ext cx="914400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1200" dirty="0"/>
              <a:t>Ling </a:t>
            </a:r>
            <a:r>
              <a:rPr lang="en-US" altLang="zh-CN" sz="1200" b="1" dirty="0"/>
              <a:t>Liu</a:t>
            </a:r>
            <a:r>
              <a:rPr lang="en-US" altLang="zh-CN" sz="1200" dirty="0"/>
              <a:t>, M. Tamer </a:t>
            </a:r>
            <a:r>
              <a:rPr lang="en-US" altLang="zh-CN" sz="1200" dirty="0" err="1"/>
              <a:t>Zsu</a:t>
            </a:r>
            <a:r>
              <a:rPr lang="en-US" altLang="zh-CN" sz="1200" dirty="0"/>
              <a:t>: </a:t>
            </a:r>
            <a:r>
              <a:rPr lang="en-US" altLang="zh-CN" sz="1200" u="sng" dirty="0"/>
              <a:t>Encyclopedia of Database Systems</a:t>
            </a:r>
            <a:r>
              <a:rPr lang="en-US" altLang="zh-CN" sz="1200" dirty="0"/>
              <a:t>. 1st edition. Springer Publishing Company, Incorporated. 2009.</a:t>
            </a:r>
          </a:p>
          <a:p>
            <a:r>
              <a:rPr lang="en-US" altLang="zh-CN" sz="1200" b="1" dirty="0" err="1"/>
              <a:t>Montanari</a:t>
            </a:r>
            <a:r>
              <a:rPr lang="en-US" altLang="zh-CN" sz="1200" dirty="0"/>
              <a:t> A., </a:t>
            </a:r>
            <a:r>
              <a:rPr lang="en-US" altLang="zh-CN" sz="1200" dirty="0" err="1"/>
              <a:t>Chomicki</a:t>
            </a:r>
            <a:r>
              <a:rPr lang="en-US" altLang="zh-CN" sz="1200" dirty="0"/>
              <a:t> J. (2009) </a:t>
            </a:r>
            <a:r>
              <a:rPr lang="en-US" altLang="zh-CN" sz="1200" u="sng" dirty="0"/>
              <a:t>Time Domain</a:t>
            </a:r>
            <a:r>
              <a:rPr lang="en-US" altLang="zh-CN" sz="1200" dirty="0"/>
              <a:t>. In: LIU L., ÖZSU M.T. (eds) Encyclopedia of Database Systems. Springer, Boston, MA</a:t>
            </a:r>
          </a:p>
          <a:p>
            <a:r>
              <a:rPr lang="en-US" altLang="zh-CN" sz="1200" dirty="0"/>
              <a:t>[5] </a:t>
            </a:r>
            <a:r>
              <a:rPr lang="en-US" altLang="zh-CN" sz="1200" b="1" dirty="0" err="1"/>
              <a:t>Chomicki</a:t>
            </a:r>
            <a:r>
              <a:rPr lang="en-US" altLang="zh-CN" sz="1200" dirty="0"/>
              <a:t> J. and </a:t>
            </a:r>
            <a:r>
              <a:rPr lang="en-US" altLang="zh-CN" sz="1200" dirty="0" err="1"/>
              <a:t>Toman</a:t>
            </a:r>
            <a:r>
              <a:rPr lang="en-US" altLang="zh-CN" sz="1200" dirty="0"/>
              <a:t> D. </a:t>
            </a:r>
            <a:r>
              <a:rPr lang="en-US" altLang="zh-CN" sz="1200" u="sng" dirty="0"/>
              <a:t>Temporal databases</a:t>
            </a:r>
            <a:r>
              <a:rPr lang="en-US" altLang="zh-CN" sz="1200" dirty="0"/>
              <a:t>. In Chapter 14 of the Handbook of Temporal Reasoning in Artificial Intelligence, M. Fisher, D. </a:t>
            </a:r>
            <a:r>
              <a:rPr lang="en-US" altLang="zh-CN" sz="1200" dirty="0" err="1"/>
              <a:t>Gabbay</a:t>
            </a:r>
            <a:r>
              <a:rPr lang="en-US" altLang="zh-CN" sz="1200" dirty="0"/>
              <a:t>, L. Vila (eds.). Elsevier B.V., Amsterdam, The Netherlands, 2005, pp. 429–467.</a:t>
            </a:r>
          </a:p>
          <a:p>
            <a:r>
              <a:rPr lang="en-US" altLang="zh-CN" sz="1200" dirty="0"/>
              <a:t>[7] </a:t>
            </a:r>
            <a:r>
              <a:rPr lang="en-US" altLang="zh-CN" sz="1200" b="1" dirty="0" err="1"/>
              <a:t>Goranko</a:t>
            </a:r>
            <a:r>
              <a:rPr lang="en-US" altLang="zh-CN" sz="1200" dirty="0"/>
              <a:t> V., </a:t>
            </a:r>
            <a:r>
              <a:rPr lang="en-US" altLang="zh-CN" sz="1200" dirty="0" err="1"/>
              <a:t>Montanari</a:t>
            </a:r>
            <a:r>
              <a:rPr lang="en-US" altLang="zh-CN" sz="1200" dirty="0"/>
              <a:t> A., and </a:t>
            </a:r>
            <a:r>
              <a:rPr lang="en-US" altLang="zh-CN" sz="1200" dirty="0" err="1"/>
              <a:t>Sciavicco</a:t>
            </a:r>
            <a:r>
              <a:rPr lang="en-US" altLang="zh-CN" sz="1200" dirty="0"/>
              <a:t> G. </a:t>
            </a:r>
            <a:r>
              <a:rPr lang="en-US" altLang="zh-CN" sz="1200" u="sng" dirty="0"/>
              <a:t>A road map of interval temporal logics and duration calculi</a:t>
            </a:r>
            <a:r>
              <a:rPr lang="en-US" altLang="zh-CN" sz="1200" dirty="0"/>
              <a:t>. J. Appl. Non-Class. Logics, 2004.</a:t>
            </a:r>
          </a:p>
          <a:p>
            <a:r>
              <a:rPr lang="en-US" altLang="zh-CN" sz="1200" b="1" dirty="0"/>
              <a:t>Allen</a:t>
            </a:r>
            <a:r>
              <a:rPr lang="en-US" altLang="zh-CN" sz="1200" dirty="0"/>
              <a:t>, J.F.: Maintaining knowledge about temporal intervals. </a:t>
            </a:r>
            <a:r>
              <a:rPr lang="en-US" altLang="zh-CN" sz="1200" dirty="0" err="1"/>
              <a:t>Commun</a:t>
            </a:r>
            <a:r>
              <a:rPr lang="en-US" altLang="zh-CN" sz="1200" dirty="0"/>
              <a:t>. ACM 26(11), 832–843 (1983)</a:t>
            </a: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7" name="箭號: ＞形 6">
            <a:extLst>
              <a:ext uri="{FF2B5EF4-FFF2-40B4-BE49-F238E27FC236}">
                <a16:creationId xmlns:a16="http://schemas.microsoft.com/office/drawing/2014/main" id="{5385D69D-50E6-4386-9CBC-53ADBE3555CD}"/>
              </a:ext>
            </a:extLst>
          </p:cNvPr>
          <p:cNvSpPr/>
          <p:nvPr/>
        </p:nvSpPr>
        <p:spPr>
          <a:xfrm>
            <a:off x="1443790" y="0"/>
            <a:ext cx="1443789"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基本概念</a:t>
            </a:r>
          </a:p>
        </p:txBody>
      </p:sp>
      <p:sp>
        <p:nvSpPr>
          <p:cNvPr id="8" name="灯片编号占位符 7">
            <a:extLst>
              <a:ext uri="{FF2B5EF4-FFF2-40B4-BE49-F238E27FC236}">
                <a16:creationId xmlns:a16="http://schemas.microsoft.com/office/drawing/2014/main" id="{CD4098AF-09E9-476A-87D2-904AAE18E4D6}"/>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82</a:t>
            </a:fld>
            <a:endParaRPr lang="zh-CN" altLang="en-US"/>
          </a:p>
        </p:txBody>
      </p:sp>
    </p:spTree>
    <p:extLst>
      <p:ext uri="{BB962C8B-B14F-4D97-AF65-F5344CB8AC3E}">
        <p14:creationId xmlns:p14="http://schemas.microsoft.com/office/powerpoint/2010/main" val="29877724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0" y="365127"/>
            <a:ext cx="7886700" cy="688963"/>
          </a:xfrm>
        </p:spPr>
        <p:txBody>
          <a:bodyPr>
            <a:normAutofit/>
          </a:bodyPr>
          <a:lstStyle/>
          <a:p>
            <a:r>
              <a:rPr lang="en-US" altLang="zh-CN" dirty="0"/>
              <a:t>Time Dimension</a:t>
            </a:r>
            <a:r>
              <a:rPr lang="en-US" altLang="zh-CN" dirty="0">
                <a:solidFill>
                  <a:prstClr val="black"/>
                </a:solidFill>
              </a:rPr>
              <a:t> [</a:t>
            </a:r>
            <a:r>
              <a:rPr lang="en-US" altLang="zh-CN" dirty="0" err="1">
                <a:solidFill>
                  <a:prstClr val="black"/>
                </a:solidFill>
              </a:rPr>
              <a:t>Böhlen</a:t>
            </a:r>
            <a:r>
              <a:rPr lang="en-US" altLang="zh-CN" dirty="0">
                <a:solidFill>
                  <a:prstClr val="black"/>
                </a:solidFill>
              </a:rPr>
              <a:t>, 18]</a:t>
            </a:r>
            <a:endParaRPr lang="zh-CN" altLang="en-US" dirty="0"/>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0" y="1054090"/>
            <a:ext cx="9144000" cy="4913573"/>
          </a:xfrm>
        </p:spPr>
        <p:txBody>
          <a:bodyPr>
            <a:normAutofit fontScale="77500" lnSpcReduction="20000"/>
          </a:bodyPr>
          <a:lstStyle/>
          <a:p>
            <a:r>
              <a:rPr lang="en-US" altLang="zh-CN" dirty="0"/>
              <a:t>Different temporal aspects of data are of interest.</a:t>
            </a:r>
          </a:p>
          <a:p>
            <a:pPr lvl="1"/>
            <a:r>
              <a:rPr lang="en-US" altLang="zh-CN" dirty="0"/>
              <a:t>Valid time and transaction time are the two aspects that have attracted the most attention by far in database research, other temporal aspects include publication time, efficacy time, assertion time, etc.</a:t>
            </a:r>
          </a:p>
          <a:p>
            <a:pPr lvl="1"/>
            <a:r>
              <a:rPr lang="en-US" altLang="zh-CN" dirty="0"/>
              <a:t>A data model can support none, one, two, or more time dimensions.</a:t>
            </a:r>
          </a:p>
          <a:p>
            <a:r>
              <a:rPr lang="en-US" altLang="zh-CN" dirty="0"/>
              <a:t>Valid Time [Jensen,09]</a:t>
            </a:r>
          </a:p>
          <a:p>
            <a:pPr lvl="1"/>
            <a:r>
              <a:rPr lang="en-US" altLang="zh-CN" dirty="0">
                <a:solidFill>
                  <a:schemeClr val="accent5"/>
                </a:solidFill>
              </a:rPr>
              <a:t>The </a:t>
            </a:r>
            <a:r>
              <a:rPr lang="en-US" altLang="zh-CN" i="1" dirty="0">
                <a:solidFill>
                  <a:schemeClr val="accent5"/>
                </a:solidFill>
              </a:rPr>
              <a:t>valid time</a:t>
            </a:r>
            <a:r>
              <a:rPr lang="en-US" altLang="zh-CN" dirty="0">
                <a:solidFill>
                  <a:schemeClr val="accent5"/>
                </a:solidFill>
              </a:rPr>
              <a:t> of a fact is the time when the fact is true in the modeled reality</a:t>
            </a:r>
            <a:r>
              <a:rPr lang="en-US" altLang="zh-CN" dirty="0"/>
              <a:t>. Any subset of the time domain may be associated with a fact. Thus, valid timestamps may be sets of time instants and time intervals, with single instants and intervals being important special cases. Valid times are usually supplied by the user.</a:t>
            </a:r>
          </a:p>
          <a:p>
            <a:r>
              <a:rPr lang="en-US" altLang="zh-CN" dirty="0"/>
              <a:t>Transaction Time [Jensen,09]</a:t>
            </a:r>
          </a:p>
          <a:p>
            <a:pPr lvl="1"/>
            <a:r>
              <a:rPr lang="en-US" altLang="zh-CN" dirty="0"/>
              <a:t>A database fact is stored in a database at some point in time, and after it is stored, it remains current, or part of the current database state, until it is logically deleted. </a:t>
            </a:r>
            <a:r>
              <a:rPr lang="en-US" altLang="zh-CN" dirty="0">
                <a:solidFill>
                  <a:schemeClr val="accent5"/>
                </a:solidFill>
              </a:rPr>
              <a:t>The </a:t>
            </a:r>
            <a:r>
              <a:rPr lang="en-US" altLang="zh-CN" i="1" dirty="0">
                <a:solidFill>
                  <a:schemeClr val="accent5"/>
                </a:solidFill>
              </a:rPr>
              <a:t>transaction time</a:t>
            </a:r>
            <a:r>
              <a:rPr lang="en-US" altLang="zh-CN" dirty="0">
                <a:solidFill>
                  <a:schemeClr val="accent5"/>
                </a:solidFill>
              </a:rPr>
              <a:t> of a database fact is the time when the fact is current in the database</a:t>
            </a:r>
            <a:r>
              <a:rPr lang="en-US" altLang="zh-CN" dirty="0"/>
              <a:t>. As a consequence, the transaction time of a fact is generally not a time instant, but rather has duration.</a:t>
            </a:r>
          </a:p>
          <a:p>
            <a:pPr lvl="1"/>
            <a:r>
              <a:rPr lang="en-US" altLang="zh-CN" dirty="0"/>
              <a:t>The transaction time of a fact cannot extend into the future. Also, as it is impossible to change the past, meaning that (past) transaction times cannot be changed.</a:t>
            </a:r>
          </a:p>
        </p:txBody>
      </p:sp>
      <p:sp>
        <p:nvSpPr>
          <p:cNvPr id="4" name="文字方塊 3">
            <a:extLst>
              <a:ext uri="{FF2B5EF4-FFF2-40B4-BE49-F238E27FC236}">
                <a16:creationId xmlns:a16="http://schemas.microsoft.com/office/drawing/2014/main" id="{E305D051-04E5-4F10-BE83-9D1EE320C33C}"/>
              </a:ext>
            </a:extLst>
          </p:cNvPr>
          <p:cNvSpPr txBox="1"/>
          <p:nvPr/>
        </p:nvSpPr>
        <p:spPr>
          <a:xfrm>
            <a:off x="0" y="6027003"/>
            <a:ext cx="9144000"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1200" dirty="0"/>
              <a:t>Michael H. </a:t>
            </a:r>
            <a:r>
              <a:rPr lang="en-US" altLang="zh-CN" sz="1200" b="1" dirty="0" err="1"/>
              <a:t>Böhlen</a:t>
            </a:r>
            <a:r>
              <a:rPr lang="en-US" altLang="zh-CN" sz="1200" dirty="0"/>
              <a:t>, Anton </a:t>
            </a:r>
            <a:r>
              <a:rPr lang="en-US" altLang="zh-CN" sz="1200" dirty="0" err="1"/>
              <a:t>Dignös</a:t>
            </a:r>
            <a:r>
              <a:rPr lang="en-US" altLang="zh-CN" sz="1200" dirty="0"/>
              <a:t>, Johann </a:t>
            </a:r>
            <a:r>
              <a:rPr lang="en-US" altLang="zh-CN" sz="1200" dirty="0" err="1"/>
              <a:t>Gamper</a:t>
            </a:r>
            <a:r>
              <a:rPr lang="en-US" altLang="zh-CN" sz="1200" dirty="0"/>
              <a:t>, Christian S. Jensen: </a:t>
            </a:r>
            <a:r>
              <a:rPr lang="en-US" altLang="zh-CN" sz="1200" u="sng" dirty="0"/>
              <a:t>Temporal Data Management – An Overview</a:t>
            </a:r>
            <a:r>
              <a:rPr lang="en-US" altLang="zh-CN" sz="1200" dirty="0"/>
              <a:t>. </a:t>
            </a:r>
            <a:r>
              <a:rPr lang="en-US" altLang="zh-CN" sz="1200" i="1" dirty="0"/>
              <a:t>In</a:t>
            </a:r>
            <a:r>
              <a:rPr lang="en-US" altLang="zh-CN" sz="1200" dirty="0"/>
              <a:t> Business Intelligence and Big Data Pp. 51–83. Cham: Springer International Publishing. 2018.</a:t>
            </a:r>
          </a:p>
          <a:p>
            <a:r>
              <a:rPr lang="en-US" altLang="zh-CN" sz="1200" b="1" dirty="0"/>
              <a:t>Jensen</a:t>
            </a:r>
            <a:r>
              <a:rPr lang="en-US" altLang="zh-CN" sz="1200" dirty="0"/>
              <a:t> C.S., Snodgrass R.T. (2009) </a:t>
            </a:r>
            <a:r>
              <a:rPr lang="en-US" altLang="zh-CN" sz="1200" u="sng" dirty="0"/>
              <a:t>Transaction Time</a:t>
            </a:r>
            <a:r>
              <a:rPr lang="en-US" altLang="zh-CN" sz="1200" dirty="0"/>
              <a:t>. In: LIU L., ÖZSU M.T. (eds) Encyclopedia of Database Systems. Springer, Boston, MA</a:t>
            </a:r>
          </a:p>
          <a:p>
            <a:r>
              <a:rPr lang="en-US" altLang="zh-CN" sz="1200" b="1" dirty="0"/>
              <a:t>Jensen</a:t>
            </a:r>
            <a:r>
              <a:rPr lang="en-US" altLang="zh-CN" sz="1200" dirty="0"/>
              <a:t> C.S., Snodgrass R.T. (2009) </a:t>
            </a:r>
            <a:r>
              <a:rPr lang="en-US" altLang="zh-CN" sz="1200" u="sng" dirty="0"/>
              <a:t>Valid Time</a:t>
            </a:r>
            <a:r>
              <a:rPr lang="en-US" altLang="zh-CN" sz="1200" dirty="0"/>
              <a:t>. In: LIU L., ÖZSU M.T. (eds) Encyclopedia of Database Systems. Springer, Boston, MA</a:t>
            </a: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7" name="箭號: ＞形 6">
            <a:extLst>
              <a:ext uri="{FF2B5EF4-FFF2-40B4-BE49-F238E27FC236}">
                <a16:creationId xmlns:a16="http://schemas.microsoft.com/office/drawing/2014/main" id="{5385D69D-50E6-4386-9CBC-53ADBE3555CD}"/>
              </a:ext>
            </a:extLst>
          </p:cNvPr>
          <p:cNvSpPr/>
          <p:nvPr/>
        </p:nvSpPr>
        <p:spPr>
          <a:xfrm>
            <a:off x="1443790" y="0"/>
            <a:ext cx="1443789"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基本概念</a:t>
            </a:r>
          </a:p>
        </p:txBody>
      </p:sp>
      <p:sp>
        <p:nvSpPr>
          <p:cNvPr id="8" name="灯片编号占位符 7">
            <a:extLst>
              <a:ext uri="{FF2B5EF4-FFF2-40B4-BE49-F238E27FC236}">
                <a16:creationId xmlns:a16="http://schemas.microsoft.com/office/drawing/2014/main" id="{D8F0E6DF-7A8E-43A4-A4C3-C2C540D9A679}"/>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83</a:t>
            </a:fld>
            <a:endParaRPr lang="zh-CN" altLang="en-US"/>
          </a:p>
        </p:txBody>
      </p:sp>
    </p:spTree>
    <p:extLst>
      <p:ext uri="{BB962C8B-B14F-4D97-AF65-F5344CB8AC3E}">
        <p14:creationId xmlns:p14="http://schemas.microsoft.com/office/powerpoint/2010/main" val="1305949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0" y="365127"/>
            <a:ext cx="7886700" cy="688963"/>
          </a:xfrm>
        </p:spPr>
        <p:txBody>
          <a:bodyPr>
            <a:normAutofit/>
          </a:bodyPr>
          <a:lstStyle/>
          <a:p>
            <a:r>
              <a:rPr lang="en-US" altLang="zh-CN" dirty="0"/>
              <a:t>Timestamp Type</a:t>
            </a:r>
            <a:r>
              <a:rPr lang="en-US" altLang="zh-CN" dirty="0">
                <a:solidFill>
                  <a:prstClr val="black"/>
                </a:solidFill>
              </a:rPr>
              <a:t> [</a:t>
            </a:r>
            <a:r>
              <a:rPr lang="en-US" altLang="zh-CN" dirty="0" err="1">
                <a:solidFill>
                  <a:prstClr val="black"/>
                </a:solidFill>
              </a:rPr>
              <a:t>Böhlen</a:t>
            </a:r>
            <a:r>
              <a:rPr lang="en-US" altLang="zh-CN" dirty="0">
                <a:solidFill>
                  <a:prstClr val="black"/>
                </a:solidFill>
              </a:rPr>
              <a:t>, 18]</a:t>
            </a:r>
            <a:endParaRPr lang="zh-CN" altLang="en-US" dirty="0"/>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0" y="1054091"/>
            <a:ext cx="9144000" cy="3235090"/>
          </a:xfrm>
        </p:spPr>
        <p:txBody>
          <a:bodyPr>
            <a:normAutofit fontScale="85000" lnSpcReduction="10000"/>
          </a:bodyPr>
          <a:lstStyle/>
          <a:p>
            <a:r>
              <a:rPr lang="en-US" altLang="zh-CN" dirty="0"/>
              <a:t>A </a:t>
            </a:r>
            <a:r>
              <a:rPr lang="en-US" altLang="zh-CN" i="1" dirty="0"/>
              <a:t>timestamp </a:t>
            </a:r>
            <a:r>
              <a:rPr lang="en-US" altLang="zh-CN" dirty="0"/>
              <a:t>is a time value that is associated with an attribute value (</a:t>
            </a:r>
            <a:r>
              <a:rPr lang="en-US" altLang="zh-CN" i="1" dirty="0"/>
              <a:t>attribute (value) timestamping</a:t>
            </a:r>
            <a:r>
              <a:rPr lang="en-US" altLang="zh-CN" dirty="0"/>
              <a:t>) or a tuple (</a:t>
            </a:r>
            <a:r>
              <a:rPr lang="en-US" altLang="zh-CN" i="1" dirty="0"/>
              <a:t>tuple timestamping</a:t>
            </a:r>
            <a:r>
              <a:rPr lang="en-US" altLang="zh-CN" dirty="0"/>
              <a:t>) in a database and captures some temporal aspect, e.g., valid time or transaction time. It can be represented as one or more attributes or columns of a relation.</a:t>
            </a:r>
            <a:r>
              <a:rPr lang="en-US" altLang="zh-CN" dirty="0">
                <a:solidFill>
                  <a:prstClr val="black"/>
                </a:solidFill>
              </a:rPr>
              <a:t> </a:t>
            </a:r>
            <a:endParaRPr lang="en-US" altLang="zh-CN" dirty="0"/>
          </a:p>
          <a:p>
            <a:r>
              <a:rPr lang="en-US" altLang="zh-CN" dirty="0"/>
              <a:t>Three different </a:t>
            </a:r>
            <a:r>
              <a:rPr lang="en-US" altLang="zh-CN" i="1" dirty="0"/>
              <a:t>types of timestamps </a:t>
            </a:r>
            <a:r>
              <a:rPr lang="en-US" altLang="zh-CN" dirty="0"/>
              <a:t>have received particular attention</a:t>
            </a:r>
          </a:p>
          <a:p>
            <a:pPr lvl="1"/>
            <a:r>
              <a:rPr lang="en-US" altLang="zh-CN" dirty="0"/>
              <a:t>Time instant / time point / moment</a:t>
            </a:r>
          </a:p>
          <a:p>
            <a:pPr lvl="1"/>
            <a:r>
              <a:rPr lang="en-US" altLang="zh-CN" dirty="0"/>
              <a:t>Time interval / time period</a:t>
            </a:r>
          </a:p>
          <a:p>
            <a:pPr lvl="1"/>
            <a:r>
              <a:rPr lang="en-US" altLang="zh-CN" dirty="0"/>
              <a:t>Temporal element</a:t>
            </a:r>
          </a:p>
        </p:txBody>
      </p:sp>
      <p:sp>
        <p:nvSpPr>
          <p:cNvPr id="4" name="文字方塊 3">
            <a:extLst>
              <a:ext uri="{FF2B5EF4-FFF2-40B4-BE49-F238E27FC236}">
                <a16:creationId xmlns:a16="http://schemas.microsoft.com/office/drawing/2014/main" id="{E305D051-04E5-4F10-BE83-9D1EE320C33C}"/>
              </a:ext>
            </a:extLst>
          </p:cNvPr>
          <p:cNvSpPr txBox="1"/>
          <p:nvPr/>
        </p:nvSpPr>
        <p:spPr>
          <a:xfrm>
            <a:off x="0" y="6396335"/>
            <a:ext cx="9144000"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1200" dirty="0"/>
              <a:t>Michael H. </a:t>
            </a:r>
            <a:r>
              <a:rPr lang="en-US" altLang="zh-CN" sz="1200" b="1" dirty="0" err="1"/>
              <a:t>Böhlen</a:t>
            </a:r>
            <a:r>
              <a:rPr lang="en-US" altLang="zh-CN" sz="1200" dirty="0"/>
              <a:t>, Anton </a:t>
            </a:r>
            <a:r>
              <a:rPr lang="en-US" altLang="zh-CN" sz="1200" dirty="0" err="1"/>
              <a:t>Dignös</a:t>
            </a:r>
            <a:r>
              <a:rPr lang="en-US" altLang="zh-CN" sz="1200" dirty="0"/>
              <a:t>, Johann </a:t>
            </a:r>
            <a:r>
              <a:rPr lang="en-US" altLang="zh-CN" sz="1200" dirty="0" err="1"/>
              <a:t>Gamper</a:t>
            </a:r>
            <a:r>
              <a:rPr lang="en-US" altLang="zh-CN" sz="1200" dirty="0"/>
              <a:t>, Christian S. Jensen: </a:t>
            </a:r>
            <a:r>
              <a:rPr lang="en-US" altLang="zh-CN" sz="1200" u="sng" dirty="0"/>
              <a:t>Temporal Data Management – An Overview</a:t>
            </a:r>
            <a:r>
              <a:rPr lang="en-US" altLang="zh-CN" sz="1200" dirty="0"/>
              <a:t>. </a:t>
            </a:r>
            <a:r>
              <a:rPr lang="en-US" altLang="zh-CN" sz="1200" i="1" dirty="0"/>
              <a:t>In</a:t>
            </a:r>
            <a:r>
              <a:rPr lang="en-US" altLang="zh-CN" sz="1200" dirty="0"/>
              <a:t> Business Intelligence and Big Data Pp. 51–83. Cham: Springer International Publishing. 2018.</a:t>
            </a: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7" name="箭號: ＞形 6">
            <a:extLst>
              <a:ext uri="{FF2B5EF4-FFF2-40B4-BE49-F238E27FC236}">
                <a16:creationId xmlns:a16="http://schemas.microsoft.com/office/drawing/2014/main" id="{5385D69D-50E6-4386-9CBC-53ADBE3555CD}"/>
              </a:ext>
            </a:extLst>
          </p:cNvPr>
          <p:cNvSpPr/>
          <p:nvPr/>
        </p:nvSpPr>
        <p:spPr>
          <a:xfrm>
            <a:off x="1443790" y="0"/>
            <a:ext cx="1443789"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基本概念</a:t>
            </a:r>
          </a:p>
        </p:txBody>
      </p:sp>
      <p:sp>
        <p:nvSpPr>
          <p:cNvPr id="8" name="灯片编号占位符 7">
            <a:extLst>
              <a:ext uri="{FF2B5EF4-FFF2-40B4-BE49-F238E27FC236}">
                <a16:creationId xmlns:a16="http://schemas.microsoft.com/office/drawing/2014/main" id="{4036756E-BD4E-49A7-8F57-AEB811698B22}"/>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84</a:t>
            </a:fld>
            <a:endParaRPr lang="zh-CN" altLang="en-US"/>
          </a:p>
        </p:txBody>
      </p:sp>
    </p:spTree>
    <p:extLst>
      <p:ext uri="{BB962C8B-B14F-4D97-AF65-F5344CB8AC3E}">
        <p14:creationId xmlns:p14="http://schemas.microsoft.com/office/powerpoint/2010/main" val="21905774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0" y="365127"/>
            <a:ext cx="7886700" cy="688963"/>
          </a:xfrm>
        </p:spPr>
        <p:txBody>
          <a:bodyPr>
            <a:normAutofit/>
          </a:bodyPr>
          <a:lstStyle/>
          <a:p>
            <a:r>
              <a:rPr lang="en-US" altLang="zh-CN" dirty="0"/>
              <a:t>Time instant </a:t>
            </a:r>
            <a:r>
              <a:rPr lang="en-US" altLang="zh-CN" sz="3100" dirty="0"/>
              <a:t>[Jensen,09]</a:t>
            </a:r>
            <a:endParaRPr lang="zh-CN" altLang="en-US" dirty="0"/>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0" y="1054089"/>
            <a:ext cx="9144000" cy="5526911"/>
          </a:xfrm>
        </p:spPr>
        <p:txBody>
          <a:bodyPr>
            <a:normAutofit fontScale="70000" lnSpcReduction="20000"/>
          </a:bodyPr>
          <a:lstStyle/>
          <a:p>
            <a:r>
              <a:rPr lang="en-US" altLang="zh-CN" dirty="0"/>
              <a:t>Definition</a:t>
            </a:r>
          </a:p>
          <a:p>
            <a:pPr lvl="1"/>
            <a:r>
              <a:rPr lang="en-US" altLang="zh-CN" dirty="0"/>
              <a:t>A time instant is a single, atomic time point in the time domain. </a:t>
            </a:r>
          </a:p>
          <a:p>
            <a:r>
              <a:rPr lang="en-US" altLang="zh-CN" dirty="0"/>
              <a:t>Key Points</a:t>
            </a:r>
          </a:p>
          <a:p>
            <a:pPr lvl="1"/>
            <a:r>
              <a:rPr lang="en-US" altLang="zh-CN" dirty="0"/>
              <a:t>Various models of time have been proposed in the philosophical and logical literature of time. These view time, among other things, as discrete, dense, or continuous.</a:t>
            </a:r>
          </a:p>
          <a:p>
            <a:pPr lvl="1"/>
            <a:r>
              <a:rPr lang="en-US" altLang="zh-CN" dirty="0"/>
              <a:t>Instants in the dense model of time are isomorphic to the rational numbers: between any two instants there is always another. Continuous models of time are isomorphic to the real numbers, i.e., they are dense and also, unlike the rational numbers, without “gaps.”</a:t>
            </a:r>
          </a:p>
          <a:p>
            <a:pPr lvl="1"/>
            <a:r>
              <a:rPr lang="en-US" altLang="zh-CN" dirty="0"/>
              <a:t>A discrete time domain is isomorphic to (a possibly bounded subset of) the natural numbers, and a specific instant of such a domain then corresponds to some natural number.</a:t>
            </a:r>
          </a:p>
          <a:p>
            <a:pPr lvl="1"/>
            <a:r>
              <a:rPr lang="en-US" altLang="zh-CN" dirty="0">
                <a:solidFill>
                  <a:schemeClr val="accent5"/>
                </a:solidFill>
              </a:rPr>
              <a:t>The elements of a discrete time domain are often associated with some fixed duration.</a:t>
            </a:r>
            <a:r>
              <a:rPr lang="en-US" altLang="zh-CN" dirty="0"/>
              <a:t> For example, a time domain can be used where the time elements are specific seconds. </a:t>
            </a:r>
            <a:r>
              <a:rPr lang="en-US" altLang="zh-CN" dirty="0">
                <a:solidFill>
                  <a:schemeClr val="accent5"/>
                </a:solidFill>
              </a:rPr>
              <a:t>Such time elements are often called </a:t>
            </a:r>
            <a:r>
              <a:rPr lang="en-US" altLang="zh-CN" b="1" dirty="0"/>
              <a:t>chronons</a:t>
            </a:r>
            <a:r>
              <a:rPr lang="en-US" altLang="zh-CN" dirty="0"/>
              <a:t>. </a:t>
            </a:r>
            <a:r>
              <a:rPr lang="en-US" altLang="zh-CN" dirty="0">
                <a:solidFill>
                  <a:schemeClr val="accent5"/>
                </a:solidFill>
              </a:rPr>
              <a:t>In this way, a discrete time domain can approximate a dense or continuous time domain.</a:t>
            </a:r>
          </a:p>
          <a:p>
            <a:pPr lvl="1"/>
            <a:r>
              <a:rPr lang="en-US" altLang="zh-CN" dirty="0"/>
              <a:t>A time domain may be constructed from another time domain by mapping its elements to granules. In this case, multiple instants belong to the same granule, and the same granule may therefore represent different instants. For example, given a time domain of seconds, a time domain of day-long granules can be constructed.</a:t>
            </a:r>
          </a:p>
          <a:p>
            <a:pPr lvl="1"/>
            <a:r>
              <a:rPr lang="en-US" altLang="zh-CN" dirty="0"/>
              <a:t>Concerning the synonyms, the term “event” is already used widely within temporal databases, but is often given a different meaning, while the term “moment” may be confused with the distinct terms “chronon” or “granule.”</a:t>
            </a:r>
          </a:p>
        </p:txBody>
      </p:sp>
      <p:sp>
        <p:nvSpPr>
          <p:cNvPr id="4" name="文字方塊 3">
            <a:extLst>
              <a:ext uri="{FF2B5EF4-FFF2-40B4-BE49-F238E27FC236}">
                <a16:creationId xmlns:a16="http://schemas.microsoft.com/office/drawing/2014/main" id="{E305D051-04E5-4F10-BE83-9D1EE320C33C}"/>
              </a:ext>
            </a:extLst>
          </p:cNvPr>
          <p:cNvSpPr txBox="1"/>
          <p:nvPr/>
        </p:nvSpPr>
        <p:spPr>
          <a:xfrm>
            <a:off x="0" y="6396335"/>
            <a:ext cx="8300349" cy="46166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CN" sz="1200" dirty="0"/>
              <a:t>Ling </a:t>
            </a:r>
            <a:r>
              <a:rPr lang="en-US" altLang="zh-CN" sz="1200" b="1" dirty="0"/>
              <a:t>Liu</a:t>
            </a:r>
            <a:r>
              <a:rPr lang="en-US" altLang="zh-CN" sz="1200" dirty="0"/>
              <a:t>, M. Tamer </a:t>
            </a:r>
            <a:r>
              <a:rPr lang="en-US" altLang="zh-CN" sz="1200" dirty="0" err="1"/>
              <a:t>Zsu</a:t>
            </a:r>
            <a:r>
              <a:rPr lang="en-US" altLang="zh-CN" sz="1200" dirty="0"/>
              <a:t>: </a:t>
            </a:r>
            <a:r>
              <a:rPr lang="en-US" altLang="zh-CN" sz="1200" u="sng" dirty="0"/>
              <a:t>Encyclopedia of Database Systems</a:t>
            </a:r>
            <a:r>
              <a:rPr lang="en-US" altLang="zh-CN" sz="1200" dirty="0"/>
              <a:t>. 1st edition. Springer Publishing Company, Incorporated. 2009.</a:t>
            </a:r>
          </a:p>
          <a:p>
            <a:r>
              <a:rPr lang="en-US" altLang="zh-CN" sz="1200" b="1" dirty="0"/>
              <a:t>Jensen</a:t>
            </a:r>
            <a:r>
              <a:rPr lang="en-US" altLang="zh-CN" sz="1200" dirty="0"/>
              <a:t> C.S., Snodgrass R.T. (2009) </a:t>
            </a:r>
            <a:r>
              <a:rPr lang="en-US" altLang="zh-CN" sz="1200" u="sng" dirty="0"/>
              <a:t>Time Instant</a:t>
            </a:r>
            <a:r>
              <a:rPr lang="en-US" altLang="zh-CN" sz="1200" dirty="0"/>
              <a:t>. In: LIU L., ÖZSU M.T. (eds) Encyclopedia of Database Systems. Springer, Boston, MA</a:t>
            </a: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7" name="箭號: ＞形 6">
            <a:extLst>
              <a:ext uri="{FF2B5EF4-FFF2-40B4-BE49-F238E27FC236}">
                <a16:creationId xmlns:a16="http://schemas.microsoft.com/office/drawing/2014/main" id="{5385D69D-50E6-4386-9CBC-53ADBE3555CD}"/>
              </a:ext>
            </a:extLst>
          </p:cNvPr>
          <p:cNvSpPr/>
          <p:nvPr/>
        </p:nvSpPr>
        <p:spPr>
          <a:xfrm>
            <a:off x="1443790" y="0"/>
            <a:ext cx="1443789"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基本概念</a:t>
            </a:r>
          </a:p>
        </p:txBody>
      </p:sp>
      <p:sp>
        <p:nvSpPr>
          <p:cNvPr id="8" name="灯片编号占位符 7">
            <a:extLst>
              <a:ext uri="{FF2B5EF4-FFF2-40B4-BE49-F238E27FC236}">
                <a16:creationId xmlns:a16="http://schemas.microsoft.com/office/drawing/2014/main" id="{D16FC44F-D7BD-4927-85F6-7A6CF5B2FF91}"/>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85</a:t>
            </a:fld>
            <a:endParaRPr lang="zh-CN" altLang="en-US"/>
          </a:p>
        </p:txBody>
      </p:sp>
    </p:spTree>
    <p:extLst>
      <p:ext uri="{BB962C8B-B14F-4D97-AF65-F5344CB8AC3E}">
        <p14:creationId xmlns:p14="http://schemas.microsoft.com/office/powerpoint/2010/main" val="15833486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0" y="365127"/>
            <a:ext cx="7886700" cy="688963"/>
          </a:xfrm>
        </p:spPr>
        <p:txBody>
          <a:bodyPr>
            <a:normAutofit/>
          </a:bodyPr>
          <a:lstStyle/>
          <a:p>
            <a:r>
              <a:rPr lang="en-US" altLang="zh-CN"/>
              <a:t>Chronon </a:t>
            </a:r>
            <a:r>
              <a:rPr lang="en-US" altLang="zh-CN" sz="3100"/>
              <a:t>[Dyreson,</a:t>
            </a:r>
            <a:r>
              <a:rPr lang="en-US" altLang="zh-CN" sz="3100" dirty="0"/>
              <a:t>09]</a:t>
            </a:r>
            <a:endParaRPr lang="zh-CN" altLang="en-US" dirty="0"/>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0" y="1054090"/>
            <a:ext cx="9144000" cy="5337962"/>
          </a:xfrm>
        </p:spPr>
        <p:txBody>
          <a:bodyPr>
            <a:normAutofit fontScale="92500" lnSpcReduction="20000"/>
          </a:bodyPr>
          <a:lstStyle/>
          <a:p>
            <a:r>
              <a:rPr lang="en-US" altLang="zh-CN" dirty="0"/>
              <a:t>Chronon /  Instant / Moment / Time quantum / Time unit </a:t>
            </a:r>
          </a:p>
          <a:p>
            <a:pPr lvl="1"/>
            <a:r>
              <a:rPr lang="en-US" altLang="zh-CN" dirty="0"/>
              <a:t>Definition</a:t>
            </a:r>
          </a:p>
          <a:p>
            <a:pPr lvl="2"/>
            <a:r>
              <a:rPr lang="en-US" altLang="zh-CN" dirty="0"/>
              <a:t>A chronon is the smallest, discrete, non-decomposable unit of time in a temporal data model.</a:t>
            </a:r>
          </a:p>
          <a:p>
            <a:pPr lvl="2"/>
            <a:r>
              <a:rPr lang="en-US" altLang="zh-CN" dirty="0"/>
              <a:t>In a one-dimensional model, a chronon is a time interval or period, while in an n-dimensional model it is a non-decomposable region in n-dimensional time. Important special types of chronons include valid-time, transaction-time, and bitemporal chronons.</a:t>
            </a:r>
          </a:p>
          <a:p>
            <a:pPr lvl="1"/>
            <a:r>
              <a:rPr lang="en-US" altLang="zh-CN" dirty="0"/>
              <a:t>Key Point</a:t>
            </a:r>
          </a:p>
          <a:p>
            <a:pPr lvl="2"/>
            <a:r>
              <a:rPr lang="en-US" altLang="zh-CN" u="sng" dirty="0"/>
              <a:t>Data models often represent a time line by a sequence of non-decomposable, consecutive time periods of </a:t>
            </a:r>
            <a:r>
              <a:rPr lang="en-US" altLang="zh-CN" u="sng" dirty="0">
                <a:solidFill>
                  <a:schemeClr val="accent5"/>
                </a:solidFill>
              </a:rPr>
              <a:t>identical duration</a:t>
            </a:r>
            <a:r>
              <a:rPr lang="en-US" altLang="zh-CN" dirty="0"/>
              <a:t>. These periods are termed chronons. </a:t>
            </a:r>
          </a:p>
          <a:p>
            <a:pPr lvl="2"/>
            <a:r>
              <a:rPr lang="en-US" altLang="zh-CN" dirty="0"/>
              <a:t>A data model will typically </a:t>
            </a:r>
            <a:r>
              <a:rPr lang="en-US" altLang="zh-CN" u="sng" dirty="0"/>
              <a:t>leave the size of each particular chronon unspecified</a:t>
            </a:r>
            <a:r>
              <a:rPr lang="en-US" altLang="zh-CN" dirty="0"/>
              <a:t>. The size (e.g., one microsecond) will be fixed later by an individual application or by a database management system, within the restrictions posed by the implementation of the data model. The number of chronons is finite in a bounded model (i.e., a model with a minimum and maximum chronon), or countably infinite otherwise.</a:t>
            </a:r>
          </a:p>
          <a:p>
            <a:pPr lvl="2"/>
            <a:r>
              <a:rPr lang="en-US" altLang="zh-CN" dirty="0"/>
              <a:t>Consecutive chronons may be grouped into larger intervals or segments, termed ‘granules’, a chronon is a granule at the lowest possible granularity.</a:t>
            </a:r>
          </a:p>
          <a:p>
            <a:pPr lvl="1"/>
            <a:endParaRPr lang="zh-CN" altLang="en-US" dirty="0"/>
          </a:p>
        </p:txBody>
      </p:sp>
      <p:sp>
        <p:nvSpPr>
          <p:cNvPr id="4" name="文字方塊 3">
            <a:extLst>
              <a:ext uri="{FF2B5EF4-FFF2-40B4-BE49-F238E27FC236}">
                <a16:creationId xmlns:a16="http://schemas.microsoft.com/office/drawing/2014/main" id="{E305D051-04E5-4F10-BE83-9D1EE320C33C}"/>
              </a:ext>
            </a:extLst>
          </p:cNvPr>
          <p:cNvSpPr txBox="1"/>
          <p:nvPr/>
        </p:nvSpPr>
        <p:spPr>
          <a:xfrm>
            <a:off x="0" y="6392051"/>
            <a:ext cx="7720190" cy="46166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CN" sz="1200" dirty="0"/>
              <a:t>Ling </a:t>
            </a:r>
            <a:r>
              <a:rPr lang="en-US" altLang="zh-CN" sz="1200" b="1" dirty="0"/>
              <a:t>Liu</a:t>
            </a:r>
            <a:r>
              <a:rPr lang="en-US" altLang="zh-CN" sz="1200" dirty="0"/>
              <a:t>, M. Tamer </a:t>
            </a:r>
            <a:r>
              <a:rPr lang="en-US" altLang="zh-CN" sz="1200" dirty="0" err="1"/>
              <a:t>Zsu</a:t>
            </a:r>
            <a:r>
              <a:rPr lang="en-US" altLang="zh-CN" sz="1200" dirty="0"/>
              <a:t>: </a:t>
            </a:r>
            <a:r>
              <a:rPr lang="en-US" altLang="zh-CN" sz="1200" u="sng" dirty="0"/>
              <a:t>Encyclopedia of Database Systems</a:t>
            </a:r>
            <a:r>
              <a:rPr lang="en-US" altLang="zh-CN" sz="1200" dirty="0"/>
              <a:t>. 1st edition. Springer Publishing Company, Incorporated. 2009.</a:t>
            </a:r>
          </a:p>
          <a:p>
            <a:r>
              <a:rPr lang="en-US" altLang="zh-CN" sz="1200" b="1" dirty="0" err="1"/>
              <a:t>Dyreson</a:t>
            </a:r>
            <a:r>
              <a:rPr lang="en-US" altLang="zh-CN" sz="1200" dirty="0"/>
              <a:t> C. (2009) </a:t>
            </a:r>
            <a:r>
              <a:rPr lang="en-US" altLang="zh-CN" sz="1200" u="sng" dirty="0"/>
              <a:t>Chronon</a:t>
            </a:r>
            <a:r>
              <a:rPr lang="en-US" altLang="zh-CN" sz="1200" dirty="0"/>
              <a:t>. In: LIU L., ÖZSU M.T. (eds) Encyclopedia of Database Systems. Springer, Boston, MA</a:t>
            </a: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7" name="箭號: ＞形 6">
            <a:extLst>
              <a:ext uri="{FF2B5EF4-FFF2-40B4-BE49-F238E27FC236}">
                <a16:creationId xmlns:a16="http://schemas.microsoft.com/office/drawing/2014/main" id="{5385D69D-50E6-4386-9CBC-53ADBE3555CD}"/>
              </a:ext>
            </a:extLst>
          </p:cNvPr>
          <p:cNvSpPr/>
          <p:nvPr/>
        </p:nvSpPr>
        <p:spPr>
          <a:xfrm>
            <a:off x="1443790" y="0"/>
            <a:ext cx="1443789"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基本概念</a:t>
            </a:r>
          </a:p>
        </p:txBody>
      </p:sp>
      <p:sp>
        <p:nvSpPr>
          <p:cNvPr id="8" name="灯片编号占位符 7">
            <a:extLst>
              <a:ext uri="{FF2B5EF4-FFF2-40B4-BE49-F238E27FC236}">
                <a16:creationId xmlns:a16="http://schemas.microsoft.com/office/drawing/2014/main" id="{2FA45532-565C-46F7-97B6-A05228EBBFD3}"/>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86</a:t>
            </a:fld>
            <a:endParaRPr lang="zh-CN" altLang="en-US"/>
          </a:p>
        </p:txBody>
      </p:sp>
    </p:spTree>
    <p:extLst>
      <p:ext uri="{BB962C8B-B14F-4D97-AF65-F5344CB8AC3E}">
        <p14:creationId xmlns:p14="http://schemas.microsoft.com/office/powerpoint/2010/main" val="32853415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0" y="365127"/>
            <a:ext cx="7886700" cy="688963"/>
          </a:xfrm>
        </p:spPr>
        <p:txBody>
          <a:bodyPr>
            <a:normAutofit/>
          </a:bodyPr>
          <a:lstStyle/>
          <a:p>
            <a:r>
              <a:rPr lang="en-US" altLang="zh-CN" dirty="0"/>
              <a:t>Time interval</a:t>
            </a:r>
            <a:r>
              <a:rPr lang="zh-CN" altLang="en-US" dirty="0"/>
              <a:t> </a:t>
            </a:r>
            <a:r>
              <a:rPr lang="en-US" altLang="zh-CN" sz="3100" dirty="0"/>
              <a:t>[Jensen,09]</a:t>
            </a:r>
            <a:endParaRPr lang="zh-CN" altLang="en-US" dirty="0"/>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0" y="1054090"/>
            <a:ext cx="9144000" cy="5342246"/>
          </a:xfrm>
        </p:spPr>
        <p:txBody>
          <a:bodyPr>
            <a:normAutofit fontScale="70000" lnSpcReduction="20000"/>
          </a:bodyPr>
          <a:lstStyle/>
          <a:p>
            <a:r>
              <a:rPr lang="en-US" altLang="zh-CN" dirty="0"/>
              <a:t>Definition1</a:t>
            </a:r>
          </a:p>
          <a:p>
            <a:pPr lvl="1"/>
            <a:r>
              <a:rPr lang="en-US" altLang="zh-CN" dirty="0"/>
              <a:t>A </a:t>
            </a:r>
            <a:r>
              <a:rPr lang="en-US" altLang="zh-CN" i="1" dirty="0"/>
              <a:t>time interval</a:t>
            </a:r>
            <a:r>
              <a:rPr lang="en-US" altLang="zh-CN" dirty="0"/>
              <a:t> is </a:t>
            </a:r>
            <a:r>
              <a:rPr lang="en-US" altLang="zh-CN" dirty="0">
                <a:solidFill>
                  <a:schemeClr val="accent5"/>
                </a:solidFill>
              </a:rPr>
              <a:t>a convex subset of the time domain</a:t>
            </a:r>
            <a:r>
              <a:rPr lang="en-US" altLang="zh-CN" dirty="0"/>
              <a:t>. A time interval may be open or closed (at either end) and can be defined unambiguously by its two delimiting time instants. </a:t>
            </a:r>
            <a:r>
              <a:rPr lang="en-US" altLang="zh-CN" dirty="0">
                <a:solidFill>
                  <a:schemeClr val="accent5"/>
                </a:solidFill>
              </a:rPr>
              <a:t>In a system that models the time domain using granules, an interval may be represented by a set of contiguous granules</a:t>
            </a:r>
            <a:r>
              <a:rPr lang="en-US" altLang="zh-CN" dirty="0"/>
              <a:t>. </a:t>
            </a:r>
          </a:p>
          <a:p>
            <a:r>
              <a:rPr lang="en-US" altLang="zh-CN" dirty="0"/>
              <a:t>Definition2</a:t>
            </a:r>
          </a:p>
          <a:p>
            <a:pPr lvl="1"/>
            <a:r>
              <a:rPr lang="en-US" altLang="zh-CN" dirty="0"/>
              <a:t>An </a:t>
            </a:r>
            <a:r>
              <a:rPr lang="en-US" altLang="zh-CN" i="1" dirty="0"/>
              <a:t>interval</a:t>
            </a:r>
            <a:r>
              <a:rPr lang="en-US" altLang="zh-CN" dirty="0"/>
              <a:t> is a directed duration of time. A duration is an amount of time with known length, but no specific starting or ending instants. For example, the duration “1 week” is known to have a length of 7 days, but can refer to any block of seven consecutive days. An interval is either positive, denoting forward motion of time, or negative, denoting backwards motion in time.</a:t>
            </a:r>
          </a:p>
          <a:p>
            <a:r>
              <a:rPr lang="en-US" altLang="zh-CN" dirty="0"/>
              <a:t>Key points</a:t>
            </a:r>
          </a:p>
          <a:p>
            <a:pPr lvl="1"/>
            <a:r>
              <a:rPr lang="en-US" altLang="zh-CN" dirty="0"/>
              <a:t>Unfortunately, the term “time interval” is being used in the literature with two distinct meanings: as the time between two instants, in the general database research literature and beyond, and as a directed duration of time, in the SQL database language. The term “time period” is associated with the first definition above.</a:t>
            </a:r>
          </a:p>
          <a:p>
            <a:pPr lvl="1"/>
            <a:r>
              <a:rPr lang="en-US" altLang="zh-CN" dirty="0"/>
              <a:t>Definition 1 is recommended for non-SQL-related scientific work. Definition 2 is recommended for SQL-related work.</a:t>
            </a:r>
          </a:p>
          <a:p>
            <a:pPr lvl="1"/>
            <a:r>
              <a:rPr lang="en-US" altLang="zh-CN" dirty="0"/>
              <a:t>Concerning the synonyms, the unambiguous term “span” has been used previously in the research literature, but its use seems to be less widespread than “interval.” While precise, the term “time distance” is also less commonly used. A “duration” is generally considered to be non-directional, i.e., always positive.</a:t>
            </a:r>
          </a:p>
        </p:txBody>
      </p:sp>
      <p:sp>
        <p:nvSpPr>
          <p:cNvPr id="4" name="文字方塊 3">
            <a:extLst>
              <a:ext uri="{FF2B5EF4-FFF2-40B4-BE49-F238E27FC236}">
                <a16:creationId xmlns:a16="http://schemas.microsoft.com/office/drawing/2014/main" id="{E305D051-04E5-4F10-BE83-9D1EE320C33C}"/>
              </a:ext>
            </a:extLst>
          </p:cNvPr>
          <p:cNvSpPr txBox="1"/>
          <p:nvPr/>
        </p:nvSpPr>
        <p:spPr>
          <a:xfrm>
            <a:off x="0" y="6396335"/>
            <a:ext cx="8280857" cy="46166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CN" sz="1200" dirty="0"/>
              <a:t>Ling </a:t>
            </a:r>
            <a:r>
              <a:rPr lang="en-US" altLang="zh-CN" sz="1200" b="1" dirty="0"/>
              <a:t>Liu</a:t>
            </a:r>
            <a:r>
              <a:rPr lang="en-US" altLang="zh-CN" sz="1200" dirty="0"/>
              <a:t>, M. Tamer </a:t>
            </a:r>
            <a:r>
              <a:rPr lang="en-US" altLang="zh-CN" sz="1200" dirty="0" err="1"/>
              <a:t>Zsu</a:t>
            </a:r>
            <a:r>
              <a:rPr lang="en-US" altLang="zh-CN" sz="1200" dirty="0"/>
              <a:t>: </a:t>
            </a:r>
            <a:r>
              <a:rPr lang="en-US" altLang="zh-CN" sz="1200" u="sng" dirty="0"/>
              <a:t>Encyclopedia of Database Systems</a:t>
            </a:r>
            <a:r>
              <a:rPr lang="en-US" altLang="zh-CN" sz="1200" dirty="0"/>
              <a:t>. 1st edition. Springer Publishing Company, Incorporated. 2009.</a:t>
            </a:r>
          </a:p>
          <a:p>
            <a:r>
              <a:rPr lang="en-US" altLang="zh-CN" sz="1200" b="1" dirty="0"/>
              <a:t>Jensen</a:t>
            </a:r>
            <a:r>
              <a:rPr lang="en-US" altLang="zh-CN" sz="1200" dirty="0"/>
              <a:t> C., T. Snodgrass R. (2009) </a:t>
            </a:r>
            <a:r>
              <a:rPr lang="en-US" altLang="zh-CN" sz="1200" u="sng" dirty="0"/>
              <a:t>Time Interval</a:t>
            </a:r>
            <a:r>
              <a:rPr lang="en-US" altLang="zh-CN" sz="1200" dirty="0"/>
              <a:t>. In: LIU L., ÖZSU M.T. (eds) Encyclopedia of Database Systems. Springer, Boston, MA</a:t>
            </a: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7" name="箭號: ＞形 6">
            <a:extLst>
              <a:ext uri="{FF2B5EF4-FFF2-40B4-BE49-F238E27FC236}">
                <a16:creationId xmlns:a16="http://schemas.microsoft.com/office/drawing/2014/main" id="{5385D69D-50E6-4386-9CBC-53ADBE3555CD}"/>
              </a:ext>
            </a:extLst>
          </p:cNvPr>
          <p:cNvSpPr/>
          <p:nvPr/>
        </p:nvSpPr>
        <p:spPr>
          <a:xfrm>
            <a:off x="1443790" y="0"/>
            <a:ext cx="1443789"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基本概念</a:t>
            </a:r>
          </a:p>
        </p:txBody>
      </p:sp>
      <p:sp>
        <p:nvSpPr>
          <p:cNvPr id="8" name="灯片编号占位符 7">
            <a:extLst>
              <a:ext uri="{FF2B5EF4-FFF2-40B4-BE49-F238E27FC236}">
                <a16:creationId xmlns:a16="http://schemas.microsoft.com/office/drawing/2014/main" id="{D8EE0C87-90AC-4CDE-A458-5FA5BA3D5043}"/>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87</a:t>
            </a:fld>
            <a:endParaRPr lang="zh-CN" altLang="en-US"/>
          </a:p>
        </p:txBody>
      </p:sp>
    </p:spTree>
    <p:extLst>
      <p:ext uri="{BB962C8B-B14F-4D97-AF65-F5344CB8AC3E}">
        <p14:creationId xmlns:p14="http://schemas.microsoft.com/office/powerpoint/2010/main" val="25030107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0" y="365127"/>
            <a:ext cx="7886700" cy="688963"/>
          </a:xfrm>
        </p:spPr>
        <p:txBody>
          <a:bodyPr>
            <a:normAutofit/>
          </a:bodyPr>
          <a:lstStyle/>
          <a:p>
            <a:r>
              <a:rPr lang="en-US" altLang="zh-CN" dirty="0"/>
              <a:t>Temporal element</a:t>
            </a:r>
            <a:r>
              <a:rPr lang="zh-CN" altLang="en-US" dirty="0"/>
              <a:t> </a:t>
            </a:r>
            <a:r>
              <a:rPr lang="en-US" altLang="zh-CN" sz="3100" dirty="0"/>
              <a:t>[</a:t>
            </a:r>
            <a:r>
              <a:rPr lang="en-US" altLang="zh-CN" sz="3200" dirty="0">
                <a:solidFill>
                  <a:prstClr val="black"/>
                </a:solidFill>
              </a:rPr>
              <a:t>Jensen</a:t>
            </a:r>
            <a:r>
              <a:rPr lang="en-US" altLang="zh-CN" sz="3100" dirty="0"/>
              <a:t>,09]</a:t>
            </a:r>
            <a:endParaRPr lang="zh-CN" altLang="en-US" dirty="0"/>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0" y="1054090"/>
            <a:ext cx="9144000" cy="5342245"/>
          </a:xfrm>
        </p:spPr>
        <p:txBody>
          <a:bodyPr>
            <a:normAutofit fontScale="77500" lnSpcReduction="20000"/>
          </a:bodyPr>
          <a:lstStyle/>
          <a:p>
            <a:r>
              <a:rPr lang="en-US" altLang="zh-CN" dirty="0"/>
              <a:t>Definition</a:t>
            </a:r>
          </a:p>
          <a:p>
            <a:pPr lvl="1"/>
            <a:r>
              <a:rPr lang="en-US" altLang="zh-CN" dirty="0"/>
              <a:t>A temporal element is </a:t>
            </a:r>
            <a:r>
              <a:rPr lang="en-US" altLang="zh-CN" dirty="0">
                <a:solidFill>
                  <a:schemeClr val="accent5"/>
                </a:solidFill>
              </a:rPr>
              <a:t>a finite union of n-dimensional time intervals</a:t>
            </a:r>
            <a:r>
              <a:rPr lang="en-US" altLang="zh-CN" dirty="0"/>
              <a:t>. Special cases of temporal elements include valid-time elements, transaction-time elements, and bitemporal elements, which are finite unions of valid-time intervals, transaction-time intervals, and bitemporal intervals, respectively.</a:t>
            </a:r>
          </a:p>
          <a:p>
            <a:r>
              <a:rPr lang="en-US" altLang="zh-CN" dirty="0"/>
              <a:t>Key Points</a:t>
            </a:r>
          </a:p>
          <a:p>
            <a:pPr lvl="1"/>
            <a:r>
              <a:rPr lang="en-US" altLang="zh-CN" dirty="0"/>
              <a:t>Assuming an n-dimensional time domain, an interval is the product of n convex subsets drawn from each of the constituent dimensions.</a:t>
            </a:r>
          </a:p>
          <a:p>
            <a:pPr lvl="1"/>
            <a:r>
              <a:rPr lang="en-US" altLang="zh-CN" dirty="0"/>
              <a:t>Given a finite, one-dimensional time domain, a temporal element may be defined equivalently as a subset of the time domain. If the time domain is unbounded and thus infinite, some subsets of the time domain are not temporal elements. These subsets cannot be enumerated in finite space. For non-discrete time domains, the same observation applies.</a:t>
            </a:r>
          </a:p>
          <a:p>
            <a:pPr lvl="1"/>
            <a:r>
              <a:rPr lang="en-US" altLang="zh-CN" dirty="0"/>
              <a:t>Temporal elements are often used as timestamps. Unlike time periods, they are closed under the set theoretic operations of union, intersection, and complement, which is a very desirable property when formulating temporal database queries.</a:t>
            </a:r>
          </a:p>
          <a:p>
            <a:pPr lvl="1"/>
            <a:r>
              <a:rPr lang="en-US" altLang="zh-CN" dirty="0"/>
              <a:t>The term “temporal element” has been used to denote the concept of a valid-time interval. However, “temporal” is generally used as generic modifier, so more specific modifiers are adopted here for specific kinds of temporal elements. The term “time period set” is an early term for a temporal element. The adopted term has been used much more frequently.</a:t>
            </a:r>
            <a:endParaRPr lang="zh-CN" altLang="en-US" dirty="0"/>
          </a:p>
        </p:txBody>
      </p:sp>
      <p:sp>
        <p:nvSpPr>
          <p:cNvPr id="4" name="文字方塊 3">
            <a:extLst>
              <a:ext uri="{FF2B5EF4-FFF2-40B4-BE49-F238E27FC236}">
                <a16:creationId xmlns:a16="http://schemas.microsoft.com/office/drawing/2014/main" id="{E305D051-04E5-4F10-BE83-9D1EE320C33C}"/>
              </a:ext>
            </a:extLst>
          </p:cNvPr>
          <p:cNvSpPr txBox="1"/>
          <p:nvPr/>
        </p:nvSpPr>
        <p:spPr>
          <a:xfrm>
            <a:off x="0" y="6396335"/>
            <a:ext cx="8462958" cy="46166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CN" sz="1200" dirty="0"/>
              <a:t>Ling </a:t>
            </a:r>
            <a:r>
              <a:rPr lang="en-US" altLang="zh-CN" sz="1200" b="1" dirty="0"/>
              <a:t>Liu</a:t>
            </a:r>
            <a:r>
              <a:rPr lang="en-US" altLang="zh-CN" sz="1200" dirty="0"/>
              <a:t>, M. Tamer </a:t>
            </a:r>
            <a:r>
              <a:rPr lang="en-US" altLang="zh-CN" sz="1200" dirty="0" err="1"/>
              <a:t>Zsu</a:t>
            </a:r>
            <a:r>
              <a:rPr lang="en-US" altLang="zh-CN" sz="1200" dirty="0"/>
              <a:t>: </a:t>
            </a:r>
            <a:r>
              <a:rPr lang="en-US" altLang="zh-CN" sz="1200" u="sng" dirty="0"/>
              <a:t>Encyclopedia of Database Systems</a:t>
            </a:r>
            <a:r>
              <a:rPr lang="en-US" altLang="zh-CN" sz="1200" dirty="0"/>
              <a:t>. 1st edition. Springer Publishing Company, Incorporated. 2009.</a:t>
            </a:r>
          </a:p>
          <a:p>
            <a:r>
              <a:rPr lang="en-US" altLang="zh-CN" sz="1200" b="1" dirty="0"/>
              <a:t>Jensen</a:t>
            </a:r>
            <a:r>
              <a:rPr lang="en-US" altLang="zh-CN" sz="1200" dirty="0"/>
              <a:t> C., Snodgrass R. (2009) </a:t>
            </a:r>
            <a:r>
              <a:rPr lang="en-US" altLang="zh-CN" sz="1200" u="sng" dirty="0"/>
              <a:t>Temporal Element</a:t>
            </a:r>
            <a:r>
              <a:rPr lang="en-US" altLang="zh-CN" sz="1200" dirty="0"/>
              <a:t>. In: LIU L., ÖZSU M.T. (eds) Encyclopedia of Database Systems. Springer, Boston, MA</a:t>
            </a: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7" name="箭號: ＞形 6">
            <a:extLst>
              <a:ext uri="{FF2B5EF4-FFF2-40B4-BE49-F238E27FC236}">
                <a16:creationId xmlns:a16="http://schemas.microsoft.com/office/drawing/2014/main" id="{5385D69D-50E6-4386-9CBC-53ADBE3555CD}"/>
              </a:ext>
            </a:extLst>
          </p:cNvPr>
          <p:cNvSpPr/>
          <p:nvPr/>
        </p:nvSpPr>
        <p:spPr>
          <a:xfrm>
            <a:off x="1443790" y="0"/>
            <a:ext cx="1443789"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基本概念</a:t>
            </a:r>
          </a:p>
        </p:txBody>
      </p:sp>
      <p:sp>
        <p:nvSpPr>
          <p:cNvPr id="8" name="灯片编号占位符 7">
            <a:extLst>
              <a:ext uri="{FF2B5EF4-FFF2-40B4-BE49-F238E27FC236}">
                <a16:creationId xmlns:a16="http://schemas.microsoft.com/office/drawing/2014/main" id="{652CA612-BA1E-4E9C-93E2-F93A5213B315}"/>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88</a:t>
            </a:fld>
            <a:endParaRPr lang="zh-CN" altLang="en-US"/>
          </a:p>
        </p:txBody>
      </p:sp>
    </p:spTree>
    <p:extLst>
      <p:ext uri="{BB962C8B-B14F-4D97-AF65-F5344CB8AC3E}">
        <p14:creationId xmlns:p14="http://schemas.microsoft.com/office/powerpoint/2010/main" val="32345676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1" y="365127"/>
            <a:ext cx="9143999" cy="688963"/>
          </a:xfrm>
        </p:spPr>
        <p:txBody>
          <a:bodyPr>
            <a:normAutofit/>
          </a:bodyPr>
          <a:lstStyle/>
          <a:p>
            <a:r>
              <a:rPr lang="zh-CN" altLang="en-US" sz="3600" dirty="0"/>
              <a:t>时态关系模型：</a:t>
            </a:r>
            <a:r>
              <a:rPr lang="en-US" altLang="zh-CN" sz="3600" dirty="0"/>
              <a:t>attribute timestamping </a:t>
            </a:r>
            <a:r>
              <a:rPr lang="en-US" altLang="zh-CN" sz="2000" dirty="0"/>
              <a:t>[</a:t>
            </a:r>
            <a:r>
              <a:rPr lang="en-US" altLang="zh-CN" sz="2000" dirty="0" err="1"/>
              <a:t>Böhlen</a:t>
            </a:r>
            <a:r>
              <a:rPr lang="en-US" altLang="zh-CN" sz="2000" dirty="0"/>
              <a:t>, 2018]</a:t>
            </a:r>
            <a:endParaRPr lang="zh-CN" altLang="en-US" dirty="0"/>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0" y="1054090"/>
            <a:ext cx="9144000" cy="1665047"/>
          </a:xfrm>
        </p:spPr>
        <p:txBody>
          <a:bodyPr>
            <a:normAutofit fontScale="85000" lnSpcReduction="20000"/>
          </a:bodyPr>
          <a:lstStyle/>
          <a:p>
            <a:pPr>
              <a:lnSpc>
                <a:spcPct val="110000"/>
              </a:lnSpc>
            </a:pPr>
            <a:r>
              <a:rPr lang="zh-CN" altLang="en-US" dirty="0"/>
              <a:t>时间不是与</a:t>
            </a:r>
            <a:r>
              <a:rPr lang="en-US" altLang="zh-CN" dirty="0"/>
              <a:t>tuple</a:t>
            </a:r>
            <a:r>
              <a:rPr lang="zh-CN" altLang="en-US" dirty="0"/>
              <a:t>关联，而是与</a:t>
            </a:r>
            <a:r>
              <a:rPr lang="en-US" altLang="zh-CN" dirty="0"/>
              <a:t>tuple</a:t>
            </a:r>
            <a:r>
              <a:rPr lang="zh-CN" altLang="en-US" dirty="0"/>
              <a:t>中的属性关联</a:t>
            </a:r>
            <a:endParaRPr lang="en-US" altLang="zh-CN" dirty="0"/>
          </a:p>
          <a:p>
            <a:pPr>
              <a:lnSpc>
                <a:spcPct val="110000"/>
              </a:lnSpc>
            </a:pPr>
            <a:r>
              <a:rPr lang="zh-CN" altLang="en-US" dirty="0"/>
              <a:t>关系按照某个属性分组，该属性某属性值的所有信息都在一个</a:t>
            </a:r>
            <a:r>
              <a:rPr lang="en-US" altLang="zh-CN" dirty="0"/>
              <a:t>tuple</a:t>
            </a:r>
            <a:r>
              <a:rPr lang="zh-CN" altLang="en-US" dirty="0"/>
              <a:t>中，其他属性的值信息则分布在多个</a:t>
            </a:r>
            <a:r>
              <a:rPr lang="en-US" altLang="zh-CN" dirty="0"/>
              <a:t>tuple</a:t>
            </a:r>
            <a:r>
              <a:rPr lang="zh-CN" altLang="en-US" dirty="0"/>
              <a:t>中。</a:t>
            </a:r>
            <a:endParaRPr lang="en-US" altLang="zh-CN" dirty="0"/>
          </a:p>
          <a:p>
            <a:pPr>
              <a:lnSpc>
                <a:spcPct val="110000"/>
              </a:lnSpc>
            </a:pPr>
            <a:r>
              <a:rPr lang="zh-CN" altLang="en-US" dirty="0"/>
              <a:t>此类模型不满足第一范式</a:t>
            </a:r>
          </a:p>
        </p:txBody>
      </p:sp>
      <p:sp>
        <p:nvSpPr>
          <p:cNvPr id="4" name="文字方塊 3">
            <a:extLst>
              <a:ext uri="{FF2B5EF4-FFF2-40B4-BE49-F238E27FC236}">
                <a16:creationId xmlns:a16="http://schemas.microsoft.com/office/drawing/2014/main" id="{E305D051-04E5-4F10-BE83-9D1EE320C33C}"/>
              </a:ext>
            </a:extLst>
          </p:cNvPr>
          <p:cNvSpPr txBox="1"/>
          <p:nvPr/>
        </p:nvSpPr>
        <p:spPr>
          <a:xfrm>
            <a:off x="0" y="6218963"/>
            <a:ext cx="9144000"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1200" dirty="0"/>
              <a:t>Michael H. </a:t>
            </a:r>
            <a:r>
              <a:rPr lang="en-US" altLang="zh-CN" sz="1200" b="1" dirty="0" err="1"/>
              <a:t>Böhlen</a:t>
            </a:r>
            <a:r>
              <a:rPr lang="en-US" altLang="zh-CN" sz="1200" dirty="0"/>
              <a:t>, Anton </a:t>
            </a:r>
            <a:r>
              <a:rPr lang="en-US" altLang="zh-CN" sz="1200" dirty="0" err="1"/>
              <a:t>Dignös</a:t>
            </a:r>
            <a:r>
              <a:rPr lang="en-US" altLang="zh-CN" sz="1200" dirty="0"/>
              <a:t>, Johann </a:t>
            </a:r>
            <a:r>
              <a:rPr lang="en-US" altLang="zh-CN" sz="1200" dirty="0" err="1"/>
              <a:t>Gamper</a:t>
            </a:r>
            <a:r>
              <a:rPr lang="en-US" altLang="zh-CN" sz="1200" dirty="0"/>
              <a:t>, Christian S. Jensen: </a:t>
            </a:r>
            <a:r>
              <a:rPr lang="en-US" altLang="zh-CN" sz="1200" u="sng" dirty="0"/>
              <a:t>Temporal Data Management – An Overview</a:t>
            </a:r>
            <a:r>
              <a:rPr lang="en-US" altLang="zh-CN" sz="1200" dirty="0"/>
              <a:t>. </a:t>
            </a:r>
            <a:r>
              <a:rPr lang="en-US" altLang="zh-CN" sz="1200" i="1" dirty="0"/>
              <a:t>In</a:t>
            </a:r>
            <a:r>
              <a:rPr lang="en-US" altLang="zh-CN" sz="1200" dirty="0"/>
              <a:t> Business Intelligence and Big Data Pp. 51–83. Cham: Springer International Publishing. 2018.</a:t>
            </a:r>
          </a:p>
          <a:p>
            <a:r>
              <a:rPr lang="en-US" altLang="zh-CN" sz="1200" b="1" dirty="0"/>
              <a:t>Jensen</a:t>
            </a:r>
            <a:r>
              <a:rPr lang="en-US" altLang="zh-CN" sz="1200" dirty="0"/>
              <a:t> C.S., T. Snodgrass R. (2009) </a:t>
            </a:r>
            <a:r>
              <a:rPr lang="en-US" altLang="zh-CN" sz="1200" u="sng" dirty="0"/>
              <a:t>Timeslice Operator</a:t>
            </a:r>
            <a:r>
              <a:rPr lang="en-US" altLang="zh-CN" sz="1200" dirty="0"/>
              <a:t>. In: LIU L., ÖZSU M.T. (eds) Encyclopedia of Database Systems. Springer, Boston, MA</a:t>
            </a:r>
            <a:endParaRPr lang="en-US" altLang="zh-CN" sz="1200" dirty="0">
              <a:effectLst/>
            </a:endParaRP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8" name="箭號: ＞形 7">
            <a:extLst>
              <a:ext uri="{FF2B5EF4-FFF2-40B4-BE49-F238E27FC236}">
                <a16:creationId xmlns:a16="http://schemas.microsoft.com/office/drawing/2014/main" id="{61D15A12-1F91-4829-818F-1B1CE38A2338}"/>
              </a:ext>
            </a:extLst>
          </p:cNvPr>
          <p:cNvSpPr/>
          <p:nvPr/>
        </p:nvSpPr>
        <p:spPr>
          <a:xfrm>
            <a:off x="1443790" y="0"/>
            <a:ext cx="1860884"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时态关系模型</a:t>
            </a:r>
          </a:p>
        </p:txBody>
      </p:sp>
      <p:pic>
        <p:nvPicPr>
          <p:cNvPr id="5" name="圖片 4">
            <a:extLst>
              <a:ext uri="{FF2B5EF4-FFF2-40B4-BE49-F238E27FC236}">
                <a16:creationId xmlns:a16="http://schemas.microsoft.com/office/drawing/2014/main" id="{A37D254A-17D4-41F7-B9BB-23155CFC5E02}"/>
              </a:ext>
            </a:extLst>
          </p:cNvPr>
          <p:cNvPicPr>
            <a:picLocks noChangeAspect="1"/>
          </p:cNvPicPr>
          <p:nvPr/>
        </p:nvPicPr>
        <p:blipFill rotWithShape="1">
          <a:blip r:embed="rId3"/>
          <a:srcRect t="6447"/>
          <a:stretch/>
        </p:blipFill>
        <p:spPr>
          <a:xfrm>
            <a:off x="4740443" y="2719136"/>
            <a:ext cx="4403556" cy="3499827"/>
          </a:xfrm>
          <a:prstGeom prst="rect">
            <a:avLst/>
          </a:prstGeom>
        </p:spPr>
      </p:pic>
      <p:pic>
        <p:nvPicPr>
          <p:cNvPr id="9" name="圖片 8">
            <a:extLst>
              <a:ext uri="{FF2B5EF4-FFF2-40B4-BE49-F238E27FC236}">
                <a16:creationId xmlns:a16="http://schemas.microsoft.com/office/drawing/2014/main" id="{BBBDD188-F132-442B-ADAC-F0D1B42AA23F}"/>
              </a:ext>
            </a:extLst>
          </p:cNvPr>
          <p:cNvPicPr>
            <a:picLocks noChangeAspect="1"/>
          </p:cNvPicPr>
          <p:nvPr/>
        </p:nvPicPr>
        <p:blipFill rotWithShape="1">
          <a:blip r:embed="rId4"/>
          <a:srcRect b="6270"/>
          <a:stretch/>
        </p:blipFill>
        <p:spPr>
          <a:xfrm>
            <a:off x="0" y="2978458"/>
            <a:ext cx="2150450" cy="3037332"/>
          </a:xfrm>
          <a:prstGeom prst="rect">
            <a:avLst/>
          </a:prstGeom>
        </p:spPr>
      </p:pic>
      <p:sp>
        <p:nvSpPr>
          <p:cNvPr id="10" name="灯片编号占位符 9">
            <a:extLst>
              <a:ext uri="{FF2B5EF4-FFF2-40B4-BE49-F238E27FC236}">
                <a16:creationId xmlns:a16="http://schemas.microsoft.com/office/drawing/2014/main" id="{DDC18895-BCC5-4DAE-8948-BB124533F552}"/>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89</a:t>
            </a:fld>
            <a:endParaRPr lang="zh-CN" altLang="en-US"/>
          </a:p>
        </p:txBody>
      </p:sp>
    </p:spTree>
    <p:extLst>
      <p:ext uri="{BB962C8B-B14F-4D97-AF65-F5344CB8AC3E}">
        <p14:creationId xmlns:p14="http://schemas.microsoft.com/office/powerpoint/2010/main" val="3812558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96F1D0-B291-4AF1-B90B-EB30CDE24F54}"/>
              </a:ext>
            </a:extLst>
          </p:cNvPr>
          <p:cNvSpPr>
            <a:spLocks noGrp="1"/>
          </p:cNvSpPr>
          <p:nvPr>
            <p:ph type="title"/>
          </p:nvPr>
        </p:nvSpPr>
        <p:spPr/>
        <p:txBody>
          <a:bodyPr>
            <a:normAutofit/>
          </a:bodyPr>
          <a:lstStyle/>
          <a:p>
            <a:r>
              <a:rPr lang="zh-CN" altLang="en-US" dirty="0"/>
              <a:t>应用需求分析</a:t>
            </a:r>
          </a:p>
        </p:txBody>
      </p:sp>
      <p:sp>
        <p:nvSpPr>
          <p:cNvPr id="3" name="內容版面配置區 2">
            <a:extLst>
              <a:ext uri="{FF2B5EF4-FFF2-40B4-BE49-F238E27FC236}">
                <a16:creationId xmlns:a16="http://schemas.microsoft.com/office/drawing/2014/main" id="{AE7F70CA-D36B-4B46-8761-587A0CC5216A}"/>
              </a:ext>
            </a:extLst>
          </p:cNvPr>
          <p:cNvSpPr>
            <a:spLocks noGrp="1"/>
          </p:cNvSpPr>
          <p:nvPr>
            <p:ph idx="1"/>
          </p:nvPr>
        </p:nvSpPr>
        <p:spPr>
          <a:xfrm>
            <a:off x="628650" y="1181108"/>
            <a:ext cx="7886700" cy="5676892"/>
          </a:xfrm>
        </p:spPr>
        <p:txBody>
          <a:bodyPr>
            <a:normAutofit fontScale="70000" lnSpcReduction="20000"/>
          </a:bodyPr>
          <a:lstStyle/>
          <a:p>
            <a:pPr>
              <a:lnSpc>
                <a:spcPct val="120000"/>
              </a:lnSpc>
            </a:pPr>
            <a:r>
              <a:rPr lang="zh-CN" altLang="en-US"/>
              <a:t>数据建模*</a:t>
            </a:r>
            <a:endParaRPr lang="en-US" altLang="zh-CN"/>
          </a:p>
          <a:p>
            <a:pPr lvl="1">
              <a:lnSpc>
                <a:spcPct val="120000"/>
              </a:lnSpc>
            </a:pPr>
            <a:r>
              <a:rPr lang="zh-CN" altLang="en-US"/>
              <a:t>路口</a:t>
            </a:r>
            <a:r>
              <a:rPr lang="zh-CN" altLang="en-US" dirty="0"/>
              <a:t>为点，道路为有向边</a:t>
            </a:r>
          </a:p>
          <a:p>
            <a:pPr lvl="1">
              <a:lnSpc>
                <a:spcPct val="120000"/>
              </a:lnSpc>
            </a:pPr>
            <a:r>
              <a:rPr lang="zh-CN" altLang="en-US" dirty="0"/>
              <a:t>边上有静态属性及时态属性</a:t>
            </a:r>
          </a:p>
          <a:p>
            <a:pPr>
              <a:lnSpc>
                <a:spcPct val="120000"/>
              </a:lnSpc>
            </a:pPr>
            <a:r>
              <a:rPr lang="zh-CN" altLang="en-US"/>
              <a:t>写入需求分析（步骤）</a:t>
            </a:r>
            <a:endParaRPr lang="en-US" altLang="zh-CN"/>
          </a:p>
          <a:p>
            <a:pPr lvl="1">
              <a:lnSpc>
                <a:spcPct val="120000"/>
              </a:lnSpc>
            </a:pPr>
            <a:r>
              <a:rPr lang="zh-CN" altLang="en-US"/>
              <a:t>细化应用场景，列出可能的写入模式</a:t>
            </a:r>
            <a:endParaRPr lang="en-US" altLang="zh-CN"/>
          </a:p>
          <a:p>
            <a:pPr lvl="1">
              <a:lnSpc>
                <a:spcPct val="120000"/>
              </a:lnSpc>
            </a:pPr>
            <a:r>
              <a:rPr lang="zh-CN" altLang="en-US"/>
              <a:t>对于每种模式分析对于写入接口的要求</a:t>
            </a:r>
            <a:endParaRPr lang="en-US" altLang="zh-CN"/>
          </a:p>
          <a:p>
            <a:pPr>
              <a:lnSpc>
                <a:spcPct val="120000"/>
              </a:lnSpc>
            </a:pPr>
            <a:r>
              <a:rPr lang="zh-CN" altLang="en-US"/>
              <a:t>查询需求分析（步骤）</a:t>
            </a:r>
            <a:endParaRPr lang="en-US" altLang="zh-CN"/>
          </a:p>
          <a:p>
            <a:pPr lvl="1">
              <a:lnSpc>
                <a:spcPct val="120000"/>
              </a:lnSpc>
            </a:pPr>
            <a:r>
              <a:rPr lang="zh-CN" altLang="en-US"/>
              <a:t>定义查询的输入输出</a:t>
            </a:r>
            <a:endParaRPr lang="en-US" altLang="zh-CN"/>
          </a:p>
          <a:p>
            <a:pPr lvl="1">
              <a:lnSpc>
                <a:spcPct val="120000"/>
              </a:lnSpc>
            </a:pPr>
            <a:r>
              <a:rPr lang="zh-CN" altLang="en-US"/>
              <a:t>列出查询的可能实现方法</a:t>
            </a:r>
            <a:endParaRPr lang="en-US" altLang="zh-CN"/>
          </a:p>
          <a:p>
            <a:pPr lvl="1">
              <a:lnSpc>
                <a:spcPct val="120000"/>
              </a:lnSpc>
            </a:pPr>
            <a:r>
              <a:rPr lang="zh-CN" altLang="en-US"/>
              <a:t>分析每种实现方法要求的查询接口</a:t>
            </a:r>
            <a:endParaRPr lang="en-US" altLang="zh-CN"/>
          </a:p>
          <a:p>
            <a:pPr lvl="1">
              <a:lnSpc>
                <a:spcPct val="120000"/>
              </a:lnSpc>
            </a:pPr>
            <a:r>
              <a:rPr lang="zh-CN" altLang="en-US"/>
              <a:t>对所有查询接口进行归纳，找出操作的最小完全集*</a:t>
            </a:r>
            <a:endParaRPr lang="en-US" altLang="zh-CN"/>
          </a:p>
          <a:p>
            <a:pPr>
              <a:lnSpc>
                <a:spcPct val="120000"/>
              </a:lnSpc>
            </a:pPr>
            <a:r>
              <a:rPr lang="zh-CN" altLang="en-US"/>
              <a:t>需求分析结果（对系统的要求）</a:t>
            </a:r>
            <a:endParaRPr lang="en-US" altLang="zh-CN"/>
          </a:p>
          <a:p>
            <a:pPr lvl="1">
              <a:lnSpc>
                <a:spcPct val="120000"/>
              </a:lnSpc>
            </a:pPr>
            <a:r>
              <a:rPr lang="zh-CN" altLang="en-US"/>
              <a:t>数据模型</a:t>
            </a:r>
            <a:endParaRPr lang="en-US" altLang="zh-CN"/>
          </a:p>
          <a:p>
            <a:pPr lvl="1">
              <a:lnSpc>
                <a:spcPct val="120000"/>
              </a:lnSpc>
            </a:pPr>
            <a:r>
              <a:rPr lang="zh-CN" altLang="en-US"/>
              <a:t>写入接口列表及其功能、非功能要求</a:t>
            </a:r>
            <a:endParaRPr lang="en-US" altLang="zh-CN"/>
          </a:p>
          <a:p>
            <a:pPr lvl="1">
              <a:lnSpc>
                <a:spcPct val="120000"/>
              </a:lnSpc>
            </a:pPr>
            <a:r>
              <a:rPr lang="zh-CN" altLang="en-US"/>
              <a:t>查询接口列表及其功能、非功能要求</a:t>
            </a:r>
            <a:endParaRPr lang="en-US" altLang="zh-CN"/>
          </a:p>
          <a:p>
            <a:pPr lvl="1">
              <a:lnSpc>
                <a:spcPct val="120000"/>
              </a:lnSpc>
            </a:pPr>
            <a:r>
              <a:rPr lang="zh-CN" altLang="en-US"/>
              <a:t>应用场景对系统的其他要求及写入和查询的特点归纳分类总结</a:t>
            </a:r>
            <a:endParaRPr lang="en-US" altLang="zh-CN" dirty="0"/>
          </a:p>
        </p:txBody>
      </p:sp>
      <p:sp>
        <p:nvSpPr>
          <p:cNvPr id="32" name="文本占位符 6">
            <a:extLst>
              <a:ext uri="{FF2B5EF4-FFF2-40B4-BE49-F238E27FC236}">
                <a16:creationId xmlns:a16="http://schemas.microsoft.com/office/drawing/2014/main" id="{41F9118E-EBBA-49C5-B0D1-38ED48CF3F60}"/>
              </a:ext>
            </a:extLst>
          </p:cNvPr>
          <p:cNvSpPr>
            <a:spLocks noGrp="1"/>
          </p:cNvSpPr>
          <p:nvPr>
            <p:ph type="body" sz="quarter" idx="10"/>
          </p:nvPr>
        </p:nvSpPr>
        <p:spPr/>
        <p:txBody>
          <a:bodyPr/>
          <a:lstStyle/>
          <a:p>
            <a:r>
              <a:rPr lang="en-US" altLang="zh-CN"/>
              <a:t>Introduction</a:t>
            </a:r>
            <a:endParaRPr lang="zh-CN" altLang="en-US"/>
          </a:p>
        </p:txBody>
      </p:sp>
      <p:sp>
        <p:nvSpPr>
          <p:cNvPr id="33" name="文本占位符 7">
            <a:extLst>
              <a:ext uri="{FF2B5EF4-FFF2-40B4-BE49-F238E27FC236}">
                <a16:creationId xmlns:a16="http://schemas.microsoft.com/office/drawing/2014/main" id="{5B233093-A409-4B58-92F6-5BE25FC9BB67}"/>
              </a:ext>
            </a:extLst>
          </p:cNvPr>
          <p:cNvSpPr>
            <a:spLocks noGrp="1"/>
          </p:cNvSpPr>
          <p:nvPr>
            <p:ph type="body" sz="quarter" idx="14"/>
          </p:nvPr>
        </p:nvSpPr>
        <p:spPr>
          <a:xfrm>
            <a:off x="2151844" y="0"/>
            <a:ext cx="2331255" cy="291600"/>
          </a:xfrm>
        </p:spPr>
        <p:txBody>
          <a:bodyPr/>
          <a:lstStyle/>
          <a:p>
            <a:r>
              <a:rPr lang="zh-CN" altLang="en-US"/>
              <a:t>具体用例的需求分析</a:t>
            </a:r>
          </a:p>
        </p:txBody>
      </p:sp>
      <p:sp>
        <p:nvSpPr>
          <p:cNvPr id="9" name="圆角矩形 3">
            <a:extLst>
              <a:ext uri="{FF2B5EF4-FFF2-40B4-BE49-F238E27FC236}">
                <a16:creationId xmlns:a16="http://schemas.microsoft.com/office/drawing/2014/main" id="{0B6A7151-1F0B-46B6-835E-5F12D2B31DA7}"/>
              </a:ext>
            </a:extLst>
          </p:cNvPr>
          <p:cNvSpPr/>
          <p:nvPr/>
        </p:nvSpPr>
        <p:spPr>
          <a:xfrm>
            <a:off x="5583444" y="614902"/>
            <a:ext cx="914400" cy="389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路口</a:t>
            </a:r>
          </a:p>
        </p:txBody>
      </p:sp>
      <p:sp>
        <p:nvSpPr>
          <p:cNvPr id="10" name="圆角矩形 4">
            <a:extLst>
              <a:ext uri="{FF2B5EF4-FFF2-40B4-BE49-F238E27FC236}">
                <a16:creationId xmlns:a16="http://schemas.microsoft.com/office/drawing/2014/main" id="{E698EB99-0192-43BF-BD2E-69503A06ED58}"/>
              </a:ext>
            </a:extLst>
          </p:cNvPr>
          <p:cNvSpPr/>
          <p:nvPr/>
        </p:nvSpPr>
        <p:spPr>
          <a:xfrm>
            <a:off x="7878424" y="614902"/>
            <a:ext cx="711870" cy="389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路口</a:t>
            </a:r>
          </a:p>
        </p:txBody>
      </p:sp>
      <p:cxnSp>
        <p:nvCxnSpPr>
          <p:cNvPr id="11" name="直接箭头连接符 6">
            <a:extLst>
              <a:ext uri="{FF2B5EF4-FFF2-40B4-BE49-F238E27FC236}">
                <a16:creationId xmlns:a16="http://schemas.microsoft.com/office/drawing/2014/main" id="{ED924B27-B485-4E05-BECC-AA1D070643D2}"/>
              </a:ext>
            </a:extLst>
          </p:cNvPr>
          <p:cNvCxnSpPr>
            <a:cxnSpLocks/>
            <a:stCxn id="9" idx="3"/>
            <a:endCxn id="10" idx="1"/>
          </p:cNvCxnSpPr>
          <p:nvPr/>
        </p:nvCxnSpPr>
        <p:spPr>
          <a:xfrm>
            <a:off x="6497844" y="809455"/>
            <a:ext cx="13805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椭圆 8">
            <a:extLst>
              <a:ext uri="{FF2B5EF4-FFF2-40B4-BE49-F238E27FC236}">
                <a16:creationId xmlns:a16="http://schemas.microsoft.com/office/drawing/2014/main" id="{105342A5-8129-439D-9E5C-D0A7C8313276}"/>
              </a:ext>
            </a:extLst>
          </p:cNvPr>
          <p:cNvSpPr/>
          <p:nvPr/>
        </p:nvSpPr>
        <p:spPr>
          <a:xfrm>
            <a:off x="5431029" y="1121642"/>
            <a:ext cx="1105507" cy="3761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solidFill>
                  <a:sysClr val="windowText" lastClr="000000"/>
                </a:solidFill>
              </a:rPr>
              <a:t>length</a:t>
            </a:r>
            <a:endParaRPr lang="zh-CN" altLang="en-US" sz="1400" dirty="0">
              <a:solidFill>
                <a:sysClr val="windowText" lastClr="000000"/>
              </a:solidFill>
            </a:endParaRPr>
          </a:p>
        </p:txBody>
      </p:sp>
      <p:sp>
        <p:nvSpPr>
          <p:cNvPr id="14" name="椭圆 9">
            <a:extLst>
              <a:ext uri="{FF2B5EF4-FFF2-40B4-BE49-F238E27FC236}">
                <a16:creationId xmlns:a16="http://schemas.microsoft.com/office/drawing/2014/main" id="{3E875321-83A6-4101-9069-886EB66EF69E}"/>
              </a:ext>
            </a:extLst>
          </p:cNvPr>
          <p:cNvSpPr/>
          <p:nvPr/>
        </p:nvSpPr>
        <p:spPr>
          <a:xfrm>
            <a:off x="6652730" y="1108305"/>
            <a:ext cx="1038911" cy="3761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400" dirty="0"/>
              <a:t>status</a:t>
            </a:r>
            <a:endParaRPr lang="zh-CN" altLang="en-US" sz="1400" dirty="0"/>
          </a:p>
        </p:txBody>
      </p:sp>
      <p:cxnSp>
        <p:nvCxnSpPr>
          <p:cNvPr id="15" name="直接箭头连接符 10">
            <a:extLst>
              <a:ext uri="{FF2B5EF4-FFF2-40B4-BE49-F238E27FC236}">
                <a16:creationId xmlns:a16="http://schemas.microsoft.com/office/drawing/2014/main" id="{F9198AA5-8090-43E5-AB7A-6568DC9439C7}"/>
              </a:ext>
            </a:extLst>
          </p:cNvPr>
          <p:cNvCxnSpPr>
            <a:endCxn id="9" idx="0"/>
          </p:cNvCxnSpPr>
          <p:nvPr/>
        </p:nvCxnSpPr>
        <p:spPr>
          <a:xfrm>
            <a:off x="6040644" y="182643"/>
            <a:ext cx="0" cy="432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1">
            <a:extLst>
              <a:ext uri="{FF2B5EF4-FFF2-40B4-BE49-F238E27FC236}">
                <a16:creationId xmlns:a16="http://schemas.microsoft.com/office/drawing/2014/main" id="{6B0389C0-7899-407A-8F79-76B13DF53C5E}"/>
              </a:ext>
            </a:extLst>
          </p:cNvPr>
          <p:cNvCxnSpPr>
            <a:endCxn id="9" idx="1"/>
          </p:cNvCxnSpPr>
          <p:nvPr/>
        </p:nvCxnSpPr>
        <p:spPr>
          <a:xfrm>
            <a:off x="5035656" y="809455"/>
            <a:ext cx="54778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2">
            <a:extLst>
              <a:ext uri="{FF2B5EF4-FFF2-40B4-BE49-F238E27FC236}">
                <a16:creationId xmlns:a16="http://schemas.microsoft.com/office/drawing/2014/main" id="{B03558CA-D4E0-4E41-9E2C-1AA84DAE5635}"/>
              </a:ext>
            </a:extLst>
          </p:cNvPr>
          <p:cNvCxnSpPr>
            <a:cxnSpLocks/>
            <a:stCxn id="10" idx="3"/>
          </p:cNvCxnSpPr>
          <p:nvPr/>
        </p:nvCxnSpPr>
        <p:spPr>
          <a:xfrm>
            <a:off x="8590294" y="809455"/>
            <a:ext cx="37638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21">
            <a:extLst>
              <a:ext uri="{FF2B5EF4-FFF2-40B4-BE49-F238E27FC236}">
                <a16:creationId xmlns:a16="http://schemas.microsoft.com/office/drawing/2014/main" id="{40D4AA6D-09A3-4D44-A459-8BD5E041028B}"/>
              </a:ext>
            </a:extLst>
          </p:cNvPr>
          <p:cNvCxnSpPr>
            <a:cxnSpLocks/>
            <a:endCxn id="10" idx="0"/>
          </p:cNvCxnSpPr>
          <p:nvPr/>
        </p:nvCxnSpPr>
        <p:spPr>
          <a:xfrm>
            <a:off x="8234359" y="238766"/>
            <a:ext cx="0" cy="3761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表格 18">
            <a:extLst>
              <a:ext uri="{FF2B5EF4-FFF2-40B4-BE49-F238E27FC236}">
                <a16:creationId xmlns:a16="http://schemas.microsoft.com/office/drawing/2014/main" id="{ECD64D16-3FEE-4749-823A-EA9876CC9762}"/>
              </a:ext>
            </a:extLst>
          </p:cNvPr>
          <p:cNvGraphicFramePr>
            <a:graphicFrameLocks noGrp="1"/>
          </p:cNvGraphicFramePr>
          <p:nvPr>
            <p:extLst>
              <p:ext uri="{D42A27DB-BD31-4B8C-83A1-F6EECF244321}">
                <p14:modId xmlns:p14="http://schemas.microsoft.com/office/powerpoint/2010/main" val="2370496223"/>
              </p:ext>
            </p:extLst>
          </p:nvPr>
        </p:nvGraphicFramePr>
        <p:xfrm>
          <a:off x="6504452" y="1853460"/>
          <a:ext cx="2322955" cy="1508794"/>
        </p:xfrm>
        <a:graphic>
          <a:graphicData uri="http://schemas.openxmlformats.org/drawingml/2006/table">
            <a:tbl>
              <a:tblPr firstRow="1" bandRow="1">
                <a:tableStyleId>{93296810-A885-4BE3-A3E7-6D5BEEA58F35}</a:tableStyleId>
              </a:tblPr>
              <a:tblGrid>
                <a:gridCol w="1687368">
                  <a:extLst>
                    <a:ext uri="{9D8B030D-6E8A-4147-A177-3AD203B41FA5}">
                      <a16:colId xmlns:a16="http://schemas.microsoft.com/office/drawing/2014/main" val="1364618269"/>
                    </a:ext>
                  </a:extLst>
                </a:gridCol>
                <a:gridCol w="635587">
                  <a:extLst>
                    <a:ext uri="{9D8B030D-6E8A-4147-A177-3AD203B41FA5}">
                      <a16:colId xmlns:a16="http://schemas.microsoft.com/office/drawing/2014/main" val="13099369"/>
                    </a:ext>
                  </a:extLst>
                </a:gridCol>
              </a:tblGrid>
              <a:tr h="289594">
                <a:tc>
                  <a:txBody>
                    <a:bodyPr/>
                    <a:lstStyle/>
                    <a:p>
                      <a:r>
                        <a:rPr lang="en-US" altLang="zh-CN" sz="1000" dirty="0"/>
                        <a:t>TIME</a:t>
                      </a:r>
                      <a:r>
                        <a:rPr lang="zh-CN" altLang="en-US" sz="1000" dirty="0"/>
                        <a:t>（</a:t>
                      </a:r>
                      <a:r>
                        <a:rPr lang="en-US" altLang="zh-CN" sz="1000" dirty="0"/>
                        <a:t>start ~ end</a:t>
                      </a:r>
                      <a:r>
                        <a:rPr lang="zh-CN" altLang="en-US" sz="1000" dirty="0"/>
                        <a:t>）</a:t>
                      </a:r>
                    </a:p>
                  </a:txBody>
                  <a:tcPr/>
                </a:tc>
                <a:tc>
                  <a:txBody>
                    <a:bodyPr/>
                    <a:lstStyle/>
                    <a:p>
                      <a:r>
                        <a:rPr lang="en-US" altLang="zh-CN" sz="1000" dirty="0"/>
                        <a:t>status</a:t>
                      </a:r>
                      <a:endParaRPr lang="zh-CN" altLang="en-US" sz="1000" dirty="0"/>
                    </a:p>
                  </a:txBody>
                  <a:tcPr/>
                </a:tc>
                <a:extLst>
                  <a:ext uri="{0D108BD9-81ED-4DB2-BD59-A6C34878D82A}">
                    <a16:rowId xmlns:a16="http://schemas.microsoft.com/office/drawing/2014/main" val="1407429700"/>
                  </a:ext>
                </a:extLst>
              </a:tr>
              <a:tr h="187251">
                <a:tc>
                  <a:txBody>
                    <a:bodyPr/>
                    <a:lstStyle/>
                    <a:p>
                      <a:r>
                        <a:rPr lang="en-US" altLang="zh-CN" sz="1000" dirty="0"/>
                        <a:t>INIT </a:t>
                      </a:r>
                      <a:r>
                        <a:rPr lang="en-US" altLang="zh-CN" sz="1000" baseline="0" dirty="0"/>
                        <a:t>~ </a:t>
                      </a:r>
                      <a:r>
                        <a:rPr lang="en-US" altLang="zh-CN" sz="1000" dirty="0"/>
                        <a:t>2018.11.04</a:t>
                      </a:r>
                      <a:r>
                        <a:rPr lang="en-US" altLang="zh-CN" sz="1000" baseline="0" dirty="0"/>
                        <a:t> 17:45</a:t>
                      </a:r>
                      <a:endParaRPr lang="zh-CN" altLang="en-US" sz="1000" dirty="0"/>
                    </a:p>
                  </a:txBody>
                  <a:tcPr/>
                </a:tc>
                <a:tc>
                  <a:txBody>
                    <a:bodyPr/>
                    <a:lstStyle/>
                    <a:p>
                      <a:r>
                        <a:rPr lang="en-US" altLang="zh-CN" sz="1000" dirty="0"/>
                        <a:t>smooth</a:t>
                      </a:r>
                      <a:endParaRPr lang="zh-CN" altLang="en-US" sz="1000" dirty="0"/>
                    </a:p>
                  </a:txBody>
                  <a:tcPr/>
                </a:tc>
                <a:extLst>
                  <a:ext uri="{0D108BD9-81ED-4DB2-BD59-A6C34878D82A}">
                    <a16:rowId xmlns:a16="http://schemas.microsoft.com/office/drawing/2014/main" val="2370754591"/>
                  </a:ext>
                </a:extLst>
              </a:tr>
              <a:tr h="187251">
                <a:tc>
                  <a:txBody>
                    <a:bodyPr/>
                    <a:lstStyle/>
                    <a:p>
                      <a:r>
                        <a:rPr lang="en-US" altLang="zh-CN" sz="1000" dirty="0"/>
                        <a:t>2018.11.04</a:t>
                      </a:r>
                      <a:r>
                        <a:rPr lang="en-US" altLang="zh-CN" sz="1000" baseline="0" dirty="0"/>
                        <a:t> 17:45 ~ 17:50</a:t>
                      </a:r>
                      <a:endParaRPr lang="zh-CN" altLang="en-US" sz="1000" dirty="0"/>
                    </a:p>
                  </a:txBody>
                  <a:tcPr/>
                </a:tc>
                <a:tc>
                  <a:txBody>
                    <a:bodyPr/>
                    <a:lstStyle/>
                    <a:p>
                      <a:r>
                        <a:rPr lang="en-US" altLang="zh-CN" sz="1000" dirty="0"/>
                        <a:t>smooth</a:t>
                      </a:r>
                      <a:endParaRPr lang="zh-CN" altLang="en-US" sz="1000" dirty="0"/>
                    </a:p>
                  </a:txBody>
                  <a:tcPr/>
                </a:tc>
                <a:extLst>
                  <a:ext uri="{0D108BD9-81ED-4DB2-BD59-A6C34878D82A}">
                    <a16:rowId xmlns:a16="http://schemas.microsoft.com/office/drawing/2014/main" val="4132972305"/>
                  </a:ext>
                </a:extLst>
              </a:tr>
              <a:tr h="187251">
                <a:tc>
                  <a:txBody>
                    <a:bodyPr/>
                    <a:lstStyle/>
                    <a:p>
                      <a:r>
                        <a:rPr lang="en-US" altLang="zh-CN" sz="1000" dirty="0"/>
                        <a:t>…</a:t>
                      </a:r>
                      <a:endParaRPr lang="zh-CN" altLang="en-US" sz="1000" dirty="0"/>
                    </a:p>
                  </a:txBody>
                  <a:tcPr/>
                </a:tc>
                <a:tc>
                  <a:txBody>
                    <a:bodyPr/>
                    <a:lstStyle/>
                    <a:p>
                      <a:r>
                        <a:rPr lang="en-US" altLang="zh-CN" sz="1000" dirty="0"/>
                        <a:t>…</a:t>
                      </a:r>
                      <a:endParaRPr lang="zh-CN" altLang="en-US" sz="1000" dirty="0"/>
                    </a:p>
                  </a:txBody>
                  <a:tcPr/>
                </a:tc>
                <a:extLst>
                  <a:ext uri="{0D108BD9-81ED-4DB2-BD59-A6C34878D82A}">
                    <a16:rowId xmlns:a16="http://schemas.microsoft.com/office/drawing/2014/main" val="4006852039"/>
                  </a:ext>
                </a:extLst>
              </a:tr>
              <a:tr h="187251">
                <a:tc>
                  <a:txBody>
                    <a:bodyPr/>
                    <a:lstStyle/>
                    <a:p>
                      <a:r>
                        <a:rPr lang="en-US" altLang="zh-CN" sz="1000" dirty="0"/>
                        <a:t>2018.11.04</a:t>
                      </a:r>
                      <a:r>
                        <a:rPr lang="en-US" altLang="zh-CN" sz="1000" baseline="0" dirty="0"/>
                        <a:t> 17:55 ~ 18:00</a:t>
                      </a:r>
                      <a:endParaRPr lang="zh-CN" altLang="en-US" sz="1000" dirty="0"/>
                    </a:p>
                  </a:txBody>
                  <a:tcPr/>
                </a:tc>
                <a:tc>
                  <a:txBody>
                    <a:bodyPr/>
                    <a:lstStyle/>
                    <a:p>
                      <a:r>
                        <a:rPr lang="en-US" altLang="zh-CN" sz="1000" dirty="0"/>
                        <a:t>slow</a:t>
                      </a:r>
                      <a:endParaRPr lang="zh-CN" altLang="en-US" sz="1000" dirty="0"/>
                    </a:p>
                  </a:txBody>
                  <a:tcPr/>
                </a:tc>
                <a:extLst>
                  <a:ext uri="{0D108BD9-81ED-4DB2-BD59-A6C34878D82A}">
                    <a16:rowId xmlns:a16="http://schemas.microsoft.com/office/drawing/2014/main" val="2536037779"/>
                  </a:ext>
                </a:extLst>
              </a:tr>
              <a:tr h="187251">
                <a:tc>
                  <a:txBody>
                    <a:bodyPr/>
                    <a:lstStyle/>
                    <a:p>
                      <a:r>
                        <a:rPr lang="en-US" altLang="zh-CN" sz="1000" dirty="0"/>
                        <a:t>2018.11.04</a:t>
                      </a:r>
                      <a:r>
                        <a:rPr lang="en-US" altLang="zh-CN" sz="1000" baseline="0" dirty="0"/>
                        <a:t> 18:00 ~ NOW</a:t>
                      </a:r>
                      <a:endParaRPr lang="zh-CN" altLang="en-US" sz="1000" dirty="0"/>
                    </a:p>
                  </a:txBody>
                  <a:tcPr/>
                </a:tc>
                <a:tc>
                  <a:txBody>
                    <a:bodyPr/>
                    <a:lstStyle/>
                    <a:p>
                      <a:r>
                        <a:rPr lang="en-US" altLang="zh-CN" sz="1000" dirty="0"/>
                        <a:t>jam</a:t>
                      </a:r>
                      <a:endParaRPr lang="zh-CN" altLang="en-US" sz="1000" dirty="0"/>
                    </a:p>
                  </a:txBody>
                  <a:tcPr/>
                </a:tc>
                <a:extLst>
                  <a:ext uri="{0D108BD9-81ED-4DB2-BD59-A6C34878D82A}">
                    <a16:rowId xmlns:a16="http://schemas.microsoft.com/office/drawing/2014/main" val="3253652744"/>
                  </a:ext>
                </a:extLst>
              </a:tr>
            </a:tbl>
          </a:graphicData>
        </a:graphic>
      </p:graphicFrame>
      <p:sp>
        <p:nvSpPr>
          <p:cNvPr id="20" name="下箭头 27">
            <a:extLst>
              <a:ext uri="{FF2B5EF4-FFF2-40B4-BE49-F238E27FC236}">
                <a16:creationId xmlns:a16="http://schemas.microsoft.com/office/drawing/2014/main" id="{1E55C8DE-48C5-45DE-BF96-5346DA8C0AB8}"/>
              </a:ext>
            </a:extLst>
          </p:cNvPr>
          <p:cNvSpPr/>
          <p:nvPr/>
        </p:nvSpPr>
        <p:spPr>
          <a:xfrm>
            <a:off x="6870627" y="1493867"/>
            <a:ext cx="603115" cy="35668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400"/>
          </a:p>
        </p:txBody>
      </p:sp>
      <p:sp>
        <p:nvSpPr>
          <p:cNvPr id="21" name="下箭头 29">
            <a:extLst>
              <a:ext uri="{FF2B5EF4-FFF2-40B4-BE49-F238E27FC236}">
                <a16:creationId xmlns:a16="http://schemas.microsoft.com/office/drawing/2014/main" id="{8AD5AFEF-D244-4A11-9648-3040EEE90D39}"/>
              </a:ext>
            </a:extLst>
          </p:cNvPr>
          <p:cNvSpPr/>
          <p:nvPr/>
        </p:nvSpPr>
        <p:spPr>
          <a:xfrm>
            <a:off x="5715740" y="1507204"/>
            <a:ext cx="603115" cy="356681"/>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1400"/>
          </a:p>
        </p:txBody>
      </p:sp>
      <p:graphicFrame>
        <p:nvGraphicFramePr>
          <p:cNvPr id="22" name="表格 21">
            <a:extLst>
              <a:ext uri="{FF2B5EF4-FFF2-40B4-BE49-F238E27FC236}">
                <a16:creationId xmlns:a16="http://schemas.microsoft.com/office/drawing/2014/main" id="{063F2F97-1DE9-451D-B9FA-1716B6FECBE2}"/>
              </a:ext>
            </a:extLst>
          </p:cNvPr>
          <p:cNvGraphicFramePr>
            <a:graphicFrameLocks noGrp="1"/>
          </p:cNvGraphicFramePr>
          <p:nvPr>
            <p:extLst>
              <p:ext uri="{D42A27DB-BD31-4B8C-83A1-F6EECF244321}">
                <p14:modId xmlns:p14="http://schemas.microsoft.com/office/powerpoint/2010/main" val="419628746"/>
              </p:ext>
            </p:extLst>
          </p:nvPr>
        </p:nvGraphicFramePr>
        <p:xfrm>
          <a:off x="5618463" y="1856797"/>
          <a:ext cx="797668" cy="609600"/>
        </p:xfrm>
        <a:graphic>
          <a:graphicData uri="http://schemas.openxmlformats.org/drawingml/2006/table">
            <a:tbl>
              <a:tblPr firstRow="1" bandRow="1">
                <a:tableStyleId>{00A15C55-8517-42AA-B614-E9B94910E393}</a:tableStyleId>
              </a:tblPr>
              <a:tblGrid>
                <a:gridCol w="797668">
                  <a:extLst>
                    <a:ext uri="{9D8B030D-6E8A-4147-A177-3AD203B41FA5}">
                      <a16:colId xmlns:a16="http://schemas.microsoft.com/office/drawing/2014/main" val="13099369"/>
                    </a:ext>
                  </a:extLst>
                </a:gridCol>
              </a:tblGrid>
              <a:tr h="204263">
                <a:tc>
                  <a:txBody>
                    <a:bodyPr/>
                    <a:lstStyle/>
                    <a:p>
                      <a:r>
                        <a:rPr lang="en-US" altLang="zh-CN" sz="1400" dirty="0">
                          <a:solidFill>
                            <a:sysClr val="windowText" lastClr="000000"/>
                          </a:solidFill>
                        </a:rPr>
                        <a:t>VALUE</a:t>
                      </a:r>
                      <a:endParaRPr lang="zh-CN" altLang="en-US" sz="1400" dirty="0">
                        <a:solidFill>
                          <a:sysClr val="windowText" lastClr="000000"/>
                        </a:solidFill>
                      </a:endParaRPr>
                    </a:p>
                  </a:txBody>
                  <a:tcPr/>
                </a:tc>
                <a:extLst>
                  <a:ext uri="{0D108BD9-81ED-4DB2-BD59-A6C34878D82A}">
                    <a16:rowId xmlns:a16="http://schemas.microsoft.com/office/drawing/2014/main" val="1407429700"/>
                  </a:ext>
                </a:extLst>
              </a:tr>
              <a:tr h="204263">
                <a:tc>
                  <a:txBody>
                    <a:bodyPr/>
                    <a:lstStyle/>
                    <a:p>
                      <a:r>
                        <a:rPr lang="en-US" altLang="zh-CN" sz="1400" dirty="0"/>
                        <a:t>1800</a:t>
                      </a:r>
                      <a:r>
                        <a:rPr lang="zh-CN" altLang="en-US" sz="1400" dirty="0"/>
                        <a:t>米</a:t>
                      </a:r>
                    </a:p>
                  </a:txBody>
                  <a:tcPr/>
                </a:tc>
                <a:extLst>
                  <a:ext uri="{0D108BD9-81ED-4DB2-BD59-A6C34878D82A}">
                    <a16:rowId xmlns:a16="http://schemas.microsoft.com/office/drawing/2014/main" val="4060121095"/>
                  </a:ext>
                </a:extLst>
              </a:tr>
            </a:tbl>
          </a:graphicData>
        </a:graphic>
      </p:graphicFrame>
      <p:cxnSp>
        <p:nvCxnSpPr>
          <p:cNvPr id="23" name="直接箭头连接符 32">
            <a:extLst>
              <a:ext uri="{FF2B5EF4-FFF2-40B4-BE49-F238E27FC236}">
                <a16:creationId xmlns:a16="http://schemas.microsoft.com/office/drawing/2014/main" id="{3639515C-A368-43F5-A027-4E9CF587CF4C}"/>
              </a:ext>
            </a:extLst>
          </p:cNvPr>
          <p:cNvCxnSpPr>
            <a:cxnSpLocks/>
            <a:stCxn id="12" idx="2"/>
            <a:endCxn id="13" idx="7"/>
          </p:cNvCxnSpPr>
          <p:nvPr/>
        </p:nvCxnSpPr>
        <p:spPr>
          <a:xfrm flipH="1">
            <a:off x="6374638" y="930464"/>
            <a:ext cx="719023" cy="24626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33">
            <a:extLst>
              <a:ext uri="{FF2B5EF4-FFF2-40B4-BE49-F238E27FC236}">
                <a16:creationId xmlns:a16="http://schemas.microsoft.com/office/drawing/2014/main" id="{355A0220-1B07-42CF-9D77-CED468EC3D48}"/>
              </a:ext>
            </a:extLst>
          </p:cNvPr>
          <p:cNvCxnSpPr>
            <a:stCxn id="12" idx="2"/>
            <a:endCxn id="14" idx="0"/>
          </p:cNvCxnSpPr>
          <p:nvPr/>
        </p:nvCxnSpPr>
        <p:spPr>
          <a:xfrm>
            <a:off x="7093661" y="930464"/>
            <a:ext cx="78525" cy="17784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5" name="椭圆 41">
            <a:extLst>
              <a:ext uri="{FF2B5EF4-FFF2-40B4-BE49-F238E27FC236}">
                <a16:creationId xmlns:a16="http://schemas.microsoft.com/office/drawing/2014/main" id="{49D52C42-E940-41B8-865D-ACC6DC44436B}"/>
              </a:ext>
            </a:extLst>
          </p:cNvPr>
          <p:cNvSpPr/>
          <p:nvPr/>
        </p:nvSpPr>
        <p:spPr>
          <a:xfrm>
            <a:off x="7762977" y="1108306"/>
            <a:ext cx="1038911" cy="3761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200" dirty="0"/>
              <a:t>travel-time</a:t>
            </a:r>
            <a:endParaRPr lang="zh-CN" altLang="en-US" sz="1200" dirty="0"/>
          </a:p>
        </p:txBody>
      </p:sp>
      <p:sp>
        <p:nvSpPr>
          <p:cNvPr id="26" name="椭圆 43">
            <a:extLst>
              <a:ext uri="{FF2B5EF4-FFF2-40B4-BE49-F238E27FC236}">
                <a16:creationId xmlns:a16="http://schemas.microsoft.com/office/drawing/2014/main" id="{67381512-9678-48E5-8F21-447B6A9DD8B3}"/>
              </a:ext>
            </a:extLst>
          </p:cNvPr>
          <p:cNvSpPr/>
          <p:nvPr/>
        </p:nvSpPr>
        <p:spPr>
          <a:xfrm>
            <a:off x="6054749" y="96252"/>
            <a:ext cx="1038911" cy="3761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200" dirty="0"/>
              <a:t>vehicle-count</a:t>
            </a:r>
            <a:endParaRPr lang="zh-CN" altLang="en-US" sz="1200" dirty="0"/>
          </a:p>
        </p:txBody>
      </p:sp>
      <p:sp>
        <p:nvSpPr>
          <p:cNvPr id="27" name="椭圆 45">
            <a:extLst>
              <a:ext uri="{FF2B5EF4-FFF2-40B4-BE49-F238E27FC236}">
                <a16:creationId xmlns:a16="http://schemas.microsoft.com/office/drawing/2014/main" id="{47161388-5020-44B1-87C4-58B3DA7DA513}"/>
              </a:ext>
            </a:extLst>
          </p:cNvPr>
          <p:cNvSpPr/>
          <p:nvPr/>
        </p:nvSpPr>
        <p:spPr>
          <a:xfrm>
            <a:off x="7135530" y="96252"/>
            <a:ext cx="1038911" cy="3761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200" dirty="0"/>
              <a:t>jam-count</a:t>
            </a:r>
            <a:endParaRPr lang="zh-CN" altLang="en-US" sz="1200" dirty="0"/>
          </a:p>
        </p:txBody>
      </p:sp>
      <p:cxnSp>
        <p:nvCxnSpPr>
          <p:cNvPr id="28" name="直接箭头连接符 49">
            <a:extLst>
              <a:ext uri="{FF2B5EF4-FFF2-40B4-BE49-F238E27FC236}">
                <a16:creationId xmlns:a16="http://schemas.microsoft.com/office/drawing/2014/main" id="{6AB9030A-0363-4B46-A872-3807E0B76560}"/>
              </a:ext>
            </a:extLst>
          </p:cNvPr>
          <p:cNvCxnSpPr>
            <a:stCxn id="12" idx="2"/>
            <a:endCxn id="25" idx="0"/>
          </p:cNvCxnSpPr>
          <p:nvPr/>
        </p:nvCxnSpPr>
        <p:spPr>
          <a:xfrm>
            <a:off x="7093661" y="930464"/>
            <a:ext cx="1188772" cy="17784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50">
            <a:extLst>
              <a:ext uri="{FF2B5EF4-FFF2-40B4-BE49-F238E27FC236}">
                <a16:creationId xmlns:a16="http://schemas.microsoft.com/office/drawing/2014/main" id="{4D40C09E-D2E8-43B1-9340-512416943786}"/>
              </a:ext>
            </a:extLst>
          </p:cNvPr>
          <p:cNvCxnSpPr>
            <a:cxnSpLocks/>
            <a:stCxn id="12" idx="0"/>
            <a:endCxn id="26" idx="5"/>
          </p:cNvCxnSpPr>
          <p:nvPr/>
        </p:nvCxnSpPr>
        <p:spPr>
          <a:xfrm flipH="1" flipV="1">
            <a:off x="6941515" y="417304"/>
            <a:ext cx="152146" cy="205383"/>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51">
            <a:extLst>
              <a:ext uri="{FF2B5EF4-FFF2-40B4-BE49-F238E27FC236}">
                <a16:creationId xmlns:a16="http://schemas.microsoft.com/office/drawing/2014/main" id="{B1AE2064-8B10-4364-B24C-8E0173D135B0}"/>
              </a:ext>
            </a:extLst>
          </p:cNvPr>
          <p:cNvCxnSpPr>
            <a:cxnSpLocks/>
            <a:stCxn id="12" idx="0"/>
            <a:endCxn id="27" idx="3"/>
          </p:cNvCxnSpPr>
          <p:nvPr/>
        </p:nvCxnSpPr>
        <p:spPr>
          <a:xfrm flipV="1">
            <a:off x="7093661" y="417304"/>
            <a:ext cx="194014" cy="205383"/>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7">
            <a:extLst>
              <a:ext uri="{FF2B5EF4-FFF2-40B4-BE49-F238E27FC236}">
                <a16:creationId xmlns:a16="http://schemas.microsoft.com/office/drawing/2014/main" id="{0E2AFF7C-4D07-4C13-8CDE-176FFAAE6D14}"/>
              </a:ext>
            </a:extLst>
          </p:cNvPr>
          <p:cNvSpPr txBox="1"/>
          <p:nvPr/>
        </p:nvSpPr>
        <p:spPr>
          <a:xfrm>
            <a:off x="6821791" y="622687"/>
            <a:ext cx="543739"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sz="1400" b="1" dirty="0">
                <a:solidFill>
                  <a:schemeClr val="tx1"/>
                </a:solidFill>
              </a:rPr>
              <a:t>道路</a:t>
            </a:r>
          </a:p>
        </p:txBody>
      </p:sp>
    </p:spTree>
    <p:extLst>
      <p:ext uri="{BB962C8B-B14F-4D97-AF65-F5344CB8AC3E}">
        <p14:creationId xmlns:p14="http://schemas.microsoft.com/office/powerpoint/2010/main" val="31647538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9422E72-EE79-4679-9E32-2F85FEE9049C}"/>
              </a:ext>
            </a:extLst>
          </p:cNvPr>
          <p:cNvSpPr>
            <a:spLocks noGrp="1"/>
          </p:cNvSpPr>
          <p:nvPr>
            <p:ph type="title"/>
          </p:nvPr>
        </p:nvSpPr>
        <p:spPr>
          <a:xfrm>
            <a:off x="62664" y="401053"/>
            <a:ext cx="8452686" cy="743536"/>
          </a:xfrm>
        </p:spPr>
        <p:txBody>
          <a:bodyPr>
            <a:normAutofit/>
          </a:bodyPr>
          <a:lstStyle/>
          <a:p>
            <a:r>
              <a:rPr lang="zh-CN" altLang="en-US" dirty="0"/>
              <a:t>时态关系模型：</a:t>
            </a:r>
            <a:r>
              <a:rPr lang="en-US" altLang="zh-CN" dirty="0"/>
              <a:t>tuple timestamping</a:t>
            </a:r>
            <a:endParaRPr lang="zh-CN" altLang="en-US" dirty="0"/>
          </a:p>
        </p:txBody>
      </p:sp>
      <p:sp>
        <p:nvSpPr>
          <p:cNvPr id="13" name="內容版面配置區 12">
            <a:extLst>
              <a:ext uri="{FF2B5EF4-FFF2-40B4-BE49-F238E27FC236}">
                <a16:creationId xmlns:a16="http://schemas.microsoft.com/office/drawing/2014/main" id="{C5CEA4CD-D5BD-4497-8EC9-670884F96FE9}"/>
              </a:ext>
            </a:extLst>
          </p:cNvPr>
          <p:cNvSpPr>
            <a:spLocks noGrp="1"/>
          </p:cNvSpPr>
          <p:nvPr>
            <p:ph idx="1"/>
          </p:nvPr>
        </p:nvSpPr>
        <p:spPr>
          <a:xfrm>
            <a:off x="132426" y="1160998"/>
            <a:ext cx="8879148" cy="2456496"/>
          </a:xfrm>
        </p:spPr>
        <p:txBody>
          <a:bodyPr>
            <a:normAutofit fontScale="85000" lnSpcReduction="20000"/>
          </a:bodyPr>
          <a:lstStyle/>
          <a:p>
            <a:pPr>
              <a:lnSpc>
                <a:spcPct val="100000"/>
              </a:lnSpc>
            </a:pPr>
            <a:r>
              <a:rPr lang="en-US" altLang="zh-CN" dirty="0"/>
              <a:t>Point-Based and Interval-Based Semantics [</a:t>
            </a:r>
            <a:r>
              <a:rPr lang="en-US" altLang="zh-CN" dirty="0" err="1"/>
              <a:t>Böhlen</a:t>
            </a:r>
            <a:r>
              <a:rPr lang="en-US" altLang="zh-CN" dirty="0"/>
              <a:t>, 2018]</a:t>
            </a:r>
          </a:p>
          <a:p>
            <a:pPr lvl="1">
              <a:lnSpc>
                <a:spcPct val="100000"/>
              </a:lnSpc>
            </a:pPr>
            <a:r>
              <a:rPr lang="en-US" altLang="zh-CN" dirty="0"/>
              <a:t>From a semantic viewpoint, two different types of models can be distinguished: models with point-based semantics and models with interval-based semantics. This distinction is orthogonal to the choice of the timestamp (i.e., time points, time intervals, or temporal elements) and focuses on the meaning of the timestamps. </a:t>
            </a:r>
          </a:p>
          <a:p>
            <a:pPr lvl="2">
              <a:lnSpc>
                <a:spcPct val="100000"/>
              </a:lnSpc>
            </a:pPr>
            <a:r>
              <a:rPr lang="en-US" altLang="zh-CN" dirty="0"/>
              <a:t>Temporal elements support only a point-based semantics, and an additional attribute would be necessary to distinguish between the two consecutive 2-day rentals</a:t>
            </a:r>
          </a:p>
          <a:p>
            <a:pPr>
              <a:lnSpc>
                <a:spcPct val="100000"/>
              </a:lnSpc>
            </a:pPr>
            <a:endParaRPr lang="zh-CN" altLang="en-US" dirty="0"/>
          </a:p>
        </p:txBody>
      </p:sp>
      <p:sp>
        <p:nvSpPr>
          <p:cNvPr id="4" name="箭號: 五邊形 3">
            <a:extLst>
              <a:ext uri="{FF2B5EF4-FFF2-40B4-BE49-F238E27FC236}">
                <a16:creationId xmlns:a16="http://schemas.microsoft.com/office/drawing/2014/main" id="{1DAACED4-1E15-4609-B310-1B745B395A74}"/>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5" name="箭號: ＞形 4">
            <a:extLst>
              <a:ext uri="{FF2B5EF4-FFF2-40B4-BE49-F238E27FC236}">
                <a16:creationId xmlns:a16="http://schemas.microsoft.com/office/drawing/2014/main" id="{D22499D0-958A-4763-A46E-DAF1BB5AAD86}"/>
              </a:ext>
            </a:extLst>
          </p:cNvPr>
          <p:cNvSpPr/>
          <p:nvPr/>
        </p:nvSpPr>
        <p:spPr>
          <a:xfrm>
            <a:off x="1443790" y="0"/>
            <a:ext cx="1860884"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时态关系模型</a:t>
            </a:r>
          </a:p>
        </p:txBody>
      </p:sp>
      <p:pic>
        <p:nvPicPr>
          <p:cNvPr id="6" name="圖片 5">
            <a:extLst>
              <a:ext uri="{FF2B5EF4-FFF2-40B4-BE49-F238E27FC236}">
                <a16:creationId xmlns:a16="http://schemas.microsoft.com/office/drawing/2014/main" id="{075390B3-D893-4F78-8D29-F71D5BC5FCC3}"/>
              </a:ext>
            </a:extLst>
          </p:cNvPr>
          <p:cNvPicPr>
            <a:picLocks noChangeAspect="1"/>
          </p:cNvPicPr>
          <p:nvPr/>
        </p:nvPicPr>
        <p:blipFill>
          <a:blip r:embed="rId3"/>
          <a:stretch>
            <a:fillRect/>
          </a:stretch>
        </p:blipFill>
        <p:spPr>
          <a:xfrm>
            <a:off x="2259098" y="3617494"/>
            <a:ext cx="6706491" cy="1149684"/>
          </a:xfrm>
          <a:prstGeom prst="rect">
            <a:avLst/>
          </a:prstGeom>
          <a:ln>
            <a:noFill/>
          </a:ln>
          <a:effectLst>
            <a:outerShdw blurRad="190500" algn="tl" rotWithShape="0">
              <a:srgbClr val="000000">
                <a:alpha val="70000"/>
              </a:srgbClr>
            </a:outerShdw>
          </a:effectLst>
        </p:spPr>
      </p:pic>
      <p:pic>
        <p:nvPicPr>
          <p:cNvPr id="7" name="圖片 6">
            <a:extLst>
              <a:ext uri="{FF2B5EF4-FFF2-40B4-BE49-F238E27FC236}">
                <a16:creationId xmlns:a16="http://schemas.microsoft.com/office/drawing/2014/main" id="{FD95B574-3D2C-4ED2-96FF-0B22D4F75114}"/>
              </a:ext>
            </a:extLst>
          </p:cNvPr>
          <p:cNvPicPr>
            <a:picLocks noChangeAspect="1"/>
          </p:cNvPicPr>
          <p:nvPr/>
        </p:nvPicPr>
        <p:blipFill>
          <a:blip r:embed="rId4"/>
          <a:stretch>
            <a:fillRect/>
          </a:stretch>
        </p:blipFill>
        <p:spPr>
          <a:xfrm>
            <a:off x="62664" y="3617494"/>
            <a:ext cx="2150450" cy="3240505"/>
          </a:xfrm>
          <a:prstGeom prst="rect">
            <a:avLst/>
          </a:prstGeom>
        </p:spPr>
      </p:pic>
      <p:pic>
        <p:nvPicPr>
          <p:cNvPr id="10" name="圖片 9">
            <a:extLst>
              <a:ext uri="{FF2B5EF4-FFF2-40B4-BE49-F238E27FC236}">
                <a16:creationId xmlns:a16="http://schemas.microsoft.com/office/drawing/2014/main" id="{34CCDA44-7BFC-4FA8-BC6E-CB72994E7CE7}"/>
              </a:ext>
            </a:extLst>
          </p:cNvPr>
          <p:cNvPicPr>
            <a:picLocks noChangeAspect="1"/>
          </p:cNvPicPr>
          <p:nvPr/>
        </p:nvPicPr>
        <p:blipFill>
          <a:blip r:embed="rId5"/>
          <a:stretch>
            <a:fillRect/>
          </a:stretch>
        </p:blipFill>
        <p:spPr>
          <a:xfrm>
            <a:off x="2305083" y="5461629"/>
            <a:ext cx="2266917" cy="1367234"/>
          </a:xfrm>
          <a:prstGeom prst="rect">
            <a:avLst/>
          </a:prstGeom>
        </p:spPr>
      </p:pic>
      <p:pic>
        <p:nvPicPr>
          <p:cNvPr id="11" name="圖片 10">
            <a:extLst>
              <a:ext uri="{FF2B5EF4-FFF2-40B4-BE49-F238E27FC236}">
                <a16:creationId xmlns:a16="http://schemas.microsoft.com/office/drawing/2014/main" id="{B3453871-D963-4A6B-AFFE-745AE5C7D04E}"/>
              </a:ext>
            </a:extLst>
          </p:cNvPr>
          <p:cNvPicPr>
            <a:picLocks noChangeAspect="1"/>
          </p:cNvPicPr>
          <p:nvPr/>
        </p:nvPicPr>
        <p:blipFill>
          <a:blip r:embed="rId6"/>
          <a:stretch>
            <a:fillRect/>
          </a:stretch>
        </p:blipFill>
        <p:spPr>
          <a:xfrm>
            <a:off x="4357937" y="5445220"/>
            <a:ext cx="2167739" cy="1183047"/>
          </a:xfrm>
          <a:prstGeom prst="rect">
            <a:avLst/>
          </a:prstGeom>
        </p:spPr>
      </p:pic>
      <p:pic>
        <p:nvPicPr>
          <p:cNvPr id="12" name="圖片 11">
            <a:extLst>
              <a:ext uri="{FF2B5EF4-FFF2-40B4-BE49-F238E27FC236}">
                <a16:creationId xmlns:a16="http://schemas.microsoft.com/office/drawing/2014/main" id="{41A4E269-AA26-44DD-AADB-22FEAE878863}"/>
              </a:ext>
            </a:extLst>
          </p:cNvPr>
          <p:cNvPicPr>
            <a:picLocks noChangeAspect="1"/>
          </p:cNvPicPr>
          <p:nvPr/>
        </p:nvPicPr>
        <p:blipFill>
          <a:blip r:embed="rId7"/>
          <a:stretch>
            <a:fillRect/>
          </a:stretch>
        </p:blipFill>
        <p:spPr>
          <a:xfrm>
            <a:off x="6557760" y="5461629"/>
            <a:ext cx="2566737" cy="1149684"/>
          </a:xfrm>
          <a:prstGeom prst="rect">
            <a:avLst/>
          </a:prstGeom>
        </p:spPr>
      </p:pic>
      <p:sp>
        <p:nvSpPr>
          <p:cNvPr id="3" name="文字方塊 2">
            <a:extLst>
              <a:ext uri="{FF2B5EF4-FFF2-40B4-BE49-F238E27FC236}">
                <a16:creationId xmlns:a16="http://schemas.microsoft.com/office/drawing/2014/main" id="{5524B640-5C80-4C2C-BA0E-CE412713D6C4}"/>
              </a:ext>
            </a:extLst>
          </p:cNvPr>
          <p:cNvSpPr txBox="1"/>
          <p:nvPr/>
        </p:nvSpPr>
        <p:spPr>
          <a:xfrm>
            <a:off x="2374232" y="4894828"/>
            <a:ext cx="4266578" cy="5232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1400" dirty="0"/>
              <a:t>(b) and (c) are considered equivalent under point-based semantics since they are </a:t>
            </a:r>
            <a:r>
              <a:rPr lang="en-US" altLang="zh-CN" sz="1400" i="1" dirty="0"/>
              <a:t>snapshot equivalent</a:t>
            </a:r>
            <a:endParaRPr lang="zh-CN" altLang="en-US" sz="1400" i="1" dirty="0"/>
          </a:p>
        </p:txBody>
      </p:sp>
      <p:sp>
        <p:nvSpPr>
          <p:cNvPr id="9" name="灯片编号占位符 8">
            <a:extLst>
              <a:ext uri="{FF2B5EF4-FFF2-40B4-BE49-F238E27FC236}">
                <a16:creationId xmlns:a16="http://schemas.microsoft.com/office/drawing/2014/main" id="{B64BCEA9-3455-4245-A9BA-221A8C17C12D}"/>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90</a:t>
            </a:fld>
            <a:endParaRPr lang="zh-CN" altLang="en-US"/>
          </a:p>
        </p:txBody>
      </p:sp>
    </p:spTree>
    <p:extLst>
      <p:ext uri="{BB962C8B-B14F-4D97-AF65-F5344CB8AC3E}">
        <p14:creationId xmlns:p14="http://schemas.microsoft.com/office/powerpoint/2010/main" val="42528851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1" y="365127"/>
            <a:ext cx="9143999" cy="688963"/>
          </a:xfrm>
        </p:spPr>
        <p:txBody>
          <a:bodyPr>
            <a:normAutofit fontScale="90000"/>
          </a:bodyPr>
          <a:lstStyle/>
          <a:p>
            <a:r>
              <a:rPr lang="en-US" altLang="zh-CN" sz="3600" dirty="0"/>
              <a:t>Point-Based and Interval-Based Semantics </a:t>
            </a:r>
            <a:r>
              <a:rPr lang="en-US" altLang="zh-CN" sz="2000" dirty="0"/>
              <a:t>[</a:t>
            </a:r>
            <a:r>
              <a:rPr lang="en-US" altLang="zh-CN" sz="2000" dirty="0" err="1"/>
              <a:t>Böhlen</a:t>
            </a:r>
            <a:r>
              <a:rPr lang="en-US" altLang="zh-CN" sz="2000" dirty="0"/>
              <a:t>, 2018]</a:t>
            </a:r>
            <a:endParaRPr lang="zh-CN" altLang="en-US" dirty="0"/>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0" y="1054090"/>
            <a:ext cx="9144000" cy="5041910"/>
          </a:xfrm>
        </p:spPr>
        <p:txBody>
          <a:bodyPr>
            <a:normAutofit/>
          </a:bodyPr>
          <a:lstStyle/>
          <a:p>
            <a:r>
              <a:rPr lang="en-US" altLang="zh-CN" dirty="0"/>
              <a:t>Snapshot equivalent</a:t>
            </a:r>
          </a:p>
          <a:p>
            <a:pPr lvl="1"/>
            <a:r>
              <a:rPr lang="en-US" altLang="zh-CN" dirty="0"/>
              <a:t>let </a:t>
            </a:r>
            <a:r>
              <a:rPr lang="en-US" altLang="zh-CN" dirty="0">
                <a:solidFill>
                  <a:schemeClr val="accent5"/>
                </a:solidFill>
              </a:rPr>
              <a:t>r</a:t>
            </a:r>
            <a:r>
              <a:rPr lang="en-US" altLang="zh-CN" dirty="0"/>
              <a:t> and </a:t>
            </a:r>
            <a:r>
              <a:rPr lang="en-US" altLang="zh-CN" dirty="0">
                <a:solidFill>
                  <a:schemeClr val="accent5"/>
                </a:solidFill>
              </a:rPr>
              <a:t>s</a:t>
            </a:r>
            <a:r>
              <a:rPr lang="en-US" altLang="zh-CN" dirty="0"/>
              <a:t> be two temporal relations, </a:t>
            </a:r>
            <a:r>
              <a:rPr lang="en-US" altLang="zh-CN" dirty="0">
                <a:solidFill>
                  <a:schemeClr val="accent5"/>
                </a:solidFill>
              </a:rPr>
              <a:t>Ω</a:t>
            </a:r>
            <a:r>
              <a:rPr lang="en-US" altLang="zh-CN" baseline="-25000" dirty="0">
                <a:solidFill>
                  <a:schemeClr val="accent5"/>
                </a:solidFill>
              </a:rPr>
              <a:t>T</a:t>
            </a:r>
            <a:r>
              <a:rPr lang="en-US" altLang="zh-CN" dirty="0"/>
              <a:t> be the time domain, and </a:t>
            </a:r>
            <a:r>
              <a:rPr lang="en-US" altLang="zh-CN" dirty="0" err="1">
                <a:solidFill>
                  <a:schemeClr val="accent5"/>
                </a:solidFill>
              </a:rPr>
              <a:t>τ</a:t>
            </a:r>
            <a:r>
              <a:rPr lang="en-US" altLang="zh-CN" baseline="-25000" dirty="0" err="1">
                <a:solidFill>
                  <a:schemeClr val="accent5"/>
                </a:solidFill>
              </a:rPr>
              <a:t>t</a:t>
            </a:r>
            <a:r>
              <a:rPr lang="en-US" altLang="zh-CN" dirty="0">
                <a:solidFill>
                  <a:schemeClr val="accent5"/>
                </a:solidFill>
              </a:rPr>
              <a:t>(r)</a:t>
            </a:r>
            <a:r>
              <a:rPr lang="en-US" altLang="zh-CN" dirty="0"/>
              <a:t> be the </a:t>
            </a:r>
            <a:r>
              <a:rPr lang="en-US" altLang="zh-CN" i="1" dirty="0"/>
              <a:t>timeslice</a:t>
            </a:r>
            <a:r>
              <a:rPr lang="en-US" altLang="zh-CN" dirty="0"/>
              <a:t> operator [52] with </a:t>
            </a:r>
            <a:r>
              <a:rPr lang="en-US" altLang="zh-CN" dirty="0">
                <a:solidFill>
                  <a:schemeClr val="accent5"/>
                </a:solidFill>
              </a:rPr>
              <a:t>t</a:t>
            </a:r>
            <a:r>
              <a:rPr lang="en-US" altLang="zh-CN" dirty="0"/>
              <a:t> being a time instant. The relations </a:t>
            </a:r>
            <a:r>
              <a:rPr lang="en-US" altLang="zh-CN" dirty="0">
                <a:solidFill>
                  <a:schemeClr val="accent5"/>
                </a:solidFill>
              </a:rPr>
              <a:t>r</a:t>
            </a:r>
            <a:r>
              <a:rPr lang="en-US" altLang="zh-CN" dirty="0"/>
              <a:t> and </a:t>
            </a:r>
            <a:r>
              <a:rPr lang="en-US" altLang="zh-CN" dirty="0">
                <a:solidFill>
                  <a:schemeClr val="accent5"/>
                </a:solidFill>
              </a:rPr>
              <a:t>s</a:t>
            </a:r>
            <a:r>
              <a:rPr lang="en-US" altLang="zh-CN" dirty="0"/>
              <a:t> are snapshot equivalent if and only if</a:t>
            </a:r>
          </a:p>
          <a:p>
            <a:pPr lvl="2"/>
            <a:r>
              <a:rPr lang="pt-BR" altLang="zh-CN" dirty="0"/>
              <a:t>∀t ∈ Ω</a:t>
            </a:r>
            <a:r>
              <a:rPr lang="pt-BR" altLang="zh-CN" baseline="-25000" dirty="0"/>
              <a:t>T</a:t>
            </a:r>
            <a:r>
              <a:rPr lang="pt-BR" altLang="zh-CN" dirty="0"/>
              <a:t> : τ</a:t>
            </a:r>
            <a:r>
              <a:rPr lang="pt-BR" altLang="zh-CN" baseline="-25000" dirty="0"/>
              <a:t>t</a:t>
            </a:r>
            <a:r>
              <a:rPr lang="pt-BR" altLang="zh-CN" dirty="0"/>
              <a:t>(r) ≡ τ</a:t>
            </a:r>
            <a:r>
              <a:rPr lang="pt-BR" altLang="zh-CN" baseline="-25000" dirty="0"/>
              <a:t>t</a:t>
            </a:r>
            <a:r>
              <a:rPr lang="pt-BR" altLang="zh-CN" dirty="0"/>
              <a:t>(s)</a:t>
            </a:r>
          </a:p>
          <a:p>
            <a:pPr lvl="1"/>
            <a:r>
              <a:rPr lang="en-US" altLang="zh-CN" dirty="0"/>
              <a:t>Timeslice operator [Jenson, 2009]</a:t>
            </a:r>
          </a:p>
          <a:p>
            <a:pPr lvl="2"/>
            <a:r>
              <a:rPr lang="en-US" altLang="zh-CN" dirty="0"/>
              <a:t>The </a:t>
            </a:r>
            <a:r>
              <a:rPr lang="en-US" altLang="zh-CN" i="1" dirty="0"/>
              <a:t>valid-</a:t>
            </a:r>
            <a:r>
              <a:rPr lang="en-US" altLang="zh-CN" i="1" dirty="0" err="1"/>
              <a:t>timeslice</a:t>
            </a:r>
            <a:r>
              <a:rPr lang="en-US" altLang="zh-CN" i="1" dirty="0"/>
              <a:t> operator</a:t>
            </a:r>
            <a:r>
              <a:rPr lang="en-US" altLang="zh-CN" dirty="0"/>
              <a:t> may be applied to any temporal relation that captures valid time. Given also a valid-time element as a parameter, it returns the argument relation reduced in the valid-time dimension to just those time(s) specified by the valid-time element. The </a:t>
            </a:r>
            <a:r>
              <a:rPr lang="en-US" altLang="zh-CN" i="1" dirty="0"/>
              <a:t>transaction timeslice operator</a:t>
            </a:r>
            <a:r>
              <a:rPr lang="en-US" altLang="zh-CN" dirty="0"/>
              <a:t> is defined similarly, with the exception that the argument relation must capture transaction time.</a:t>
            </a:r>
            <a:endParaRPr lang="zh-CN" altLang="en-US" dirty="0"/>
          </a:p>
        </p:txBody>
      </p:sp>
      <p:sp>
        <p:nvSpPr>
          <p:cNvPr id="4" name="文字方塊 3">
            <a:extLst>
              <a:ext uri="{FF2B5EF4-FFF2-40B4-BE49-F238E27FC236}">
                <a16:creationId xmlns:a16="http://schemas.microsoft.com/office/drawing/2014/main" id="{E305D051-04E5-4F10-BE83-9D1EE320C33C}"/>
              </a:ext>
            </a:extLst>
          </p:cNvPr>
          <p:cNvSpPr txBox="1"/>
          <p:nvPr/>
        </p:nvSpPr>
        <p:spPr>
          <a:xfrm>
            <a:off x="0" y="6218963"/>
            <a:ext cx="9144000"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1200" dirty="0"/>
              <a:t>Michael H. </a:t>
            </a:r>
            <a:r>
              <a:rPr lang="en-US" altLang="zh-CN" sz="1200" b="1" dirty="0" err="1"/>
              <a:t>Böhlen</a:t>
            </a:r>
            <a:r>
              <a:rPr lang="en-US" altLang="zh-CN" sz="1200" dirty="0"/>
              <a:t>, Anton </a:t>
            </a:r>
            <a:r>
              <a:rPr lang="en-US" altLang="zh-CN" sz="1200" dirty="0" err="1"/>
              <a:t>Dignös</a:t>
            </a:r>
            <a:r>
              <a:rPr lang="en-US" altLang="zh-CN" sz="1200" dirty="0"/>
              <a:t>, Johann </a:t>
            </a:r>
            <a:r>
              <a:rPr lang="en-US" altLang="zh-CN" sz="1200" dirty="0" err="1"/>
              <a:t>Gamper</a:t>
            </a:r>
            <a:r>
              <a:rPr lang="en-US" altLang="zh-CN" sz="1200" dirty="0"/>
              <a:t>, Christian S. Jensen: </a:t>
            </a:r>
            <a:r>
              <a:rPr lang="en-US" altLang="zh-CN" sz="1200" u="sng" dirty="0"/>
              <a:t>Temporal Data Management – An Overview</a:t>
            </a:r>
            <a:r>
              <a:rPr lang="en-US" altLang="zh-CN" sz="1200" dirty="0"/>
              <a:t>. </a:t>
            </a:r>
            <a:r>
              <a:rPr lang="en-US" altLang="zh-CN" sz="1200" i="1" dirty="0"/>
              <a:t>In</a:t>
            </a:r>
            <a:r>
              <a:rPr lang="en-US" altLang="zh-CN" sz="1200" dirty="0"/>
              <a:t> Business Intelligence and Big Data Pp. 51–83. Cham: Springer International Publishing. 2018.</a:t>
            </a:r>
          </a:p>
          <a:p>
            <a:r>
              <a:rPr lang="en-US" altLang="zh-CN" sz="1200" b="1" dirty="0"/>
              <a:t>Jensen</a:t>
            </a:r>
            <a:r>
              <a:rPr lang="en-US" altLang="zh-CN" sz="1200" dirty="0"/>
              <a:t> C.S., T. Snodgrass R. (2009) </a:t>
            </a:r>
            <a:r>
              <a:rPr lang="en-US" altLang="zh-CN" sz="1200" u="sng" dirty="0"/>
              <a:t>Timeslice Operator</a:t>
            </a:r>
            <a:r>
              <a:rPr lang="en-US" altLang="zh-CN" sz="1200" dirty="0"/>
              <a:t>. In: LIU L., ÖZSU M.T. (eds) Encyclopedia of Database Systems. Springer, Boston, MA</a:t>
            </a:r>
            <a:endParaRPr lang="en-US" altLang="zh-CN" sz="1200" dirty="0">
              <a:effectLst/>
            </a:endParaRP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8" name="箭號: ＞形 7">
            <a:extLst>
              <a:ext uri="{FF2B5EF4-FFF2-40B4-BE49-F238E27FC236}">
                <a16:creationId xmlns:a16="http://schemas.microsoft.com/office/drawing/2014/main" id="{61D15A12-1F91-4829-818F-1B1CE38A2338}"/>
              </a:ext>
            </a:extLst>
          </p:cNvPr>
          <p:cNvSpPr/>
          <p:nvPr/>
        </p:nvSpPr>
        <p:spPr>
          <a:xfrm>
            <a:off x="1443790" y="0"/>
            <a:ext cx="1860884"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时态关系模型</a:t>
            </a:r>
          </a:p>
        </p:txBody>
      </p:sp>
      <p:sp>
        <p:nvSpPr>
          <p:cNvPr id="7" name="灯片编号占位符 6">
            <a:extLst>
              <a:ext uri="{FF2B5EF4-FFF2-40B4-BE49-F238E27FC236}">
                <a16:creationId xmlns:a16="http://schemas.microsoft.com/office/drawing/2014/main" id="{F61F59AA-A5B4-4C7E-A14A-E050902440B3}"/>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91</a:t>
            </a:fld>
            <a:endParaRPr lang="zh-CN" altLang="en-US"/>
          </a:p>
        </p:txBody>
      </p:sp>
    </p:spTree>
    <p:extLst>
      <p:ext uri="{BB962C8B-B14F-4D97-AF65-F5344CB8AC3E}">
        <p14:creationId xmlns:p14="http://schemas.microsoft.com/office/powerpoint/2010/main" val="389430831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D67626-EF43-4834-8636-D02D48918BC7}"/>
              </a:ext>
            </a:extLst>
          </p:cNvPr>
          <p:cNvSpPr>
            <a:spLocks noGrp="1"/>
          </p:cNvSpPr>
          <p:nvPr>
            <p:ph type="title"/>
          </p:nvPr>
        </p:nvSpPr>
        <p:spPr>
          <a:xfrm>
            <a:off x="-1" y="365127"/>
            <a:ext cx="9143999" cy="688963"/>
          </a:xfrm>
        </p:spPr>
        <p:txBody>
          <a:bodyPr>
            <a:normAutofit/>
          </a:bodyPr>
          <a:lstStyle/>
          <a:p>
            <a:r>
              <a:rPr lang="zh-CN" altLang="en-US" sz="3600" dirty="0"/>
              <a:t>时态关系模型：</a:t>
            </a:r>
            <a:r>
              <a:rPr lang="en-US" altLang="zh-CN" sz="3600" dirty="0"/>
              <a:t>Querying </a:t>
            </a:r>
            <a:r>
              <a:rPr lang="en-US" altLang="zh-CN" sz="2000" dirty="0"/>
              <a:t>[</a:t>
            </a:r>
            <a:r>
              <a:rPr lang="en-US" altLang="zh-CN" sz="2000" dirty="0" err="1"/>
              <a:t>Böhlen</a:t>
            </a:r>
            <a:r>
              <a:rPr lang="en-US" altLang="zh-CN" sz="2000" dirty="0"/>
              <a:t>, 2018]</a:t>
            </a:r>
            <a:endParaRPr lang="zh-CN" altLang="en-US" dirty="0"/>
          </a:p>
        </p:txBody>
      </p:sp>
      <p:sp>
        <p:nvSpPr>
          <p:cNvPr id="3" name="內容版面配置區 2">
            <a:extLst>
              <a:ext uri="{FF2B5EF4-FFF2-40B4-BE49-F238E27FC236}">
                <a16:creationId xmlns:a16="http://schemas.microsoft.com/office/drawing/2014/main" id="{F429620B-78CD-45D5-8D33-444393C210DE}"/>
              </a:ext>
            </a:extLst>
          </p:cNvPr>
          <p:cNvSpPr>
            <a:spLocks noGrp="1"/>
          </p:cNvSpPr>
          <p:nvPr>
            <p:ph idx="1"/>
          </p:nvPr>
        </p:nvSpPr>
        <p:spPr>
          <a:xfrm>
            <a:off x="0" y="1054090"/>
            <a:ext cx="9144000" cy="3488028"/>
          </a:xfrm>
        </p:spPr>
        <p:txBody>
          <a:bodyPr>
            <a:normAutofit fontScale="55000" lnSpcReduction="20000"/>
          </a:bodyPr>
          <a:lstStyle/>
          <a:p>
            <a:r>
              <a:rPr lang="en-US" altLang="zh-CN" dirty="0"/>
              <a:t>The querying capabilities of temporal DBMSs can be partitioned into three modes: </a:t>
            </a:r>
            <a:r>
              <a:rPr lang="en-US" altLang="zh-CN" dirty="0">
                <a:solidFill>
                  <a:schemeClr val="accent5"/>
                </a:solidFill>
              </a:rPr>
              <a:t>non-sequenced, current, and sequenced </a:t>
            </a:r>
            <a:r>
              <a:rPr lang="en-US" altLang="zh-CN" dirty="0"/>
              <a:t>semantics.</a:t>
            </a:r>
          </a:p>
          <a:p>
            <a:pPr lvl="1"/>
            <a:r>
              <a:rPr lang="en-US" altLang="zh-CN" dirty="0"/>
              <a:t>The </a:t>
            </a:r>
            <a:r>
              <a:rPr lang="en-US" altLang="zh-CN" i="1" dirty="0">
                <a:solidFill>
                  <a:srgbClr val="FF0000"/>
                </a:solidFill>
              </a:rPr>
              <a:t>non-sequenced semantics </a:t>
            </a:r>
            <a:r>
              <a:rPr lang="en-US" altLang="zh-CN" dirty="0"/>
              <a:t>[18] is time agnostic, that is, the DBMS does not enforce any specific meaning on the timestamps, and applications must explicitly specify how to process the temporal information</a:t>
            </a:r>
            <a:r>
              <a:rPr lang="en-US" altLang="zh-CN" dirty="0">
                <a:solidFill>
                  <a:schemeClr val="accent5"/>
                </a:solidFill>
              </a:rPr>
              <a:t>. The support for the non-sequenced semantics in DBMSs is limited to extending SQL with new data types, predicates, and functions</a:t>
            </a:r>
            <a:r>
              <a:rPr lang="en-US" altLang="zh-CN" dirty="0"/>
              <a:t>. Predicates such as OVERLAPS, BEFORE, and CONTAINS are part of the SQL:2011 standard. Another approach to specify temporal relationships are to use the operators of temporal logic, which target the reasoning across different database states [23]. Non-sequenced semantics is the most flexible and expressive semantics since applications handle timestamps like all other attributes without any implicit meaning being enforced.</a:t>
            </a:r>
          </a:p>
          <a:p>
            <a:pPr lvl="1"/>
            <a:r>
              <a:rPr lang="en-US" altLang="zh-CN" dirty="0"/>
              <a:t>The </a:t>
            </a:r>
            <a:r>
              <a:rPr lang="en-US" altLang="zh-CN" i="1" dirty="0">
                <a:solidFill>
                  <a:srgbClr val="FF0000"/>
                </a:solidFill>
              </a:rPr>
              <a:t>current semantics </a:t>
            </a:r>
            <a:r>
              <a:rPr lang="en-US" altLang="zh-CN" dirty="0"/>
              <a:t>[6,17] performs query processing on the database snapshot at the current time and can be realized by restricting the data to the current time. Current semantics is present in the SQL:2011 standard, where standard SQL queries over transaction time tables (in SQL:2011 called system-versioned tables) are evaluated on the current snapshot [58]. </a:t>
            </a:r>
            <a:r>
              <a:rPr lang="en-US" altLang="zh-CN" dirty="0">
                <a:solidFill>
                  <a:schemeClr val="accent5"/>
                </a:solidFill>
              </a:rPr>
              <a:t>As a simple extension to current semantics, so-called time travel queries allow to specify any snapshot of interest</a:t>
            </a:r>
            <a:r>
              <a:rPr lang="en-US" altLang="zh-CN" dirty="0"/>
              <a:t>. The integration of current semantics into a database engine is usually done with the help of selection operations.</a:t>
            </a:r>
          </a:p>
          <a:p>
            <a:pPr lvl="1"/>
            <a:r>
              <a:rPr lang="en-US" altLang="zh-CN" dirty="0"/>
              <a:t>The </a:t>
            </a:r>
            <a:r>
              <a:rPr lang="en-US" altLang="zh-CN" i="1" dirty="0">
                <a:solidFill>
                  <a:srgbClr val="FF0000"/>
                </a:solidFill>
              </a:rPr>
              <a:t>sequenced semantics </a:t>
            </a:r>
            <a:r>
              <a:rPr lang="en-US" altLang="zh-CN" dirty="0"/>
              <a:t>[15,44] of a temporal query is defined by viewing a temporal database as a sequence of snapshot databases and evaluating the query at each of these snapshots. This concept is known as </a:t>
            </a:r>
            <a:r>
              <a:rPr lang="en-US" altLang="zh-CN" i="1" dirty="0"/>
              <a:t>snapshot reducibility </a:t>
            </a:r>
            <a:r>
              <a:rPr lang="en-US" altLang="zh-CN" dirty="0"/>
              <a:t>[63,86].</a:t>
            </a:r>
          </a:p>
        </p:txBody>
      </p:sp>
      <p:sp>
        <p:nvSpPr>
          <p:cNvPr id="4" name="文字方塊 3">
            <a:extLst>
              <a:ext uri="{FF2B5EF4-FFF2-40B4-BE49-F238E27FC236}">
                <a16:creationId xmlns:a16="http://schemas.microsoft.com/office/drawing/2014/main" id="{E305D051-04E5-4F10-BE83-9D1EE320C33C}"/>
              </a:ext>
            </a:extLst>
          </p:cNvPr>
          <p:cNvSpPr txBox="1"/>
          <p:nvPr/>
        </p:nvSpPr>
        <p:spPr>
          <a:xfrm>
            <a:off x="-2" y="4542118"/>
            <a:ext cx="9144000" cy="1754326"/>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altLang="zh-CN" sz="1200" dirty="0"/>
              <a:t>Michael H. </a:t>
            </a:r>
            <a:r>
              <a:rPr lang="en-US" altLang="zh-CN" sz="1200" b="1" dirty="0" err="1"/>
              <a:t>Böhlen</a:t>
            </a:r>
            <a:r>
              <a:rPr lang="en-US" altLang="zh-CN" sz="1200" dirty="0"/>
              <a:t>, Anton </a:t>
            </a:r>
            <a:r>
              <a:rPr lang="en-US" altLang="zh-CN" sz="1200" dirty="0" err="1"/>
              <a:t>Dignös</a:t>
            </a:r>
            <a:r>
              <a:rPr lang="en-US" altLang="zh-CN" sz="1200" dirty="0"/>
              <a:t>, Johann </a:t>
            </a:r>
            <a:r>
              <a:rPr lang="en-US" altLang="zh-CN" sz="1200" dirty="0" err="1"/>
              <a:t>Gamper</a:t>
            </a:r>
            <a:r>
              <a:rPr lang="en-US" altLang="zh-CN" sz="1200" dirty="0"/>
              <a:t>, Christian S. Jensen: </a:t>
            </a:r>
            <a:r>
              <a:rPr lang="en-US" altLang="zh-CN" sz="1200" u="sng" dirty="0"/>
              <a:t>Temporal Data Management – An Overview</a:t>
            </a:r>
            <a:r>
              <a:rPr lang="en-US" altLang="zh-CN" sz="1200" dirty="0"/>
              <a:t>. </a:t>
            </a:r>
            <a:r>
              <a:rPr lang="en-US" altLang="zh-CN" sz="1200" i="1" dirty="0"/>
              <a:t>In</a:t>
            </a:r>
            <a:r>
              <a:rPr lang="en-US" altLang="zh-CN" sz="1200" dirty="0"/>
              <a:t> Business Intelligence and Big Data Pp. 51–83. Cham: Springer International Publishing. 2018.</a:t>
            </a:r>
          </a:p>
          <a:p>
            <a:r>
              <a:rPr lang="en-US" altLang="zh-CN" sz="1200" dirty="0"/>
              <a:t>[15, 17, 18] Ling </a:t>
            </a:r>
            <a:r>
              <a:rPr lang="en-US" altLang="zh-CN" sz="1200" b="1" dirty="0"/>
              <a:t>Liu</a:t>
            </a:r>
            <a:r>
              <a:rPr lang="en-US" altLang="zh-CN" sz="1200" dirty="0"/>
              <a:t>, M. Tamer </a:t>
            </a:r>
            <a:r>
              <a:rPr lang="en-US" altLang="zh-CN" sz="1200" dirty="0" err="1"/>
              <a:t>Zsu</a:t>
            </a:r>
            <a:r>
              <a:rPr lang="en-US" altLang="zh-CN" sz="1200" dirty="0"/>
              <a:t>: </a:t>
            </a:r>
            <a:r>
              <a:rPr lang="en-US" altLang="zh-CN" sz="1200" u="sng" dirty="0"/>
              <a:t>Encyclopedia of Database Systems</a:t>
            </a:r>
            <a:r>
              <a:rPr lang="en-US" altLang="zh-CN" sz="1200" dirty="0"/>
              <a:t>. 1st edition. Springer Publishing Company, Incorporated. 2009.</a:t>
            </a:r>
          </a:p>
          <a:p>
            <a:r>
              <a:rPr lang="en-US" altLang="zh-CN" sz="1200" dirty="0">
                <a:effectLst/>
              </a:rPr>
              <a:t>[23</a:t>
            </a:r>
            <a:r>
              <a:rPr lang="en-US" altLang="zh-CN" sz="1200" dirty="0"/>
              <a:t>]. </a:t>
            </a:r>
            <a:r>
              <a:rPr lang="en-US" altLang="zh-CN" sz="1200" b="1" dirty="0" err="1"/>
              <a:t>Chomicki</a:t>
            </a:r>
            <a:r>
              <a:rPr lang="en-US" altLang="zh-CN" sz="1200" dirty="0"/>
              <a:t>, J., </a:t>
            </a:r>
            <a:r>
              <a:rPr lang="en-US" altLang="zh-CN" sz="1200" dirty="0" err="1"/>
              <a:t>Toman</a:t>
            </a:r>
            <a:r>
              <a:rPr lang="en-US" altLang="zh-CN" sz="1200" dirty="0"/>
              <a:t>, D., </a:t>
            </a:r>
            <a:r>
              <a:rPr lang="en-US" altLang="zh-CN" sz="1200" dirty="0" err="1"/>
              <a:t>B¨ohlen</a:t>
            </a:r>
            <a:r>
              <a:rPr lang="en-US" altLang="zh-CN" sz="1200" dirty="0"/>
              <a:t>, M.H.: </a:t>
            </a:r>
            <a:r>
              <a:rPr lang="en-US" altLang="zh-CN" sz="1200" u="sng" dirty="0"/>
              <a:t>Querying ATSQL databases with temporal logic</a:t>
            </a:r>
            <a:r>
              <a:rPr lang="en-US" altLang="zh-CN" sz="1200" dirty="0"/>
              <a:t>. ACM Trans. Database Syst. 26(2), 145–178 (2001)</a:t>
            </a:r>
          </a:p>
          <a:p>
            <a:r>
              <a:rPr lang="en-US" altLang="zh-CN" sz="1200" dirty="0">
                <a:effectLst/>
              </a:rPr>
              <a:t>[6].</a:t>
            </a:r>
          </a:p>
          <a:p>
            <a:r>
              <a:rPr lang="en-US" altLang="zh-CN" sz="1200" dirty="0"/>
              <a:t>[58].</a:t>
            </a:r>
          </a:p>
          <a:p>
            <a:r>
              <a:rPr lang="en-US" altLang="zh-CN" sz="1200" dirty="0">
                <a:effectLst/>
              </a:rPr>
              <a:t>[44].</a:t>
            </a:r>
          </a:p>
          <a:p>
            <a:r>
              <a:rPr lang="en-US" altLang="zh-CN" sz="1200" dirty="0"/>
              <a:t>[63].</a:t>
            </a:r>
          </a:p>
          <a:p>
            <a:r>
              <a:rPr lang="en-US" altLang="zh-CN" sz="1200" dirty="0">
                <a:effectLst/>
              </a:rPr>
              <a:t>[86].</a:t>
            </a:r>
          </a:p>
        </p:txBody>
      </p:sp>
      <p:sp>
        <p:nvSpPr>
          <p:cNvPr id="6" name="箭號: 五邊形 5">
            <a:extLst>
              <a:ext uri="{FF2B5EF4-FFF2-40B4-BE49-F238E27FC236}">
                <a16:creationId xmlns:a16="http://schemas.microsoft.com/office/drawing/2014/main" id="{38FC2B69-86A3-4834-9158-AE9CFA8F614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7" name="箭號: ＞形 6">
            <a:extLst>
              <a:ext uri="{FF2B5EF4-FFF2-40B4-BE49-F238E27FC236}">
                <a16:creationId xmlns:a16="http://schemas.microsoft.com/office/drawing/2014/main" id="{5385D69D-50E6-4386-9CBC-53ADBE3555CD}"/>
              </a:ext>
            </a:extLst>
          </p:cNvPr>
          <p:cNvSpPr/>
          <p:nvPr/>
        </p:nvSpPr>
        <p:spPr>
          <a:xfrm>
            <a:off x="1443790" y="0"/>
            <a:ext cx="1443789"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基本概念</a:t>
            </a:r>
          </a:p>
        </p:txBody>
      </p:sp>
      <p:sp>
        <p:nvSpPr>
          <p:cNvPr id="8" name="灯片编号占位符 7">
            <a:extLst>
              <a:ext uri="{FF2B5EF4-FFF2-40B4-BE49-F238E27FC236}">
                <a16:creationId xmlns:a16="http://schemas.microsoft.com/office/drawing/2014/main" id="{AE832B14-1A6E-4CFD-912D-825A99262BFE}"/>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92</a:t>
            </a:fld>
            <a:endParaRPr lang="zh-CN" altLang="en-US"/>
          </a:p>
        </p:txBody>
      </p:sp>
    </p:spTree>
    <p:extLst>
      <p:ext uri="{BB962C8B-B14F-4D97-AF65-F5344CB8AC3E}">
        <p14:creationId xmlns:p14="http://schemas.microsoft.com/office/powerpoint/2010/main" val="150525273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C10046-C619-451D-AD1F-594FE5FE3878}"/>
              </a:ext>
            </a:extLst>
          </p:cNvPr>
          <p:cNvSpPr>
            <a:spLocks noGrp="1"/>
          </p:cNvSpPr>
          <p:nvPr>
            <p:ph type="title"/>
          </p:nvPr>
        </p:nvSpPr>
        <p:spPr/>
        <p:txBody>
          <a:bodyPr/>
          <a:lstStyle/>
          <a:p>
            <a:endParaRPr lang="zh-CN" altLang="en-US" dirty="0"/>
          </a:p>
        </p:txBody>
      </p:sp>
      <p:sp>
        <p:nvSpPr>
          <p:cNvPr id="3" name="內容版面配置區 2">
            <a:extLst>
              <a:ext uri="{FF2B5EF4-FFF2-40B4-BE49-F238E27FC236}">
                <a16:creationId xmlns:a16="http://schemas.microsoft.com/office/drawing/2014/main" id="{C0761CEC-C584-4A0F-97FA-0DEBDC6FFB6C}"/>
              </a:ext>
            </a:extLst>
          </p:cNvPr>
          <p:cNvSpPr>
            <a:spLocks noGrp="1"/>
          </p:cNvSpPr>
          <p:nvPr>
            <p:ph idx="1"/>
          </p:nvPr>
        </p:nvSpPr>
        <p:spPr/>
        <p:txBody>
          <a:bodyPr>
            <a:normAutofit fontScale="92500" lnSpcReduction="20000"/>
          </a:bodyPr>
          <a:lstStyle/>
          <a:p>
            <a:r>
              <a:rPr lang="en-US" altLang="zh-CN" dirty="0"/>
              <a:t>Timeslice operator [Jenson, 2009]</a:t>
            </a:r>
          </a:p>
          <a:p>
            <a:pPr lvl="1"/>
            <a:r>
              <a:rPr lang="en-US" altLang="zh-CN" dirty="0"/>
              <a:t>The </a:t>
            </a:r>
            <a:r>
              <a:rPr lang="en-US" altLang="zh-CN" i="1" dirty="0"/>
              <a:t>valid-</a:t>
            </a:r>
            <a:r>
              <a:rPr lang="en-US" altLang="zh-CN" i="1" dirty="0" err="1"/>
              <a:t>timeslice</a:t>
            </a:r>
            <a:r>
              <a:rPr lang="en-US" altLang="zh-CN" i="1" dirty="0"/>
              <a:t> operator</a:t>
            </a:r>
            <a:r>
              <a:rPr lang="en-US" altLang="zh-CN" dirty="0"/>
              <a:t> may be applied to any temporal relation that captures valid time. Given also a valid-time element as a parameter, it returns the argument relation reduced in the valid-time dimension to just those time(s) specified by the valid-time element. The </a:t>
            </a:r>
            <a:r>
              <a:rPr lang="en-US" altLang="zh-CN" i="1" dirty="0"/>
              <a:t>transaction timeslice operator</a:t>
            </a:r>
            <a:r>
              <a:rPr lang="en-US" altLang="zh-CN" dirty="0"/>
              <a:t> is defined similarly, with the exception that the argument relation must capture transaction time.</a:t>
            </a:r>
            <a:endParaRPr lang="zh-CN" altLang="en-US" dirty="0"/>
          </a:p>
          <a:p>
            <a:r>
              <a:rPr lang="en-US" altLang="zh-CN" dirty="0"/>
              <a:t>Temporal Projection/Temporal Assignment</a:t>
            </a:r>
          </a:p>
          <a:p>
            <a:pPr lvl="1"/>
            <a:r>
              <a:rPr lang="en-US" altLang="zh-CN" dirty="0"/>
              <a:t>In a query or update statement, temporal projection pairs the computed facts with their associated times, usually derived from the associated times of the underlying facts.</a:t>
            </a:r>
          </a:p>
          <a:p>
            <a:r>
              <a:rPr lang="en-US" altLang="zh-CN" dirty="0"/>
              <a:t>Temporal Aggregation</a:t>
            </a:r>
          </a:p>
          <a:p>
            <a:r>
              <a:rPr lang="en-US" altLang="zh-CN" dirty="0"/>
              <a:t>Temporal Join</a:t>
            </a:r>
          </a:p>
          <a:p>
            <a:r>
              <a:rPr lang="en-US" altLang="zh-CN" dirty="0"/>
              <a:t>Temporal Coalescing</a:t>
            </a:r>
            <a:endParaRPr lang="zh-CN" altLang="en-US" dirty="0"/>
          </a:p>
        </p:txBody>
      </p:sp>
      <p:sp>
        <p:nvSpPr>
          <p:cNvPr id="5" name="灯片编号占位符 4">
            <a:extLst>
              <a:ext uri="{FF2B5EF4-FFF2-40B4-BE49-F238E27FC236}">
                <a16:creationId xmlns:a16="http://schemas.microsoft.com/office/drawing/2014/main" id="{9510FE8E-B3DB-4A03-999E-393DFFC0A0BE}"/>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93</a:t>
            </a:fld>
            <a:endParaRPr lang="zh-CN" altLang="en-US"/>
          </a:p>
        </p:txBody>
      </p:sp>
    </p:spTree>
    <p:extLst>
      <p:ext uri="{BB962C8B-B14F-4D97-AF65-F5344CB8AC3E}">
        <p14:creationId xmlns:p14="http://schemas.microsoft.com/office/powerpoint/2010/main" val="40921299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778E97-E54F-4E1B-A2F0-503C45E0FCAB}"/>
              </a:ext>
            </a:extLst>
          </p:cNvPr>
          <p:cNvSpPr>
            <a:spLocks noGrp="1"/>
          </p:cNvSpPr>
          <p:nvPr>
            <p:ph type="title"/>
          </p:nvPr>
        </p:nvSpPr>
        <p:spPr/>
        <p:txBody>
          <a:bodyPr/>
          <a:lstStyle/>
          <a:p>
            <a:r>
              <a:rPr lang="en-US" altLang="zh-CN" dirty="0"/>
              <a:t>Temporal Aggregation</a:t>
            </a:r>
            <a:endParaRPr lang="zh-CN" altLang="en-US" dirty="0"/>
          </a:p>
        </p:txBody>
      </p:sp>
      <p:sp>
        <p:nvSpPr>
          <p:cNvPr id="3" name="內容版面配置區 2">
            <a:extLst>
              <a:ext uri="{FF2B5EF4-FFF2-40B4-BE49-F238E27FC236}">
                <a16:creationId xmlns:a16="http://schemas.microsoft.com/office/drawing/2014/main" id="{DBABA225-63B8-429A-9DF8-9F5D519232B1}"/>
              </a:ext>
            </a:extLst>
          </p:cNvPr>
          <p:cNvSpPr>
            <a:spLocks noGrp="1"/>
          </p:cNvSpPr>
          <p:nvPr>
            <p:ph idx="1"/>
          </p:nvPr>
        </p:nvSpPr>
        <p:spPr/>
        <p:txBody>
          <a:bodyPr>
            <a:normAutofit fontScale="92500" lnSpcReduction="10000"/>
          </a:bodyPr>
          <a:lstStyle/>
          <a:p>
            <a:r>
              <a:rPr lang="en-US" altLang="zh-CN" dirty="0"/>
              <a:t>Definition</a:t>
            </a:r>
          </a:p>
          <a:p>
            <a:pPr lvl="1"/>
            <a:r>
              <a:rPr lang="en-US" altLang="zh-CN" dirty="0"/>
              <a:t>In temporal relational aggregation, the arguments are temporal relations, and the tuples can also be grouped according to their timestamp values. In temporal grouping, groups of values from the time domain are formed. Then an argument tuple is assigned to each group that overlaps with the tuple’s timestamp, this way obtaining groups of tuples. When aggregate functions are applied to the groups of tuples, a temporal relation results. Different kinds of temporal groupings are possible:</a:t>
            </a:r>
          </a:p>
          <a:p>
            <a:pPr lvl="2"/>
            <a:r>
              <a:rPr lang="en-US" altLang="zh-CN" dirty="0"/>
              <a:t>instantaneous temporal aggregation where the time line is partitioned into time instants/points,</a:t>
            </a:r>
          </a:p>
          <a:p>
            <a:pPr lvl="2"/>
            <a:r>
              <a:rPr lang="en-US" altLang="zh-CN" dirty="0"/>
              <a:t>moving-window (or cumulative) temporal aggregation where additionally a time period is placed around a time instant to determine the aggregation groups,</a:t>
            </a:r>
          </a:p>
          <a:p>
            <a:pPr lvl="2"/>
            <a:r>
              <a:rPr lang="en-US" altLang="zh-CN" dirty="0"/>
              <a:t>span aggregation where the time line is partitioned into user-defined time periods.</a:t>
            </a:r>
            <a:endParaRPr lang="zh-CN" altLang="en-US" dirty="0"/>
          </a:p>
        </p:txBody>
      </p:sp>
      <p:sp>
        <p:nvSpPr>
          <p:cNvPr id="5" name="灯片编号占位符 4">
            <a:extLst>
              <a:ext uri="{FF2B5EF4-FFF2-40B4-BE49-F238E27FC236}">
                <a16:creationId xmlns:a16="http://schemas.microsoft.com/office/drawing/2014/main" id="{903C01AE-8E88-48DC-99D3-ED3FDBBE4513}"/>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94</a:t>
            </a:fld>
            <a:endParaRPr lang="zh-CN" altLang="en-US"/>
          </a:p>
        </p:txBody>
      </p:sp>
    </p:spTree>
    <p:extLst>
      <p:ext uri="{BB962C8B-B14F-4D97-AF65-F5344CB8AC3E}">
        <p14:creationId xmlns:p14="http://schemas.microsoft.com/office/powerpoint/2010/main" val="7904473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3AA19A9-799E-4A24-8E34-C80218CDCC4D}"/>
              </a:ext>
            </a:extLst>
          </p:cNvPr>
          <p:cNvSpPr>
            <a:spLocks noGrp="1"/>
          </p:cNvSpPr>
          <p:nvPr>
            <p:ph type="title"/>
          </p:nvPr>
        </p:nvSpPr>
        <p:spPr/>
        <p:txBody>
          <a:bodyPr/>
          <a:lstStyle/>
          <a:p>
            <a:r>
              <a:rPr lang="en-US" altLang="zh-CN" dirty="0"/>
              <a:t>Temporal Join </a:t>
            </a:r>
            <a:r>
              <a:rPr lang="en-US" altLang="zh-CN" sz="2800" dirty="0"/>
              <a:t>[Gao, 09]</a:t>
            </a:r>
            <a:endParaRPr lang="zh-CN" altLang="en-US" dirty="0"/>
          </a:p>
        </p:txBody>
      </p:sp>
      <p:sp>
        <p:nvSpPr>
          <p:cNvPr id="3" name="內容版面配置區 2">
            <a:extLst>
              <a:ext uri="{FF2B5EF4-FFF2-40B4-BE49-F238E27FC236}">
                <a16:creationId xmlns:a16="http://schemas.microsoft.com/office/drawing/2014/main" id="{48DCC203-3EAF-4FEF-99BF-1068E8BC4A2B}"/>
              </a:ext>
            </a:extLst>
          </p:cNvPr>
          <p:cNvSpPr>
            <a:spLocks noGrp="1"/>
          </p:cNvSpPr>
          <p:nvPr>
            <p:ph idx="1"/>
          </p:nvPr>
        </p:nvSpPr>
        <p:spPr/>
        <p:txBody>
          <a:bodyPr>
            <a:normAutofit fontScale="77500" lnSpcReduction="20000"/>
          </a:bodyPr>
          <a:lstStyle/>
          <a:p>
            <a:r>
              <a:rPr lang="en-US" altLang="zh-CN" dirty="0"/>
              <a:t>A temporal join is a join operation on two temporal relations, in which each tuple has additional attributes indicating a time interval. The temporal join predicates include conventional join predicates as well as a temporal constraint that requires the overlap of the intervals of the two joined tuples. The result of a temporal join is a temporal relation. Besides binary temporal joins that operate on two temporal relations, there are n-</a:t>
            </a:r>
            <a:r>
              <a:rPr lang="en-US" altLang="zh-CN" dirty="0" err="1"/>
              <a:t>ary</a:t>
            </a:r>
            <a:r>
              <a:rPr lang="en-US" altLang="zh-CN" dirty="0"/>
              <a:t> temporal joins that operate on more than two temporal relations. Besides temporal overlapping, there are other temporal conditions such as “before” and “after” [1]. </a:t>
            </a:r>
          </a:p>
          <a:p>
            <a:r>
              <a:rPr lang="en-US" altLang="zh-CN" dirty="0"/>
              <a:t>Cartesian Product</a:t>
            </a:r>
          </a:p>
          <a:p>
            <a:r>
              <a:rPr lang="en-US" altLang="zh-CN" dirty="0"/>
              <a:t>theta-join</a:t>
            </a:r>
          </a:p>
          <a:p>
            <a:r>
              <a:rPr lang="en-US" altLang="zh-CN" dirty="0"/>
              <a:t>equijoin</a:t>
            </a:r>
          </a:p>
          <a:p>
            <a:r>
              <a:rPr lang="en-US" altLang="zh-CN" dirty="0"/>
              <a:t>natural join</a:t>
            </a:r>
          </a:p>
          <a:p>
            <a:r>
              <a:rPr lang="en-US" altLang="zh-CN" dirty="0"/>
              <a:t>left/right </a:t>
            </a:r>
            <a:r>
              <a:rPr lang="en-US" altLang="zh-CN" dirty="0" err="1"/>
              <a:t>outerjoin</a:t>
            </a:r>
            <a:endParaRPr lang="en-US" altLang="zh-CN" dirty="0"/>
          </a:p>
          <a:p>
            <a:r>
              <a:rPr lang="en-US" altLang="zh-CN" dirty="0"/>
              <a:t>full </a:t>
            </a:r>
            <a:r>
              <a:rPr lang="en-US" altLang="zh-CN" dirty="0" err="1"/>
              <a:t>outerjoin</a:t>
            </a:r>
            <a:endParaRPr lang="en-US" altLang="zh-CN" dirty="0"/>
          </a:p>
          <a:p>
            <a:endParaRPr lang="zh-CN" altLang="en-US" dirty="0"/>
          </a:p>
        </p:txBody>
      </p:sp>
      <p:sp>
        <p:nvSpPr>
          <p:cNvPr id="4" name="文字方塊 3">
            <a:extLst>
              <a:ext uri="{FF2B5EF4-FFF2-40B4-BE49-F238E27FC236}">
                <a16:creationId xmlns:a16="http://schemas.microsoft.com/office/drawing/2014/main" id="{0547A07D-2651-4746-AA15-265A82AB5B67}"/>
              </a:ext>
            </a:extLst>
          </p:cNvPr>
          <p:cNvSpPr txBox="1"/>
          <p:nvPr/>
        </p:nvSpPr>
        <p:spPr>
          <a:xfrm>
            <a:off x="0" y="6581001"/>
            <a:ext cx="7228838" cy="276999"/>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CN" sz="1200" dirty="0"/>
              <a:t>Gao D. (2009) Temporal Joins. In: LIU L., ÖZSU M.T. (eds) Encyclopedia of Database Systems. Springer, Boston, MA</a:t>
            </a:r>
            <a:endParaRPr lang="zh-CN" altLang="en-US" sz="1200" dirty="0"/>
          </a:p>
        </p:txBody>
      </p:sp>
      <p:sp>
        <p:nvSpPr>
          <p:cNvPr id="6" name="灯片编号占位符 5">
            <a:extLst>
              <a:ext uri="{FF2B5EF4-FFF2-40B4-BE49-F238E27FC236}">
                <a16:creationId xmlns:a16="http://schemas.microsoft.com/office/drawing/2014/main" id="{B0822527-34CF-47BC-ADD8-602BAE335BCC}"/>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95</a:t>
            </a:fld>
            <a:endParaRPr lang="zh-CN" altLang="en-US"/>
          </a:p>
        </p:txBody>
      </p:sp>
    </p:spTree>
    <p:extLst>
      <p:ext uri="{BB962C8B-B14F-4D97-AF65-F5344CB8AC3E}">
        <p14:creationId xmlns:p14="http://schemas.microsoft.com/office/powerpoint/2010/main" val="11362642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A5DDBC-3E61-4F4F-A981-A7AB195F84BA}"/>
              </a:ext>
            </a:extLst>
          </p:cNvPr>
          <p:cNvSpPr>
            <a:spLocks noGrp="1"/>
          </p:cNvSpPr>
          <p:nvPr>
            <p:ph type="title"/>
          </p:nvPr>
        </p:nvSpPr>
        <p:spPr/>
        <p:txBody>
          <a:bodyPr/>
          <a:lstStyle/>
          <a:p>
            <a:r>
              <a:rPr lang="en-US" altLang="zh-CN" dirty="0"/>
              <a:t>Temporal Coalescing</a:t>
            </a:r>
            <a:endParaRPr lang="zh-CN" altLang="en-US" dirty="0"/>
          </a:p>
        </p:txBody>
      </p:sp>
      <p:sp>
        <p:nvSpPr>
          <p:cNvPr id="3" name="內容版面配置區 2">
            <a:extLst>
              <a:ext uri="{FF2B5EF4-FFF2-40B4-BE49-F238E27FC236}">
                <a16:creationId xmlns:a16="http://schemas.microsoft.com/office/drawing/2014/main" id="{600B2C1C-1EFD-4C10-BD8C-C41A9E566423}"/>
              </a:ext>
            </a:extLst>
          </p:cNvPr>
          <p:cNvSpPr>
            <a:spLocks noGrp="1"/>
          </p:cNvSpPr>
          <p:nvPr>
            <p:ph idx="1"/>
          </p:nvPr>
        </p:nvSpPr>
        <p:spPr/>
        <p:txBody>
          <a:bodyPr>
            <a:normAutofit lnSpcReduction="10000"/>
          </a:bodyPr>
          <a:lstStyle/>
          <a:p>
            <a:r>
              <a:rPr lang="en-US" altLang="zh-CN" dirty="0"/>
              <a:t>Definition</a:t>
            </a:r>
          </a:p>
          <a:p>
            <a:pPr lvl="1"/>
            <a:r>
              <a:rPr lang="en-US" altLang="zh-CN" dirty="0"/>
              <a:t>Temporal coalescing is a unary operator applicable to temporal databases that is similar to duplicate elimination in conventional databases. Temporal coalescing merges value-equivalent tuples, i.e., tuples with overlapping or adjacent timestamps and matching explicit attribute values. Tuples in a temporal relation that agree on the explicit attribute values and that have adjacent or overlapping timestamps are candidates for temporal coalescing. The result of operators may change if a relation is coalesced before applying the operator. For instance, an operator that counts the number of tuples in a relation or an operator that selects all tuples with a timestamp spanning at least 3 months are sensitive to temporal coalescing.</a:t>
            </a:r>
            <a:endParaRPr lang="zh-CN" altLang="en-US" dirty="0"/>
          </a:p>
        </p:txBody>
      </p:sp>
      <p:sp>
        <p:nvSpPr>
          <p:cNvPr id="5" name="灯片编号占位符 4">
            <a:extLst>
              <a:ext uri="{FF2B5EF4-FFF2-40B4-BE49-F238E27FC236}">
                <a16:creationId xmlns:a16="http://schemas.microsoft.com/office/drawing/2014/main" id="{AF60A93D-DBD3-4EE2-A00F-950A5282AD97}"/>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96</a:t>
            </a:fld>
            <a:endParaRPr lang="zh-CN" altLang="en-US"/>
          </a:p>
        </p:txBody>
      </p:sp>
    </p:spTree>
    <p:extLst>
      <p:ext uri="{BB962C8B-B14F-4D97-AF65-F5344CB8AC3E}">
        <p14:creationId xmlns:p14="http://schemas.microsoft.com/office/powerpoint/2010/main" val="360139340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65FB11-BC37-41B4-B2CF-E5501240D6B1}"/>
              </a:ext>
            </a:extLst>
          </p:cNvPr>
          <p:cNvSpPr>
            <a:spLocks noGrp="1"/>
          </p:cNvSpPr>
          <p:nvPr>
            <p:ph type="title"/>
          </p:nvPr>
        </p:nvSpPr>
        <p:spPr>
          <a:xfrm>
            <a:off x="628650" y="365127"/>
            <a:ext cx="7886700" cy="637506"/>
          </a:xfrm>
        </p:spPr>
        <p:txBody>
          <a:bodyPr>
            <a:normAutofit fontScale="90000"/>
          </a:bodyPr>
          <a:lstStyle/>
          <a:p>
            <a:r>
              <a:rPr lang="zh-CN" altLang="en-US" dirty="0"/>
              <a:t>时态图模型</a:t>
            </a:r>
          </a:p>
        </p:txBody>
      </p:sp>
      <p:sp>
        <p:nvSpPr>
          <p:cNvPr id="3" name="內容版面配置區 2">
            <a:extLst>
              <a:ext uri="{FF2B5EF4-FFF2-40B4-BE49-F238E27FC236}">
                <a16:creationId xmlns:a16="http://schemas.microsoft.com/office/drawing/2014/main" id="{11A61298-8F57-4059-B2BF-33050B2732B8}"/>
              </a:ext>
            </a:extLst>
          </p:cNvPr>
          <p:cNvSpPr>
            <a:spLocks noGrp="1"/>
          </p:cNvSpPr>
          <p:nvPr>
            <p:ph idx="1"/>
          </p:nvPr>
        </p:nvSpPr>
        <p:spPr>
          <a:xfrm>
            <a:off x="0" y="1002633"/>
            <a:ext cx="9144000" cy="5174330"/>
          </a:xfrm>
        </p:spPr>
        <p:txBody>
          <a:bodyPr>
            <a:normAutofit fontScale="62500" lnSpcReduction="20000"/>
          </a:bodyPr>
          <a:lstStyle/>
          <a:p>
            <a:pPr>
              <a:lnSpc>
                <a:spcPct val="120000"/>
              </a:lnSpc>
            </a:pPr>
            <a:r>
              <a:rPr lang="en-US" altLang="zh-CN" dirty="0"/>
              <a:t>Data Structure</a:t>
            </a:r>
          </a:p>
          <a:p>
            <a:pPr lvl="1">
              <a:lnSpc>
                <a:spcPct val="120000"/>
              </a:lnSpc>
            </a:pPr>
            <a:r>
              <a:rPr lang="en-US" altLang="zh-CN" dirty="0"/>
              <a:t>The first mention of evolving graphs that we are aware of is by </a:t>
            </a:r>
            <a:r>
              <a:rPr lang="en-US" altLang="zh-CN" dirty="0" err="1"/>
              <a:t>Harary</a:t>
            </a:r>
            <a:r>
              <a:rPr lang="en-US" altLang="zh-CN" dirty="0"/>
              <a:t> and Gupta [16] who informally proposed to model graph evolution as a sequence of static graphs. This model has been predominant in the research literature since [14, 20, 21, 27, 32, 33], with various restrictions on the kinds of changes that can take place during graph evolution. For example, Khurana and Deshpande use this model but a node, once removed, cannot reappear [21]. In others [25, 32] there is no notion of time at all, only a sequence of graphs. In [7] and [20] the time series of graphs represent topology only, with no attributes, and only edges can vary with time, while the nodes remain unchanged. Ferreira’s model [14] allows both node and edge evolution, but again, restricted to topology.</a:t>
            </a:r>
          </a:p>
          <a:p>
            <a:pPr lvl="1">
              <a:lnSpc>
                <a:spcPct val="120000"/>
              </a:lnSpc>
            </a:pPr>
            <a:r>
              <a:rPr lang="en-US" altLang="zh-CN" dirty="0"/>
              <a:t>Moffitt</a:t>
            </a:r>
            <a:r>
              <a:rPr lang="zh-CN" altLang="en-US" dirty="0"/>
              <a:t>提出了</a:t>
            </a:r>
            <a:r>
              <a:rPr lang="en-US" altLang="zh-CN" dirty="0"/>
              <a:t>TGraph</a:t>
            </a:r>
            <a:r>
              <a:rPr lang="zh-CN" altLang="en-US" dirty="0"/>
              <a:t>模型，定义如下</a:t>
            </a:r>
            <a:endParaRPr lang="en-US" altLang="zh-CN" dirty="0"/>
          </a:p>
          <a:p>
            <a:pPr lvl="2">
              <a:lnSpc>
                <a:spcPct val="120000"/>
              </a:lnSpc>
            </a:pPr>
            <a:r>
              <a:rPr lang="en-US" altLang="zh-CN" dirty="0"/>
              <a:t>The following additional conditions hold on </a:t>
            </a:r>
            <a:r>
              <a:rPr lang="en-US" altLang="zh-CN" dirty="0" err="1"/>
              <a:t>λT</a:t>
            </a:r>
            <a:r>
              <a:rPr lang="en-US" altLang="zh-CN" dirty="0"/>
              <a:t> : A property can only take on a value during the time period when the corresponding node or edge exists. </a:t>
            </a:r>
            <a:r>
              <a:rPr lang="en-US" altLang="zh-CN" dirty="0">
                <a:solidFill>
                  <a:srgbClr val="FF0000"/>
                </a:solidFill>
              </a:rPr>
              <a:t>The property set of a node or an edge may not be empty at any time point when the node or edge exists</a:t>
            </a:r>
            <a:r>
              <a:rPr lang="en-US" altLang="zh-CN" dirty="0"/>
              <a:t>. The domain of values for a property is either atomic or a V-relation [1] (a restricted kind of a nested relation). For simplicity, we assume that all atomic properties draw values from a single domain.</a:t>
            </a:r>
          </a:p>
          <a:p>
            <a:pPr>
              <a:lnSpc>
                <a:spcPct val="120000"/>
              </a:lnSpc>
            </a:pPr>
            <a:r>
              <a:rPr lang="en-US" altLang="zh-CN" dirty="0"/>
              <a:t>Operations</a:t>
            </a:r>
            <a:r>
              <a:rPr lang="zh-CN" altLang="en-US" dirty="0"/>
              <a:t>分为两类</a:t>
            </a:r>
            <a:endParaRPr lang="en-US" altLang="zh-CN" dirty="0"/>
          </a:p>
          <a:p>
            <a:pPr lvl="1">
              <a:lnSpc>
                <a:spcPct val="120000"/>
              </a:lnSpc>
            </a:pPr>
            <a:r>
              <a:rPr lang="en-US" altLang="zh-CN" dirty="0"/>
              <a:t>Query</a:t>
            </a:r>
          </a:p>
          <a:p>
            <a:pPr lvl="1">
              <a:lnSpc>
                <a:spcPct val="120000"/>
              </a:lnSpc>
            </a:pPr>
            <a:r>
              <a:rPr lang="en-US" altLang="zh-CN" dirty="0"/>
              <a:t>Analysis</a:t>
            </a:r>
          </a:p>
        </p:txBody>
      </p:sp>
      <p:sp>
        <p:nvSpPr>
          <p:cNvPr id="4" name="文字方塊 3">
            <a:extLst>
              <a:ext uri="{FF2B5EF4-FFF2-40B4-BE49-F238E27FC236}">
                <a16:creationId xmlns:a16="http://schemas.microsoft.com/office/drawing/2014/main" id="{AC344F02-0FE4-4E5E-91C0-A35D7EAEFEDD}"/>
              </a:ext>
            </a:extLst>
          </p:cNvPr>
          <p:cNvSpPr txBox="1"/>
          <p:nvPr/>
        </p:nvSpPr>
        <p:spPr>
          <a:xfrm>
            <a:off x="0" y="6612195"/>
            <a:ext cx="4164923" cy="246221"/>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en-US" altLang="zh-CN" sz="1000" dirty="0"/>
              <a:t>Vera </a:t>
            </a:r>
            <a:r>
              <a:rPr lang="en-US" altLang="zh-CN" sz="1000" dirty="0" err="1"/>
              <a:t>Zaychik</a:t>
            </a:r>
            <a:r>
              <a:rPr lang="en-US" altLang="zh-CN" sz="1000" dirty="0"/>
              <a:t> </a:t>
            </a:r>
            <a:r>
              <a:rPr lang="en-US" altLang="zh-CN" sz="1000" b="1" dirty="0"/>
              <a:t>Moffitt</a:t>
            </a:r>
            <a:r>
              <a:rPr lang="en-US" altLang="zh-CN" sz="1000" dirty="0"/>
              <a:t>, Julia </a:t>
            </a:r>
            <a:r>
              <a:rPr lang="en-US" altLang="zh-CN" sz="1000" dirty="0" err="1"/>
              <a:t>Stoyanovich</a:t>
            </a:r>
            <a:r>
              <a:rPr lang="en-US" altLang="zh-CN" sz="1000" dirty="0"/>
              <a:t>: </a:t>
            </a:r>
            <a:r>
              <a:rPr lang="en-US" altLang="zh-CN" sz="1000" u="sng" dirty="0"/>
              <a:t>Temporal Graph Algebra</a:t>
            </a:r>
            <a:r>
              <a:rPr lang="en-US" altLang="zh-CN" sz="1000" dirty="0"/>
              <a:t>. </a:t>
            </a:r>
            <a:r>
              <a:rPr lang="en-US" altLang="zh-CN" sz="1000" i="1" dirty="0"/>
              <a:t>DBPL 2017</a:t>
            </a:r>
          </a:p>
        </p:txBody>
      </p:sp>
      <p:sp>
        <p:nvSpPr>
          <p:cNvPr id="6" name="箭號: 五邊形 5">
            <a:extLst>
              <a:ext uri="{FF2B5EF4-FFF2-40B4-BE49-F238E27FC236}">
                <a16:creationId xmlns:a16="http://schemas.microsoft.com/office/drawing/2014/main" id="{016CAEBD-BC31-4CF9-AF2B-F20EF306D5CC}"/>
              </a:ext>
            </a:extLst>
          </p:cNvPr>
          <p:cNvSpPr/>
          <p:nvPr/>
        </p:nvSpPr>
        <p:spPr>
          <a:xfrm>
            <a:off x="0" y="0"/>
            <a:ext cx="1443789" cy="294291"/>
          </a:xfrm>
          <a:prstGeom prst="homePlat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dirty="0"/>
              <a:t>时态图模型</a:t>
            </a:r>
          </a:p>
        </p:txBody>
      </p:sp>
      <p:sp>
        <p:nvSpPr>
          <p:cNvPr id="7" name="箭號: ＞形 6">
            <a:extLst>
              <a:ext uri="{FF2B5EF4-FFF2-40B4-BE49-F238E27FC236}">
                <a16:creationId xmlns:a16="http://schemas.microsoft.com/office/drawing/2014/main" id="{03070744-BA14-444B-A9D2-D1CD7DB39CB5}"/>
              </a:ext>
            </a:extLst>
          </p:cNvPr>
          <p:cNvSpPr/>
          <p:nvPr/>
        </p:nvSpPr>
        <p:spPr>
          <a:xfrm>
            <a:off x="1443790" y="0"/>
            <a:ext cx="1860884" cy="294291"/>
          </a:xfrm>
          <a:prstGeom prst="chevr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a:t>时态关系模型</a:t>
            </a:r>
          </a:p>
        </p:txBody>
      </p:sp>
      <p:sp>
        <p:nvSpPr>
          <p:cNvPr id="8" name="灯片编号占位符 7">
            <a:extLst>
              <a:ext uri="{FF2B5EF4-FFF2-40B4-BE49-F238E27FC236}">
                <a16:creationId xmlns:a16="http://schemas.microsoft.com/office/drawing/2014/main" id="{43611706-B38F-43C1-838D-AD4BC57CC04A}"/>
              </a:ext>
            </a:extLst>
          </p:cNvPr>
          <p:cNvSpPr>
            <a:spLocks noGrp="1"/>
          </p:cNvSpPr>
          <p:nvPr>
            <p:ph type="sldNum" sz="quarter" idx="4294967295"/>
          </p:nvPr>
        </p:nvSpPr>
        <p:spPr>
          <a:xfrm>
            <a:off x="6457950" y="6356351"/>
            <a:ext cx="2057400" cy="365125"/>
          </a:xfrm>
        </p:spPr>
        <p:txBody>
          <a:bodyPr/>
          <a:lstStyle/>
          <a:p>
            <a:fld id="{B8B7891E-84B6-4C0F-82BB-6C5B97788572}" type="slidenum">
              <a:rPr lang="zh-CN" altLang="en-US" smtClean="0"/>
              <a:t>97</a:t>
            </a:fld>
            <a:endParaRPr lang="zh-CN" altLang="en-US"/>
          </a:p>
        </p:txBody>
      </p:sp>
    </p:spTree>
    <p:extLst>
      <p:ext uri="{BB962C8B-B14F-4D97-AF65-F5344CB8AC3E}">
        <p14:creationId xmlns:p14="http://schemas.microsoft.com/office/powerpoint/2010/main" val="345209632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392D56-9D7A-450B-AA09-E67CF62FFB94}"/>
              </a:ext>
            </a:extLst>
          </p:cNvPr>
          <p:cNvSpPr>
            <a:spLocks noGrp="1"/>
          </p:cNvSpPr>
          <p:nvPr>
            <p:ph type="title"/>
          </p:nvPr>
        </p:nvSpPr>
        <p:spPr/>
        <p:txBody>
          <a:bodyPr/>
          <a:lstStyle/>
          <a:p>
            <a:r>
              <a:rPr lang="zh-CN" altLang="en-US"/>
              <a:t>现有的时态图系统</a:t>
            </a:r>
            <a:endParaRPr lang="en-US" altLang="zh-CN"/>
          </a:p>
        </p:txBody>
      </p:sp>
      <p:sp>
        <p:nvSpPr>
          <p:cNvPr id="3" name="内容占位符 2">
            <a:extLst>
              <a:ext uri="{FF2B5EF4-FFF2-40B4-BE49-F238E27FC236}">
                <a16:creationId xmlns:a16="http://schemas.microsoft.com/office/drawing/2014/main" id="{16EEC940-BBD4-443A-8E55-6C93EA07DD4B}"/>
              </a:ext>
            </a:extLst>
          </p:cNvPr>
          <p:cNvSpPr>
            <a:spLocks noGrp="1"/>
          </p:cNvSpPr>
          <p:nvPr>
            <p:ph idx="1"/>
          </p:nvPr>
        </p:nvSpPr>
        <p:spPr/>
        <p:txBody>
          <a:bodyPr/>
          <a:lstStyle/>
          <a:p>
            <a:r>
              <a:rPr lang="zh-CN" altLang="en-US" dirty="0"/>
              <a:t>数据模型的问题</a:t>
            </a:r>
            <a:endParaRPr lang="en-US" altLang="zh-CN" dirty="0"/>
          </a:p>
          <a:p>
            <a:pPr lvl="1"/>
            <a:r>
              <a:rPr lang="en-US" altLang="zh-CN" dirty="0"/>
              <a:t>Nepal</a:t>
            </a:r>
            <a:r>
              <a:rPr lang="zh-CN" altLang="en-US" dirty="0"/>
              <a:t>是基于关系型数据库的一个包装，因此也存在关系数据库同样的效率问题</a:t>
            </a:r>
            <a:endParaRPr lang="en-US" altLang="zh-CN" dirty="0"/>
          </a:p>
          <a:p>
            <a:pPr lvl="1"/>
            <a:r>
              <a:rPr lang="en-US" altLang="zh-CN" dirty="0"/>
              <a:t>G*</a:t>
            </a:r>
            <a:r>
              <a:rPr lang="zh-CN" altLang="en-US" dirty="0"/>
              <a:t>使用</a:t>
            </a:r>
            <a:r>
              <a:rPr lang="en-US" altLang="zh-CN" dirty="0"/>
              <a:t>graph snapshot list</a:t>
            </a:r>
            <a:r>
              <a:rPr lang="zh-CN" altLang="en-US" dirty="0"/>
              <a:t>模型，该模型在检索每个时间的数据时需要将整个</a:t>
            </a:r>
            <a:r>
              <a:rPr lang="en-US" altLang="zh-CN" dirty="0"/>
              <a:t>snapshot</a:t>
            </a:r>
            <a:r>
              <a:rPr lang="zh-CN" altLang="en-US" dirty="0"/>
              <a:t>加载</a:t>
            </a:r>
            <a:endParaRPr lang="en-US" altLang="zh-CN" dirty="0"/>
          </a:p>
          <a:p>
            <a:pPr lvl="1"/>
            <a:r>
              <a:rPr lang="en-US" altLang="zh-CN" dirty="0"/>
              <a:t>Kineograph</a:t>
            </a:r>
            <a:r>
              <a:rPr lang="zh-CN" altLang="en-US" dirty="0"/>
              <a:t>、</a:t>
            </a:r>
            <a:r>
              <a:rPr lang="en-US" altLang="zh-CN" dirty="0" err="1"/>
              <a:t>Chronons</a:t>
            </a:r>
            <a:r>
              <a:rPr lang="zh-CN" altLang="en-US" dirty="0"/>
              <a:t>、</a:t>
            </a:r>
            <a:r>
              <a:rPr lang="en-US" altLang="zh-CN" dirty="0"/>
              <a:t>Immortal Graph </a:t>
            </a:r>
            <a:r>
              <a:rPr lang="zh-CN" altLang="en-US" dirty="0"/>
              <a:t>以及</a:t>
            </a:r>
            <a:r>
              <a:rPr lang="en-US" altLang="zh-CN" dirty="0" err="1"/>
              <a:t>DeltaGraph</a:t>
            </a:r>
            <a:r>
              <a:rPr lang="zh-CN" altLang="en-US" dirty="0"/>
              <a:t>、</a:t>
            </a:r>
            <a:r>
              <a:rPr lang="en-US" altLang="zh-CN" dirty="0"/>
              <a:t>Historical Graph Store</a:t>
            </a:r>
            <a:r>
              <a:rPr lang="zh-CN" altLang="en-US" dirty="0"/>
              <a:t>基于</a:t>
            </a:r>
            <a:r>
              <a:rPr lang="en-US" altLang="zh-CN" dirty="0"/>
              <a:t>Edge stream</a:t>
            </a:r>
            <a:r>
              <a:rPr lang="zh-CN" altLang="en-US" dirty="0"/>
              <a:t>结构，并非针对属性演化类数据优化</a:t>
            </a:r>
            <a:endParaRPr lang="en-US" altLang="zh-CN" dirty="0"/>
          </a:p>
          <a:p>
            <a:r>
              <a:rPr lang="zh-CN" altLang="en-US" dirty="0"/>
              <a:t>其他问题</a:t>
            </a:r>
            <a:endParaRPr lang="en-US" altLang="zh-CN" dirty="0"/>
          </a:p>
          <a:p>
            <a:pPr lvl="1"/>
            <a:r>
              <a:rPr lang="zh-CN" altLang="en-US" dirty="0"/>
              <a:t>仅有</a:t>
            </a:r>
            <a:r>
              <a:rPr lang="en-US" altLang="zh-CN" dirty="0"/>
              <a:t>Nepal</a:t>
            </a:r>
            <a:r>
              <a:rPr lang="zh-CN" altLang="en-US" dirty="0"/>
              <a:t>支持事务处理</a:t>
            </a:r>
          </a:p>
        </p:txBody>
      </p:sp>
      <p:sp>
        <p:nvSpPr>
          <p:cNvPr id="7" name="文本占位符 6">
            <a:extLst>
              <a:ext uri="{FF2B5EF4-FFF2-40B4-BE49-F238E27FC236}">
                <a16:creationId xmlns:a16="http://schemas.microsoft.com/office/drawing/2014/main" id="{46A512F8-3103-4D7D-BCA3-FFA57E54E008}"/>
              </a:ext>
            </a:extLst>
          </p:cNvPr>
          <p:cNvSpPr>
            <a:spLocks noGrp="1"/>
          </p:cNvSpPr>
          <p:nvPr>
            <p:ph type="body" sz="quarter" idx="10"/>
          </p:nvPr>
        </p:nvSpPr>
        <p:spPr>
          <a:xfrm>
            <a:off x="476518" y="0"/>
            <a:ext cx="1740902" cy="291600"/>
          </a:xfrm>
        </p:spPr>
        <p:txBody>
          <a:bodyPr/>
          <a:lstStyle/>
          <a:p>
            <a:r>
              <a:rPr lang="en-US" altLang="zh-CN"/>
              <a:t>Introduction</a:t>
            </a:r>
            <a:endParaRPr lang="zh-CN" altLang="en-US"/>
          </a:p>
        </p:txBody>
      </p:sp>
      <p:sp>
        <p:nvSpPr>
          <p:cNvPr id="8" name="文本占位符 7">
            <a:extLst>
              <a:ext uri="{FF2B5EF4-FFF2-40B4-BE49-F238E27FC236}">
                <a16:creationId xmlns:a16="http://schemas.microsoft.com/office/drawing/2014/main" id="{27049D5E-7307-4DE9-B36F-CCC6A58DF6FF}"/>
              </a:ext>
            </a:extLst>
          </p:cNvPr>
          <p:cNvSpPr>
            <a:spLocks noGrp="1"/>
          </p:cNvSpPr>
          <p:nvPr>
            <p:ph type="body" sz="quarter" idx="14"/>
          </p:nvPr>
        </p:nvSpPr>
        <p:spPr>
          <a:xfrm>
            <a:off x="2151844" y="0"/>
            <a:ext cx="2331255" cy="291600"/>
          </a:xfrm>
        </p:spPr>
        <p:txBody>
          <a:bodyPr/>
          <a:lstStyle/>
          <a:p>
            <a:r>
              <a:rPr lang="zh-CN" altLang="en-US"/>
              <a:t>解决方案 </a:t>
            </a:r>
            <a:r>
              <a:rPr lang="en-US" altLang="zh-CN"/>
              <a:t>&amp; </a:t>
            </a:r>
            <a:r>
              <a:rPr lang="zh-CN" altLang="en-US"/>
              <a:t>问题</a:t>
            </a:r>
          </a:p>
        </p:txBody>
      </p:sp>
    </p:spTree>
    <p:extLst>
      <p:ext uri="{BB962C8B-B14F-4D97-AF65-F5344CB8AC3E}">
        <p14:creationId xmlns:p14="http://schemas.microsoft.com/office/powerpoint/2010/main" val="2269487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A33835-8DEE-4238-AD38-B345F918DD04}"/>
              </a:ext>
            </a:extLst>
          </p:cNvPr>
          <p:cNvSpPr>
            <a:spLocks noGrp="1"/>
          </p:cNvSpPr>
          <p:nvPr>
            <p:ph type="title"/>
          </p:nvPr>
        </p:nvSpPr>
        <p:spPr/>
        <p:txBody>
          <a:bodyPr>
            <a:normAutofit/>
          </a:bodyPr>
          <a:lstStyle/>
          <a:p>
            <a:r>
              <a:rPr lang="en-US" altLang="zh-CN" dirty="0"/>
              <a:t>Nepal</a:t>
            </a:r>
            <a:endParaRPr lang="zh-CN" altLang="en-US" dirty="0"/>
          </a:p>
        </p:txBody>
      </p:sp>
      <p:sp>
        <p:nvSpPr>
          <p:cNvPr id="3" name="內容版面配置區 2">
            <a:extLst>
              <a:ext uri="{FF2B5EF4-FFF2-40B4-BE49-F238E27FC236}">
                <a16:creationId xmlns:a16="http://schemas.microsoft.com/office/drawing/2014/main" id="{999D95C1-5BAC-42D3-8BB5-18AA22EFB4C2}"/>
              </a:ext>
            </a:extLst>
          </p:cNvPr>
          <p:cNvSpPr>
            <a:spLocks noGrp="1"/>
          </p:cNvSpPr>
          <p:nvPr>
            <p:ph idx="1"/>
          </p:nvPr>
        </p:nvSpPr>
        <p:spPr>
          <a:xfrm>
            <a:off x="628650" y="1181109"/>
            <a:ext cx="7886700" cy="4661228"/>
          </a:xfrm>
        </p:spPr>
        <p:txBody>
          <a:bodyPr>
            <a:normAutofit fontScale="55000" lnSpcReduction="20000"/>
          </a:bodyPr>
          <a:lstStyle/>
          <a:p>
            <a:pPr>
              <a:lnSpc>
                <a:spcPct val="120000"/>
              </a:lnSpc>
            </a:pPr>
            <a:r>
              <a:rPr lang="zh-CN" altLang="en-US" dirty="0"/>
              <a:t>目标</a:t>
            </a:r>
            <a:endParaRPr lang="en-US" altLang="zh-CN" dirty="0"/>
          </a:p>
          <a:p>
            <a:pPr lvl="1">
              <a:lnSpc>
                <a:spcPct val="120000"/>
              </a:lnSpc>
            </a:pPr>
            <a:r>
              <a:rPr lang="zh-CN" altLang="en-US" dirty="0"/>
              <a:t>管理和分析（</a:t>
            </a:r>
            <a:r>
              <a:rPr lang="en-US" altLang="zh-CN" dirty="0"/>
              <a:t>trouble shooting</a:t>
            </a:r>
            <a:r>
              <a:rPr lang="zh-CN" altLang="en-US" dirty="0"/>
              <a:t>）</a:t>
            </a:r>
            <a:r>
              <a:rPr lang="en-US" altLang="zh-CN" dirty="0"/>
              <a:t>SDN</a:t>
            </a:r>
            <a:r>
              <a:rPr lang="zh-CN" altLang="en-US" dirty="0"/>
              <a:t>及</a:t>
            </a:r>
            <a:r>
              <a:rPr lang="en-US" altLang="zh-CN" dirty="0"/>
              <a:t>VNF</a:t>
            </a:r>
            <a:r>
              <a:rPr lang="zh-CN" altLang="en-US" dirty="0"/>
              <a:t>网络上的服务。</a:t>
            </a:r>
            <a:endParaRPr lang="en-US" altLang="zh-CN" dirty="0"/>
          </a:p>
          <a:p>
            <a:pPr lvl="1">
              <a:lnSpc>
                <a:spcPct val="120000"/>
              </a:lnSpc>
            </a:pPr>
            <a:r>
              <a:rPr lang="en-US" altLang="zh-CN" dirty="0"/>
              <a:t>trouble shooting</a:t>
            </a:r>
            <a:r>
              <a:rPr lang="zh-CN" altLang="en-US" dirty="0"/>
              <a:t>需要查询网络的历史情况。</a:t>
            </a:r>
            <a:endParaRPr lang="en-US" altLang="zh-CN" dirty="0"/>
          </a:p>
          <a:p>
            <a:pPr>
              <a:lnSpc>
                <a:spcPct val="120000"/>
              </a:lnSpc>
            </a:pPr>
            <a:r>
              <a:rPr lang="zh-CN" altLang="en-US" dirty="0"/>
              <a:t>工作</a:t>
            </a:r>
            <a:endParaRPr lang="en-US" altLang="zh-CN" dirty="0"/>
          </a:p>
          <a:p>
            <a:pPr lvl="1">
              <a:lnSpc>
                <a:spcPct val="120000"/>
              </a:lnSpc>
            </a:pPr>
            <a:r>
              <a:rPr lang="zh-CN" altLang="en-US" dirty="0"/>
              <a:t>一个可以管理图历史拓扑结构的数据库系统。</a:t>
            </a:r>
            <a:endParaRPr lang="en-US" altLang="zh-CN" dirty="0"/>
          </a:p>
          <a:p>
            <a:pPr>
              <a:lnSpc>
                <a:spcPct val="120000"/>
              </a:lnSpc>
            </a:pPr>
            <a:r>
              <a:rPr lang="zh-CN" altLang="en-US" dirty="0"/>
              <a:t>主要贡献点</a:t>
            </a:r>
            <a:endParaRPr lang="en-US" altLang="zh-CN" dirty="0"/>
          </a:p>
          <a:p>
            <a:pPr lvl="1">
              <a:lnSpc>
                <a:spcPct val="120000"/>
              </a:lnSpc>
            </a:pPr>
            <a:r>
              <a:rPr lang="en-US" altLang="zh-CN" dirty="0"/>
              <a:t>Schema with multiple abstraction mechanisms </a:t>
            </a:r>
          </a:p>
          <a:p>
            <a:pPr lvl="2">
              <a:lnSpc>
                <a:spcPct val="120000"/>
              </a:lnSpc>
            </a:pPr>
            <a:r>
              <a:rPr lang="en-US" altLang="zh-CN" dirty="0"/>
              <a:t>Nepal</a:t>
            </a:r>
            <a:r>
              <a:rPr lang="zh-CN" altLang="en-US" dirty="0"/>
              <a:t>语言的类型系统允许查询时动态绑定标签</a:t>
            </a:r>
            <a:endParaRPr lang="en-US" altLang="zh-CN" dirty="0"/>
          </a:p>
          <a:p>
            <a:pPr lvl="1">
              <a:lnSpc>
                <a:spcPct val="120000"/>
              </a:lnSpc>
            </a:pPr>
            <a:r>
              <a:rPr lang="en-US" altLang="zh-CN" dirty="0"/>
              <a:t>Paths as first class citizens of the language</a:t>
            </a:r>
            <a:r>
              <a:rPr lang="zh-CN" altLang="en-US" dirty="0"/>
              <a:t>（例：匹配个数）</a:t>
            </a:r>
            <a:endParaRPr lang="en-US" altLang="zh-CN" dirty="0"/>
          </a:p>
          <a:p>
            <a:pPr lvl="1">
              <a:lnSpc>
                <a:spcPct val="120000"/>
              </a:lnSpc>
            </a:pPr>
            <a:r>
              <a:rPr lang="en-US" altLang="zh-CN" dirty="0"/>
              <a:t>Time travel queries</a:t>
            </a:r>
          </a:p>
          <a:p>
            <a:pPr lvl="2">
              <a:lnSpc>
                <a:spcPct val="120000"/>
              </a:lnSpc>
            </a:pPr>
            <a:r>
              <a:rPr lang="zh-CN" altLang="en-US" dirty="0"/>
              <a:t>用</a:t>
            </a:r>
            <a:r>
              <a:rPr lang="en-US" altLang="zh-CN" dirty="0"/>
              <a:t>PostgreSQL</a:t>
            </a:r>
            <a:r>
              <a:rPr lang="zh-CN" altLang="en-US" dirty="0"/>
              <a:t>的</a:t>
            </a:r>
            <a:r>
              <a:rPr lang="en-US" altLang="zh-CN" dirty="0"/>
              <a:t>temporal table</a:t>
            </a:r>
            <a:r>
              <a:rPr lang="zh-CN" altLang="en-US" dirty="0"/>
              <a:t>实现的，本质上是用关系表来存储图结构。</a:t>
            </a:r>
            <a:endParaRPr lang="en-US" altLang="zh-CN" dirty="0"/>
          </a:p>
          <a:p>
            <a:pPr lvl="1">
              <a:lnSpc>
                <a:spcPct val="120000"/>
              </a:lnSpc>
            </a:pPr>
            <a:r>
              <a:rPr lang="en-US" altLang="zh-CN" dirty="0"/>
              <a:t>Retargetable architecture</a:t>
            </a:r>
          </a:p>
          <a:p>
            <a:pPr lvl="2">
              <a:lnSpc>
                <a:spcPct val="120000"/>
              </a:lnSpc>
            </a:pPr>
            <a:r>
              <a:rPr lang="en-US" altLang="zh-CN" dirty="0"/>
              <a:t>Nepal</a:t>
            </a:r>
            <a:r>
              <a:rPr lang="zh-CN" altLang="en-US" dirty="0"/>
              <a:t>查询可以被编译为各种平台上的不同语言，方便移植，目前底层用的是</a:t>
            </a:r>
            <a:r>
              <a:rPr lang="en-US" altLang="zh-CN" dirty="0"/>
              <a:t>PostgreSQL</a:t>
            </a:r>
          </a:p>
          <a:p>
            <a:pPr>
              <a:lnSpc>
                <a:spcPct val="120000"/>
              </a:lnSpc>
            </a:pPr>
            <a:r>
              <a:rPr lang="zh-CN" altLang="en-US" dirty="0"/>
              <a:t>我的总结</a:t>
            </a:r>
            <a:endParaRPr lang="en-US" altLang="zh-CN" dirty="0"/>
          </a:p>
          <a:p>
            <a:pPr lvl="1">
              <a:lnSpc>
                <a:spcPct val="120000"/>
              </a:lnSpc>
            </a:pPr>
            <a:r>
              <a:rPr lang="zh-CN" altLang="en-US" dirty="0"/>
              <a:t>主要贡献点集中在语言层面。</a:t>
            </a:r>
            <a:endParaRPr lang="en-US" altLang="zh-CN" dirty="0"/>
          </a:p>
          <a:p>
            <a:pPr lvl="1">
              <a:lnSpc>
                <a:spcPct val="120000"/>
              </a:lnSpc>
            </a:pPr>
            <a:r>
              <a:rPr lang="zh-CN" altLang="en-US" dirty="0"/>
              <a:t>基本上是做了一个胶合层的</a:t>
            </a:r>
            <a:r>
              <a:rPr lang="zh-CN" altLang="en-US"/>
              <a:t>工作。</a:t>
            </a:r>
            <a:endParaRPr lang="en-US" altLang="zh-CN" dirty="0"/>
          </a:p>
        </p:txBody>
      </p:sp>
      <p:sp>
        <p:nvSpPr>
          <p:cNvPr id="7" name="文本占位符 6">
            <a:extLst>
              <a:ext uri="{FF2B5EF4-FFF2-40B4-BE49-F238E27FC236}">
                <a16:creationId xmlns:a16="http://schemas.microsoft.com/office/drawing/2014/main" id="{2A3A1B7D-B0F6-4BA8-B72F-3427D4013B32}"/>
              </a:ext>
            </a:extLst>
          </p:cNvPr>
          <p:cNvSpPr>
            <a:spLocks noGrp="1"/>
          </p:cNvSpPr>
          <p:nvPr>
            <p:ph type="body" sz="quarter" idx="10"/>
          </p:nvPr>
        </p:nvSpPr>
        <p:spPr>
          <a:xfrm>
            <a:off x="476518" y="0"/>
            <a:ext cx="1740902" cy="291600"/>
          </a:xfrm>
        </p:spPr>
        <p:txBody>
          <a:bodyPr/>
          <a:lstStyle/>
          <a:p>
            <a:r>
              <a:rPr lang="en-US" altLang="zh-CN"/>
              <a:t>Introduction</a:t>
            </a:r>
            <a:endParaRPr lang="zh-CN" altLang="en-US"/>
          </a:p>
        </p:txBody>
      </p:sp>
      <p:sp>
        <p:nvSpPr>
          <p:cNvPr id="8" name="文本占位符 7">
            <a:extLst>
              <a:ext uri="{FF2B5EF4-FFF2-40B4-BE49-F238E27FC236}">
                <a16:creationId xmlns:a16="http://schemas.microsoft.com/office/drawing/2014/main" id="{D23C4AB9-09D1-452B-94DF-74DEFF771B49}"/>
              </a:ext>
            </a:extLst>
          </p:cNvPr>
          <p:cNvSpPr>
            <a:spLocks noGrp="1"/>
          </p:cNvSpPr>
          <p:nvPr>
            <p:ph type="body" sz="quarter" idx="14"/>
          </p:nvPr>
        </p:nvSpPr>
        <p:spPr>
          <a:xfrm>
            <a:off x="2151844" y="0"/>
            <a:ext cx="2331255" cy="291600"/>
          </a:xfrm>
        </p:spPr>
        <p:txBody>
          <a:bodyPr/>
          <a:lstStyle/>
          <a:p>
            <a:r>
              <a:rPr lang="zh-CN" altLang="en-US"/>
              <a:t>解决方案 </a:t>
            </a:r>
            <a:r>
              <a:rPr lang="en-US" altLang="zh-CN"/>
              <a:t>&amp; </a:t>
            </a:r>
            <a:r>
              <a:rPr lang="zh-CN" altLang="en-US"/>
              <a:t>问题</a:t>
            </a:r>
          </a:p>
        </p:txBody>
      </p:sp>
      <p:sp>
        <p:nvSpPr>
          <p:cNvPr id="10" name="文字方塊 4">
            <a:extLst>
              <a:ext uri="{FF2B5EF4-FFF2-40B4-BE49-F238E27FC236}">
                <a16:creationId xmlns:a16="http://schemas.microsoft.com/office/drawing/2014/main" id="{C8E780BE-ED2C-4F69-9537-748743D770E8}"/>
              </a:ext>
            </a:extLst>
          </p:cNvPr>
          <p:cNvSpPr txBox="1"/>
          <p:nvPr/>
        </p:nvSpPr>
        <p:spPr>
          <a:xfrm>
            <a:off x="0" y="5842337"/>
            <a:ext cx="9144001" cy="1015663"/>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marL="171450" indent="-171450">
              <a:buFont typeface="Wingdings" panose="05000000000000000000" pitchFamily="2" charset="2"/>
              <a:buChar char="l"/>
            </a:pPr>
            <a:r>
              <a:rPr lang="en-US" altLang="zh-CN" sz="1000" dirty="0"/>
              <a:t>Pramod </a:t>
            </a:r>
            <a:r>
              <a:rPr lang="en-US" altLang="zh-CN" sz="1000" b="1" dirty="0" err="1"/>
              <a:t>Jamkhedkar</a:t>
            </a:r>
            <a:r>
              <a:rPr lang="en-US" altLang="zh-CN" sz="1000" dirty="0"/>
              <a:t>, </a:t>
            </a:r>
            <a:r>
              <a:rPr lang="en-US" altLang="zh-CN" sz="1000" dirty="0">
                <a:solidFill>
                  <a:schemeClr val="accent5"/>
                </a:solidFill>
              </a:rPr>
              <a:t>Theodore Johnson, </a:t>
            </a:r>
            <a:r>
              <a:rPr lang="en-US" altLang="zh-CN" sz="1000" dirty="0" err="1">
                <a:solidFill>
                  <a:schemeClr val="accent5"/>
                </a:solidFill>
              </a:rPr>
              <a:t>Yaron</a:t>
            </a:r>
            <a:r>
              <a:rPr lang="en-US" altLang="zh-CN" sz="1000" dirty="0">
                <a:solidFill>
                  <a:schemeClr val="accent5"/>
                </a:solidFill>
              </a:rPr>
              <a:t> </a:t>
            </a:r>
            <a:r>
              <a:rPr lang="en-US" altLang="zh-CN" sz="1000" dirty="0" err="1">
                <a:solidFill>
                  <a:schemeClr val="accent5"/>
                </a:solidFill>
              </a:rPr>
              <a:t>Kanza</a:t>
            </a:r>
            <a:r>
              <a:rPr lang="en-US" altLang="zh-CN" sz="1000" dirty="0"/>
              <a:t>, Aman Shaikh, N. K. </a:t>
            </a:r>
            <a:r>
              <a:rPr lang="en-US" altLang="zh-CN" sz="1000" dirty="0" err="1"/>
              <a:t>Shankaranarayanan</a:t>
            </a:r>
            <a:r>
              <a:rPr lang="en-US" altLang="zh-CN" sz="1000" dirty="0"/>
              <a:t>, Vladislav </a:t>
            </a:r>
            <a:r>
              <a:rPr lang="en-US" altLang="zh-CN" sz="1000" dirty="0" err="1"/>
              <a:t>Shkapenyuk</a:t>
            </a:r>
            <a:r>
              <a:rPr lang="en-US" altLang="zh-CN" sz="1000" dirty="0"/>
              <a:t>: </a:t>
            </a:r>
            <a:r>
              <a:rPr lang="en-US" altLang="zh-CN" sz="1000" u="sng" dirty="0"/>
              <a:t>A Graph Database for a Virtualized Network Infrastructure</a:t>
            </a:r>
            <a:r>
              <a:rPr lang="en-US" altLang="zh-CN" sz="1000" dirty="0"/>
              <a:t> </a:t>
            </a:r>
            <a:r>
              <a:rPr lang="en-US" altLang="zh-CN" sz="1000" b="1" dirty="0"/>
              <a:t>SIGMOD 2018</a:t>
            </a:r>
            <a:endParaRPr lang="en-US" altLang="zh-CN" sz="1000" dirty="0"/>
          </a:p>
          <a:p>
            <a:pPr marL="171450" indent="-171450">
              <a:buFont typeface="Wingdings" panose="05000000000000000000" pitchFamily="2" charset="2"/>
              <a:buChar char="l"/>
            </a:pPr>
            <a:r>
              <a:rPr lang="en-US" altLang="zh-CN" sz="1000" dirty="0"/>
              <a:t>Pramod </a:t>
            </a:r>
            <a:r>
              <a:rPr lang="en-US" altLang="zh-CN" sz="1000" b="1" dirty="0" err="1"/>
              <a:t>Jamkhedkar</a:t>
            </a:r>
            <a:r>
              <a:rPr lang="en-US" altLang="zh-CN" sz="1000" dirty="0"/>
              <a:t>, </a:t>
            </a:r>
            <a:r>
              <a:rPr lang="en-US" altLang="zh-CN" sz="1000" dirty="0">
                <a:solidFill>
                  <a:schemeClr val="accent5"/>
                </a:solidFill>
              </a:rPr>
              <a:t>Theodore Johnson, </a:t>
            </a:r>
            <a:r>
              <a:rPr lang="en-US" altLang="zh-CN" sz="1000" dirty="0" err="1">
                <a:solidFill>
                  <a:schemeClr val="accent5"/>
                </a:solidFill>
              </a:rPr>
              <a:t>Yaron</a:t>
            </a:r>
            <a:r>
              <a:rPr lang="en-US" altLang="zh-CN" sz="1000" dirty="0">
                <a:solidFill>
                  <a:schemeClr val="accent5"/>
                </a:solidFill>
              </a:rPr>
              <a:t> </a:t>
            </a:r>
            <a:r>
              <a:rPr lang="en-US" altLang="zh-CN" sz="1000" dirty="0" err="1">
                <a:solidFill>
                  <a:schemeClr val="accent5"/>
                </a:solidFill>
              </a:rPr>
              <a:t>Kanza</a:t>
            </a:r>
            <a:r>
              <a:rPr lang="en-US" altLang="zh-CN" sz="1000" dirty="0"/>
              <a:t>, Aman Shaikh, N.K. </a:t>
            </a:r>
            <a:r>
              <a:rPr lang="en-US" altLang="zh-CN" sz="1000" dirty="0" err="1"/>
              <a:t>Shankarnarayanan</a:t>
            </a:r>
            <a:r>
              <a:rPr lang="en-US" altLang="zh-CN" sz="1000" dirty="0"/>
              <a:t>, Vladislav </a:t>
            </a:r>
            <a:r>
              <a:rPr lang="en-US" altLang="zh-CN" sz="1000" dirty="0" err="1"/>
              <a:t>Shkapenyuk</a:t>
            </a:r>
            <a:r>
              <a:rPr lang="en-US" altLang="zh-CN" sz="1000" dirty="0"/>
              <a:t>, Gordon Woodhull: </a:t>
            </a:r>
            <a:r>
              <a:rPr lang="en-US" altLang="zh-CN" sz="1000" u="sng" dirty="0"/>
              <a:t>Virtualized Network Service Topology Exploration Using Nepal</a:t>
            </a:r>
            <a:r>
              <a:rPr lang="en-US" altLang="zh-CN" sz="1000" dirty="0"/>
              <a:t>. </a:t>
            </a:r>
            <a:r>
              <a:rPr lang="en-US" altLang="zh-CN" sz="1000" b="1" dirty="0"/>
              <a:t>SIGMOD 2017</a:t>
            </a:r>
            <a:endParaRPr lang="en-US" altLang="zh-CN" sz="1000" dirty="0"/>
          </a:p>
          <a:p>
            <a:pPr marL="171450" indent="-171450">
              <a:buFont typeface="Wingdings" panose="05000000000000000000" pitchFamily="2" charset="2"/>
              <a:buChar char="l"/>
            </a:pPr>
            <a:r>
              <a:rPr lang="en-US" altLang="zh-CN" sz="1000" dirty="0">
                <a:solidFill>
                  <a:schemeClr val="accent5"/>
                </a:solidFill>
              </a:rPr>
              <a:t>Theodore </a:t>
            </a:r>
            <a:r>
              <a:rPr lang="en-US" altLang="zh-CN" sz="1000" b="1" dirty="0">
                <a:solidFill>
                  <a:schemeClr val="accent5"/>
                </a:solidFill>
              </a:rPr>
              <a:t>Johnson</a:t>
            </a:r>
            <a:r>
              <a:rPr lang="en-US" altLang="zh-CN" sz="1000" dirty="0">
                <a:solidFill>
                  <a:schemeClr val="accent5"/>
                </a:solidFill>
              </a:rPr>
              <a:t>, </a:t>
            </a:r>
            <a:r>
              <a:rPr lang="en-US" altLang="zh-CN" sz="1000" dirty="0" err="1">
                <a:solidFill>
                  <a:schemeClr val="accent5"/>
                </a:solidFill>
              </a:rPr>
              <a:t>Yaron</a:t>
            </a:r>
            <a:r>
              <a:rPr lang="en-US" altLang="zh-CN" sz="1000" dirty="0">
                <a:solidFill>
                  <a:schemeClr val="accent5"/>
                </a:solidFill>
              </a:rPr>
              <a:t> </a:t>
            </a:r>
            <a:r>
              <a:rPr lang="en-US" altLang="zh-CN" sz="1000" dirty="0" err="1">
                <a:solidFill>
                  <a:schemeClr val="accent5"/>
                </a:solidFill>
              </a:rPr>
              <a:t>Kanza</a:t>
            </a:r>
            <a:r>
              <a:rPr lang="en-US" altLang="zh-CN" sz="1000" dirty="0"/>
              <a:t>, </a:t>
            </a:r>
            <a:r>
              <a:rPr lang="en-US" altLang="zh-CN" sz="1000" dirty="0" err="1"/>
              <a:t>Laks</a:t>
            </a:r>
            <a:r>
              <a:rPr lang="en-US" altLang="zh-CN" sz="1000" dirty="0"/>
              <a:t> V. S. Lakshmanan, Vladislav </a:t>
            </a:r>
            <a:r>
              <a:rPr lang="en-US" altLang="zh-CN" sz="1000" dirty="0" err="1"/>
              <a:t>Shkapenyuk</a:t>
            </a:r>
            <a:r>
              <a:rPr lang="en-US" altLang="zh-CN" sz="1000" dirty="0"/>
              <a:t>: </a:t>
            </a:r>
            <a:r>
              <a:rPr lang="en-US" altLang="zh-CN" sz="1000" u="sng" dirty="0"/>
              <a:t>Nepal: A Path Query Language for Communication Networks</a:t>
            </a:r>
            <a:r>
              <a:rPr lang="en-US" altLang="zh-CN" sz="1000" dirty="0"/>
              <a:t>. </a:t>
            </a:r>
            <a:r>
              <a:rPr lang="en-US" altLang="zh-CN" sz="1000" b="1" dirty="0"/>
              <a:t>NDA@SIGMOD 2016</a:t>
            </a:r>
            <a:endParaRPr lang="en-US" altLang="zh-CN" sz="1000" dirty="0"/>
          </a:p>
        </p:txBody>
      </p:sp>
    </p:spTree>
    <p:extLst>
      <p:ext uri="{BB962C8B-B14F-4D97-AF65-F5344CB8AC3E}">
        <p14:creationId xmlns:p14="http://schemas.microsoft.com/office/powerpoint/2010/main" val="3751051295"/>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雅黑+雅黑Light+GillSans+Arial">
      <a:majorFont>
        <a:latin typeface="Gill Sans MT"/>
        <a:ea typeface="微软雅黑"/>
        <a:cs typeface=""/>
      </a:majorFont>
      <a:minorFont>
        <a:latin typeface="Arial"/>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28085</TotalTime>
  <Words>20366</Words>
  <Application>Microsoft Office PowerPoint</Application>
  <PresentationFormat>全屏显示(4:3)</PresentationFormat>
  <Paragraphs>1991</Paragraphs>
  <Slides>104</Slides>
  <Notes>72</Notes>
  <HiddenSlides>1</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104</vt:i4>
      </vt:variant>
    </vt:vector>
  </HeadingPairs>
  <TitlesOfParts>
    <vt:vector size="112" baseType="lpstr">
      <vt:lpstr>等线</vt:lpstr>
      <vt:lpstr>微软雅黑</vt:lpstr>
      <vt:lpstr>Arial</vt:lpstr>
      <vt:lpstr>Calibri</vt:lpstr>
      <vt:lpstr>Gill Sans MT</vt:lpstr>
      <vt:lpstr>Times New Roman</vt:lpstr>
      <vt:lpstr>Wingdings</vt:lpstr>
      <vt:lpstr>Office 主题​​</vt:lpstr>
      <vt:lpstr>TGraph: 时态图数据管理系统 a brief introduction</vt:lpstr>
      <vt:lpstr>Content</vt:lpstr>
      <vt:lpstr>Graph (network)</vt:lpstr>
      <vt:lpstr>Temporal Graphs（时态图）</vt:lpstr>
      <vt:lpstr>时态图数据：分类 &amp; 建模</vt:lpstr>
      <vt:lpstr>Content</vt:lpstr>
      <vt:lpstr>应用场景简介</vt:lpstr>
      <vt:lpstr>查询需求举例</vt:lpstr>
      <vt:lpstr>应用需求分析</vt:lpstr>
      <vt:lpstr>需求分析：时态最短路径算法（最早到达）</vt:lpstr>
      <vt:lpstr>Generalized Dijkstra算法 [Dreyfus 1969]</vt:lpstr>
      <vt:lpstr>求c[e](t)具体过程 &amp; 相应查询需求</vt:lpstr>
      <vt:lpstr>需求分析结果</vt:lpstr>
      <vt:lpstr>Content</vt:lpstr>
      <vt:lpstr>可能的数据模型&amp;解决方案</vt:lpstr>
      <vt:lpstr>时态关系模型</vt:lpstr>
      <vt:lpstr>(时态)关系模型建模</vt:lpstr>
      <vt:lpstr>时序数据库</vt:lpstr>
      <vt:lpstr>图模型</vt:lpstr>
      <vt:lpstr>时态图模型</vt:lpstr>
      <vt:lpstr>TGraph的时态图模型</vt:lpstr>
      <vt:lpstr>现有时态图系统</vt:lpstr>
      <vt:lpstr>现有的时态图系统</vt:lpstr>
      <vt:lpstr>Content</vt:lpstr>
      <vt:lpstr>TGraph vs 现有时态图系统</vt:lpstr>
      <vt:lpstr>TGraph DB</vt:lpstr>
      <vt:lpstr>Content</vt:lpstr>
      <vt:lpstr>TGraph时态图管理系统：架构</vt:lpstr>
      <vt:lpstr>TGraph时态图管理系统：架构</vt:lpstr>
      <vt:lpstr>Content</vt:lpstr>
      <vt:lpstr>现有时态图系统存储架构</vt:lpstr>
      <vt:lpstr>TGraph存储架构</vt:lpstr>
      <vt:lpstr>TGraph存储架构</vt:lpstr>
      <vt:lpstr>时态属性Access Structures</vt:lpstr>
      <vt:lpstr>时态属性Access Structures</vt:lpstr>
      <vt:lpstr>时态属性存储架构</vt:lpstr>
      <vt:lpstr>存储文件结构&amp; 存储AS时空复杂度分析（略）</vt:lpstr>
      <vt:lpstr>Time Value Index Secondary access structure</vt:lpstr>
      <vt:lpstr>Time Value Index Secondary access structure</vt:lpstr>
      <vt:lpstr>索引文件结构&amp; 索引AS时空复杂度分析（略）</vt:lpstr>
      <vt:lpstr>Temporal Aggregation Index Secondary access structure 时态值聚合查询索引</vt:lpstr>
      <vt:lpstr>Content</vt:lpstr>
      <vt:lpstr>事务运行和提交流程</vt:lpstr>
      <vt:lpstr>日志 &amp; 检查点 &amp; 恢复</vt:lpstr>
      <vt:lpstr>锁 &amp; 死锁检测</vt:lpstr>
      <vt:lpstr>Content</vt:lpstr>
      <vt:lpstr>Cypher in Neo4j</vt:lpstr>
      <vt:lpstr>TCypher语言对Cypher的扩展</vt:lpstr>
      <vt:lpstr>构造含时态属性条件的查询</vt:lpstr>
      <vt:lpstr>时态属性的聚合查询</vt:lpstr>
      <vt:lpstr>在时态属性上建立索引</vt:lpstr>
      <vt:lpstr>Performance Test（略）</vt:lpstr>
      <vt:lpstr>谢谢！</vt:lpstr>
      <vt:lpstr>Content</vt:lpstr>
      <vt:lpstr>时间相关的基本概念</vt:lpstr>
      <vt:lpstr>Time domain [Montanari,09]</vt:lpstr>
      <vt:lpstr>Time Dimension [Böhlen, 18]</vt:lpstr>
      <vt:lpstr>Timestamp Type [Böhlen, 18]</vt:lpstr>
      <vt:lpstr>时态关系模型</vt:lpstr>
      <vt:lpstr>时态关系的几种模型</vt:lpstr>
      <vt:lpstr>时态关系模型：Algebra [Tansel, 09]</vt:lpstr>
      <vt:lpstr>时态关系模型</vt:lpstr>
      <vt:lpstr>时态图模型</vt:lpstr>
      <vt:lpstr>时态图系统所使用的时态图模型对比</vt:lpstr>
      <vt:lpstr>TGraph的时态图模型</vt:lpstr>
      <vt:lpstr>时态属性的存储</vt:lpstr>
      <vt:lpstr>时态属性的事务管理</vt:lpstr>
      <vt:lpstr>时态图索引：</vt:lpstr>
      <vt:lpstr>时态图查询语言：TCypher</vt:lpstr>
      <vt:lpstr>现有时态图系统/语言支持的查询</vt:lpstr>
      <vt:lpstr>TCypher语言简介</vt:lpstr>
      <vt:lpstr>Execution Plan</vt:lpstr>
      <vt:lpstr>构造一个完整的应用案例</vt:lpstr>
      <vt:lpstr>实验</vt:lpstr>
      <vt:lpstr>TGraph系统需求</vt:lpstr>
      <vt:lpstr>查询需求的一些例子（交通）</vt:lpstr>
      <vt:lpstr>时态图查询索引技术</vt:lpstr>
      <vt:lpstr>查询需求的一些例子（交通）</vt:lpstr>
      <vt:lpstr>现有时态图索引总结</vt:lpstr>
      <vt:lpstr>时态图查询语言</vt:lpstr>
      <vt:lpstr>一些术语的简单解释</vt:lpstr>
      <vt:lpstr>Time domain [Montanari,09]</vt:lpstr>
      <vt:lpstr>Time Dimension [Böhlen, 18]</vt:lpstr>
      <vt:lpstr>Timestamp Type [Böhlen, 18]</vt:lpstr>
      <vt:lpstr>Time instant [Jensen,09]</vt:lpstr>
      <vt:lpstr>Chronon [Dyreson,09]</vt:lpstr>
      <vt:lpstr>Time interval [Jensen,09]</vt:lpstr>
      <vt:lpstr>Temporal element [Jensen,09]</vt:lpstr>
      <vt:lpstr>时态关系模型：attribute timestamping [Böhlen, 2018]</vt:lpstr>
      <vt:lpstr>时态关系模型：tuple timestamping</vt:lpstr>
      <vt:lpstr>Point-Based and Interval-Based Semantics [Böhlen, 2018]</vt:lpstr>
      <vt:lpstr>时态关系模型：Querying [Böhlen, 2018]</vt:lpstr>
      <vt:lpstr>PowerPoint 演示文稿</vt:lpstr>
      <vt:lpstr>Temporal Aggregation</vt:lpstr>
      <vt:lpstr>Temporal Join [Gao, 09]</vt:lpstr>
      <vt:lpstr>Temporal Coalescing</vt:lpstr>
      <vt:lpstr>时态图模型</vt:lpstr>
      <vt:lpstr>现有的时态图系统</vt:lpstr>
      <vt:lpstr>Nepal</vt:lpstr>
      <vt:lpstr>Kineograph、Chronons、ImmortalGraph</vt:lpstr>
      <vt:lpstr>DeltaGraph、Historical Graph Store</vt:lpstr>
      <vt:lpstr>G*</vt:lpstr>
      <vt:lpstr>现有时态图系统的简要总结</vt:lpstr>
      <vt:lpstr>Edge Stream: why not?</vt:lpstr>
    </vt:vector>
  </TitlesOfParts>
  <Company>edu.buaa.act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宋景和</dc:creator>
  <cp:lastModifiedBy>景和 宋</cp:lastModifiedBy>
  <cp:revision>1684</cp:revision>
  <dcterms:created xsi:type="dcterms:W3CDTF">2018-11-05T08:59:08Z</dcterms:created>
  <dcterms:modified xsi:type="dcterms:W3CDTF">2020-05-14T07:52:09Z</dcterms:modified>
</cp:coreProperties>
</file>